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8" r:id="rId4"/>
    <p:sldId id="259" r:id="rId5"/>
    <p:sldId id="260" r:id="rId6"/>
    <p:sldId id="261" r:id="rId7"/>
    <p:sldId id="262" r:id="rId8"/>
    <p:sldId id="265" r:id="rId9"/>
    <p:sldId id="266" r:id="rId10"/>
    <p:sldId id="267" r:id="rId11"/>
    <p:sldId id="268" r:id="rId12"/>
    <p:sldId id="263" r:id="rId13"/>
    <p:sldId id="264" r:id="rId14"/>
    <p:sldId id="269" r:id="rId15"/>
    <p:sldId id="270" r:id="rId16"/>
    <p:sldId id="271" r:id="rId1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15" autoAdjust="0"/>
    <p:restoredTop sz="94660"/>
  </p:normalViewPr>
  <p:slideViewPr>
    <p:cSldViewPr>
      <p:cViewPr>
        <p:scale>
          <a:sx n="69" d="100"/>
          <a:sy n="69" d="100"/>
        </p:scale>
        <p:origin x="-90"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904"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E7129A-73B7-4C41-AC69-E138F7D578DD}" type="datetimeFigureOut">
              <a:rPr lang="fr-FR" smtClean="0"/>
              <a:pPr/>
              <a:t>16/06/2013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D2BD40-8731-40D0-BCA0-4FA3DA1150CA}"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E7D2BD40-8731-40D0-BCA0-4FA3DA1150CA}" type="slidenum">
              <a:rPr lang="fr-FR" smtClean="0"/>
              <a:pPr/>
              <a:t>1</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B9246BAF-61AC-4AC5-BD86-2E245EE155AF}" type="datetimeFigureOut">
              <a:rPr lang="fr-FR" smtClean="0"/>
              <a:pPr/>
              <a:t>16/06/2013</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76AC320B-BF3F-47E5-BB64-CFE55E51DD25}"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B9246BAF-61AC-4AC5-BD86-2E245EE155AF}" type="datetimeFigureOut">
              <a:rPr lang="fr-FR" smtClean="0"/>
              <a:pPr/>
              <a:t>16/06/2013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6AC320B-BF3F-47E5-BB64-CFE55E51DD25}"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B9246BAF-61AC-4AC5-BD86-2E245EE155AF}" type="datetimeFigureOut">
              <a:rPr lang="fr-FR" smtClean="0"/>
              <a:pPr/>
              <a:t>16/06/2013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6AC320B-BF3F-47E5-BB64-CFE55E51DD25}"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B9246BAF-61AC-4AC5-BD86-2E245EE155AF}" type="datetimeFigureOut">
              <a:rPr lang="fr-FR" smtClean="0"/>
              <a:pPr/>
              <a:t>16/06/2013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6AC320B-BF3F-47E5-BB64-CFE55E51DD25}"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B9246BAF-61AC-4AC5-BD86-2E245EE155AF}" type="datetimeFigureOut">
              <a:rPr lang="fr-FR" smtClean="0"/>
              <a:pPr/>
              <a:t>16/06/2013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6AC320B-BF3F-47E5-BB64-CFE55E51DD25}"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B9246BAF-61AC-4AC5-BD86-2E245EE155AF}" type="datetimeFigureOut">
              <a:rPr lang="fr-FR" smtClean="0"/>
              <a:pPr/>
              <a:t>16/06/2013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6AC320B-BF3F-47E5-BB64-CFE55E51DD25}"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B9246BAF-61AC-4AC5-BD86-2E245EE155AF}" type="datetimeFigureOut">
              <a:rPr lang="fr-FR" smtClean="0"/>
              <a:pPr/>
              <a:t>16/06/2013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6AC320B-BF3F-47E5-BB64-CFE55E51DD25}"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B9246BAF-61AC-4AC5-BD86-2E245EE155AF}" type="datetimeFigureOut">
              <a:rPr lang="fr-FR" smtClean="0"/>
              <a:pPr/>
              <a:t>16/06/2013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6AC320B-BF3F-47E5-BB64-CFE55E51DD25}"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9246BAF-61AC-4AC5-BD86-2E245EE155AF}" type="datetimeFigureOut">
              <a:rPr lang="fr-FR" smtClean="0"/>
              <a:pPr/>
              <a:t>16/06/2013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6AC320B-BF3F-47E5-BB64-CFE55E51DD25}"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B9246BAF-61AC-4AC5-BD86-2E245EE155AF}" type="datetimeFigureOut">
              <a:rPr lang="fr-FR" smtClean="0"/>
              <a:pPr/>
              <a:t>16/06/2013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6AC320B-BF3F-47E5-BB64-CFE55E51DD25}"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B9246BAF-61AC-4AC5-BD86-2E245EE155AF}" type="datetimeFigureOut">
              <a:rPr lang="fr-FR" smtClean="0"/>
              <a:pPr/>
              <a:t>16/06/2013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76AC320B-BF3F-47E5-BB64-CFE55E51DD25}"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9246BAF-61AC-4AC5-BD86-2E245EE155AF}" type="datetimeFigureOut">
              <a:rPr lang="fr-FR" smtClean="0"/>
              <a:pPr/>
              <a:t>16/06/2013</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6AC320B-BF3F-47E5-BB64-CFE55E51DD25}"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1" descr="ML0040"/>
          <p:cNvPicPr>
            <a:picLocks noChangeAspect="1" noChangeArrowheads="1"/>
          </p:cNvPicPr>
          <p:nvPr/>
        </p:nvPicPr>
        <p:blipFill>
          <a:blip r:embed="rId3"/>
          <a:srcRect/>
          <a:stretch>
            <a:fillRect/>
          </a:stretch>
        </p:blipFill>
        <p:spPr bwMode="auto">
          <a:xfrm>
            <a:off x="0" y="0"/>
            <a:ext cx="10082213" cy="7532688"/>
          </a:xfrm>
          <a:prstGeom prst="rect">
            <a:avLst/>
          </a:prstGeom>
          <a:noFill/>
          <a:ln w="9525">
            <a:noFill/>
            <a:miter lim="800000"/>
            <a:headEnd/>
            <a:tailEnd/>
          </a:ln>
        </p:spPr>
      </p:pic>
      <p:pic>
        <p:nvPicPr>
          <p:cNvPr id="5" name="Picture 13" descr="ورد-15"/>
          <p:cNvPicPr>
            <a:picLocks noChangeAspect="1" noChangeArrowheads="1"/>
          </p:cNvPicPr>
          <p:nvPr/>
        </p:nvPicPr>
        <p:blipFill>
          <a:blip r:embed="rId4"/>
          <a:srcRect/>
          <a:stretch>
            <a:fillRect/>
          </a:stretch>
        </p:blipFill>
        <p:spPr bwMode="auto">
          <a:xfrm>
            <a:off x="0" y="0"/>
            <a:ext cx="10072726" cy="7572404"/>
          </a:xfrm>
          <a:prstGeom prst="rect">
            <a:avLst/>
          </a:prstGeom>
          <a:noFill/>
          <a:ln w="9525">
            <a:noFill/>
            <a:miter lim="800000"/>
            <a:headEnd/>
            <a:tailEnd/>
          </a:ln>
        </p:spPr>
      </p:pic>
      <p:pic>
        <p:nvPicPr>
          <p:cNvPr id="6" name="Picture 17" descr="ML0080"/>
          <p:cNvPicPr>
            <a:picLocks noChangeAspect="1" noChangeArrowheads="1"/>
          </p:cNvPicPr>
          <p:nvPr/>
        </p:nvPicPr>
        <p:blipFill>
          <a:blip r:embed="rId5"/>
          <a:srcRect/>
          <a:stretch>
            <a:fillRect/>
          </a:stretch>
        </p:blipFill>
        <p:spPr bwMode="auto">
          <a:xfrm>
            <a:off x="0" y="0"/>
            <a:ext cx="10009188" cy="7532688"/>
          </a:xfrm>
          <a:prstGeom prst="rect">
            <a:avLst/>
          </a:prstGeom>
          <a:noFill/>
          <a:ln w="9525">
            <a:noFill/>
            <a:miter lim="800000"/>
            <a:headEnd/>
            <a:tailEnd/>
          </a:ln>
        </p:spPr>
      </p:pic>
      <p:pic>
        <p:nvPicPr>
          <p:cNvPr id="7" name="Picture 21" descr="ML0040"/>
          <p:cNvPicPr>
            <a:picLocks noChangeAspect="1" noChangeArrowheads="1"/>
          </p:cNvPicPr>
          <p:nvPr/>
        </p:nvPicPr>
        <p:blipFill>
          <a:blip r:embed="rId3"/>
          <a:srcRect/>
          <a:stretch>
            <a:fillRect/>
          </a:stretch>
        </p:blipFill>
        <p:spPr bwMode="auto">
          <a:xfrm>
            <a:off x="0" y="0"/>
            <a:ext cx="10082213" cy="7532688"/>
          </a:xfrm>
          <a:prstGeom prst="rect">
            <a:avLst/>
          </a:prstGeom>
          <a:noFill/>
          <a:ln w="9525">
            <a:noFill/>
            <a:miter lim="800000"/>
            <a:headEnd/>
            <a:tailEnd/>
          </a:ln>
        </p:spPr>
      </p:pic>
      <p:pic>
        <p:nvPicPr>
          <p:cNvPr id="8" name="Picture 13" descr="ورد-15"/>
          <p:cNvPicPr>
            <a:picLocks noChangeAspect="1" noChangeArrowheads="1"/>
          </p:cNvPicPr>
          <p:nvPr/>
        </p:nvPicPr>
        <p:blipFill>
          <a:blip r:embed="rId4"/>
          <a:srcRect/>
          <a:stretch>
            <a:fillRect/>
          </a:stretch>
        </p:blipFill>
        <p:spPr bwMode="auto">
          <a:xfrm>
            <a:off x="0" y="0"/>
            <a:ext cx="10110758" cy="7572404"/>
          </a:xfrm>
          <a:prstGeom prst="rect">
            <a:avLst/>
          </a:prstGeom>
          <a:noFill/>
          <a:ln w="9525">
            <a:noFill/>
            <a:miter lim="800000"/>
            <a:headEnd/>
            <a:tailEnd/>
          </a:ln>
        </p:spPr>
      </p:pic>
      <p:sp>
        <p:nvSpPr>
          <p:cNvPr id="10" name="Rectangle 9"/>
          <p:cNvSpPr/>
          <p:nvPr/>
        </p:nvSpPr>
        <p:spPr>
          <a:xfrm>
            <a:off x="2000232" y="1142984"/>
            <a:ext cx="5981125" cy="5401479"/>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ar-DZ" sz="11500" b="1" spc="50" dirty="0">
                <a:ln w="11430"/>
                <a:solidFill>
                  <a:srgbClr val="FF0000"/>
                </a:solidFill>
                <a:effectLst>
                  <a:glow rad="139700">
                    <a:schemeClr val="accent2">
                      <a:satMod val="175000"/>
                      <a:alpha val="40000"/>
                    </a:schemeClr>
                  </a:glow>
                  <a:outerShdw blurRad="76200" dist="50800" dir="5400000" algn="tl" rotWithShape="0">
                    <a:srgbClr val="000000">
                      <a:alpha val="65000"/>
                    </a:srgbClr>
                  </a:outerShdw>
                </a:effectLst>
                <a:latin typeface="Traditional Arabic" pitchFamily="18" charset="-78"/>
                <a:cs typeface="Traditional Arabic" pitchFamily="18" charset="-78"/>
              </a:rPr>
              <a:t>أهلاً وسهلاً</a:t>
            </a:r>
          </a:p>
          <a:p>
            <a:pPr algn="ctr">
              <a:defRPr/>
            </a:pPr>
            <a:r>
              <a:rPr lang="ar-DZ" sz="11500" b="1" spc="50" dirty="0">
                <a:ln w="11430"/>
                <a:solidFill>
                  <a:srgbClr val="FF0000"/>
                </a:solidFill>
                <a:effectLst>
                  <a:glow rad="139700">
                    <a:schemeClr val="accent2">
                      <a:satMod val="175000"/>
                      <a:alpha val="40000"/>
                    </a:schemeClr>
                  </a:glow>
                  <a:outerShdw blurRad="76200" dist="50800" dir="5400000" algn="tl" rotWithShape="0">
                    <a:srgbClr val="000000">
                      <a:alpha val="65000"/>
                    </a:srgbClr>
                  </a:outerShdw>
                </a:effectLst>
                <a:latin typeface="Traditional Arabic" pitchFamily="18" charset="-78"/>
                <a:cs typeface="Traditional Arabic" pitchFamily="18" charset="-78"/>
              </a:rPr>
              <a:t> ومرحباً </a:t>
            </a:r>
          </a:p>
          <a:p>
            <a:pPr algn="ctr">
              <a:defRPr/>
            </a:pPr>
            <a:r>
              <a:rPr lang="ar-DZ" sz="11500" b="1" spc="50" dirty="0">
                <a:ln w="11430"/>
                <a:solidFill>
                  <a:srgbClr val="FF0000"/>
                </a:solidFill>
                <a:effectLst>
                  <a:glow rad="139700">
                    <a:schemeClr val="accent2">
                      <a:satMod val="175000"/>
                      <a:alpha val="40000"/>
                    </a:schemeClr>
                  </a:glow>
                  <a:outerShdw blurRad="76200" dist="50800" dir="5400000" algn="tl" rotWithShape="0">
                    <a:srgbClr val="000000">
                      <a:alpha val="65000"/>
                    </a:srgbClr>
                  </a:outerShdw>
                </a:effectLst>
                <a:latin typeface="Traditional Arabic" pitchFamily="18" charset="-78"/>
                <a:cs typeface="Traditional Arabic" pitchFamily="18" charset="-78"/>
              </a:rPr>
              <a:t>بضيوفنا الكرام</a:t>
            </a:r>
            <a:endParaRPr lang="fr-FR" sz="11500" b="1" spc="50" dirty="0">
              <a:ln w="11430"/>
              <a:solidFill>
                <a:srgbClr val="FF0000"/>
              </a:solidFill>
              <a:effectLst>
                <a:glow rad="139700">
                  <a:schemeClr val="accent2">
                    <a:satMod val="175000"/>
                    <a:alpha val="40000"/>
                  </a:schemeClr>
                </a:glow>
                <a:outerShdw blurRad="76200" dist="50800" dir="5400000" algn="tl" rotWithShape="0">
                  <a:srgbClr val="000000">
                    <a:alpha val="65000"/>
                  </a:srgbClr>
                </a:outerShdw>
              </a:effectLst>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repeatCount="2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3000"/>
                                        <p:tgtEl>
                                          <p:spTgt spid="5"/>
                                        </p:tgtEl>
                                      </p:cBhvr>
                                    </p:animEffect>
                                  </p:childTnLst>
                                </p:cTn>
                              </p:par>
                            </p:childTnLst>
                          </p:cTn>
                        </p:par>
                        <p:par>
                          <p:cTn id="8" fill="hold">
                            <p:stCondLst>
                              <p:cond delay="6000"/>
                            </p:stCondLst>
                            <p:childTnLst>
                              <p:par>
                                <p:cTn id="9" presetID="1" presetClass="entr" presetSubtype="0" fill="hold" nodeType="afterEffect">
                                  <p:stCondLst>
                                    <p:cond delay="2000"/>
                                  </p:stCondLst>
                                  <p:childTnLst>
                                    <p:set>
                                      <p:cBhvr>
                                        <p:cTn id="10" dur="1" fill="hold">
                                          <p:stCondLst>
                                            <p:cond delay="499"/>
                                          </p:stCondLst>
                                        </p:cTn>
                                        <p:tgtEl>
                                          <p:spTgt spid="6"/>
                                        </p:tgtEl>
                                        <p:attrNameLst>
                                          <p:attrName>style.visibility</p:attrName>
                                        </p:attrNameLst>
                                      </p:cBhvr>
                                      <p:to>
                                        <p:strVal val="visible"/>
                                      </p:to>
                                    </p:set>
                                  </p:childTnLst>
                                </p:cTn>
                              </p:par>
                            </p:childTnLst>
                          </p:cTn>
                        </p:par>
                        <p:par>
                          <p:cTn id="11" fill="hold">
                            <p:stCondLst>
                              <p:cond delay="8500"/>
                            </p:stCondLst>
                            <p:childTnLst>
                              <p:par>
                                <p:cTn id="12" presetID="1" presetClass="entr" presetSubtype="0" fill="hold" nodeType="afterEffect">
                                  <p:stCondLst>
                                    <p:cond delay="1500"/>
                                  </p:stCondLst>
                                  <p:childTnLst>
                                    <p:set>
                                      <p:cBhvr>
                                        <p:cTn id="13" dur="1" fill="hold">
                                          <p:stCondLst>
                                            <p:cond delay="499"/>
                                          </p:stCondLst>
                                        </p:cTn>
                                        <p:tgtEl>
                                          <p:spTgt spid="7"/>
                                        </p:tgtEl>
                                        <p:attrNameLst>
                                          <p:attrName>style.visibility</p:attrName>
                                        </p:attrNameLst>
                                      </p:cBhvr>
                                      <p:to>
                                        <p:strVal val="visible"/>
                                      </p:to>
                                    </p:set>
                                  </p:childTnLst>
                                </p:cTn>
                              </p:par>
                            </p:childTnLst>
                          </p:cTn>
                        </p:par>
                        <p:par>
                          <p:cTn id="14" fill="hold">
                            <p:stCondLst>
                              <p:cond delay="10500"/>
                            </p:stCondLst>
                            <p:childTnLst>
                              <p:par>
                                <p:cTn id="15" presetID="9"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488" y="500042"/>
            <a:ext cx="3198311" cy="584775"/>
          </a:xfrm>
          <a:prstGeom prst="rect">
            <a:avLst/>
          </a:prstGeom>
        </p:spPr>
        <p:txBody>
          <a:bodyPr wrap="square">
            <a:spAutoFit/>
          </a:bodyPr>
          <a:lstStyle/>
          <a:p>
            <a:r>
              <a:rPr lang="ar-SA" sz="3200" b="1" dirty="0" smtClean="0">
                <a:solidFill>
                  <a:srgbClr val="FFC000"/>
                </a:solidFill>
                <a:latin typeface="Symbol" pitchFamily="18" charset="2"/>
                <a:cs typeface="+mj-cs"/>
              </a:rPr>
              <a:t>سادسا: تقسيمات البحث </a:t>
            </a:r>
            <a:endParaRPr lang="fr-FR" sz="3200" b="1" dirty="0">
              <a:solidFill>
                <a:srgbClr val="FFC000"/>
              </a:solidFill>
              <a:cs typeface="+mj-cs"/>
            </a:endParaRPr>
          </a:p>
        </p:txBody>
      </p:sp>
      <p:sp>
        <p:nvSpPr>
          <p:cNvPr id="3" name="ZoneTexte 2"/>
          <p:cNvSpPr txBox="1"/>
          <p:nvPr/>
        </p:nvSpPr>
        <p:spPr>
          <a:xfrm>
            <a:off x="428596" y="3929066"/>
            <a:ext cx="8286808" cy="2677656"/>
          </a:xfrm>
          <a:prstGeom prst="rect">
            <a:avLst/>
          </a:prstGeom>
          <a:noFill/>
        </p:spPr>
        <p:txBody>
          <a:bodyPr wrap="square" rtlCol="0">
            <a:spAutoFit/>
          </a:bodyPr>
          <a:lstStyle/>
          <a:p>
            <a:pPr algn="just" rtl="1"/>
            <a:r>
              <a:rPr lang="ar-DZ" sz="2800" dirty="0" smtClean="0">
                <a:cs typeface="+mj-cs"/>
              </a:rPr>
              <a:t>     وفي الجانب التطبيقي قمنا بمحاولة التوفيق بين الجانب النظري للبحث وما يجري في واقع المؤسسات الاقتصادية الجزائرية، حيث تم أخذ وحدة مطاحن </a:t>
            </a:r>
            <a:r>
              <a:rPr lang="ar-DZ" sz="2800" dirty="0" err="1" smtClean="0">
                <a:cs typeface="+mj-cs"/>
              </a:rPr>
              <a:t>الحضنة</a:t>
            </a:r>
            <a:r>
              <a:rPr lang="ar-DZ" sz="2800" dirty="0" smtClean="0">
                <a:cs typeface="+mj-cs"/>
              </a:rPr>
              <a:t> بالمسيلة. كون أنها من بين المؤسسات ذات التأثر  الواضح </a:t>
            </a:r>
            <a:r>
              <a:rPr lang="ar-DZ" sz="2800" dirty="0" err="1" smtClean="0">
                <a:cs typeface="+mj-cs"/>
              </a:rPr>
              <a:t>و</a:t>
            </a:r>
            <a:r>
              <a:rPr lang="ar-DZ" sz="2800" dirty="0" smtClean="0">
                <a:cs typeface="+mj-cs"/>
              </a:rPr>
              <a:t> الكبير بالمنافسة، </a:t>
            </a:r>
            <a:r>
              <a:rPr lang="ar-DZ" sz="2800" dirty="0" err="1" smtClean="0">
                <a:cs typeface="+mj-cs"/>
              </a:rPr>
              <a:t>و</a:t>
            </a:r>
            <a:r>
              <a:rPr lang="ar-DZ" sz="2800" dirty="0" smtClean="0">
                <a:cs typeface="+mj-cs"/>
              </a:rPr>
              <a:t> لإمكانية تحديد مختلف متطلبات التحليل الاستراتيجي من اجل تشخيص البيئة الخارجية لها </a:t>
            </a:r>
            <a:r>
              <a:rPr lang="ar-DZ" sz="2800" dirty="0" err="1" smtClean="0">
                <a:cs typeface="+mj-cs"/>
              </a:rPr>
              <a:t>و</a:t>
            </a:r>
            <a:r>
              <a:rPr lang="ar-DZ" sz="2800" dirty="0" smtClean="0">
                <a:cs typeface="+mj-cs"/>
              </a:rPr>
              <a:t> تصور حلول عملية لوضعيتها ، لذا ارتأينا أنها النموذج الأنجع و المناسب للموافقة بين الجانب النظري </a:t>
            </a:r>
            <a:r>
              <a:rPr lang="ar-DZ" sz="2800" dirty="0" err="1" smtClean="0">
                <a:cs typeface="+mj-cs"/>
              </a:rPr>
              <a:t>و</a:t>
            </a:r>
            <a:r>
              <a:rPr lang="ar-DZ" sz="2800" dirty="0" smtClean="0">
                <a:cs typeface="+mj-cs"/>
              </a:rPr>
              <a:t> التطبيقي للموضوع.</a:t>
            </a:r>
            <a:endParaRPr lang="fr-FR" sz="2800" dirty="0">
              <a:cs typeface="+mj-cs"/>
            </a:endParaRPr>
          </a:p>
        </p:txBody>
      </p:sp>
      <p:sp>
        <p:nvSpPr>
          <p:cNvPr id="4" name="ZoneTexte 3"/>
          <p:cNvSpPr txBox="1"/>
          <p:nvPr/>
        </p:nvSpPr>
        <p:spPr>
          <a:xfrm>
            <a:off x="428596" y="1214422"/>
            <a:ext cx="8286808" cy="2677656"/>
          </a:xfrm>
          <a:prstGeom prst="rect">
            <a:avLst/>
          </a:prstGeom>
          <a:noFill/>
        </p:spPr>
        <p:txBody>
          <a:bodyPr wrap="square" rtlCol="0">
            <a:spAutoFit/>
          </a:bodyPr>
          <a:lstStyle/>
          <a:p>
            <a:pPr algn="just" rtl="1"/>
            <a:r>
              <a:rPr lang="ar-DZ" sz="2800" dirty="0" smtClean="0">
                <a:cs typeface="+mj-cs"/>
              </a:rPr>
              <a:t>    حتى نتمكن من الإلمام بجوانب البحث وتحليل الإشكالية المطروحة تم تقسيم البحث إلى ثلاثة فصول فصلين نظريين وفصل تطبيقي، حيث تناولنا في الفصل الأول مدخل نظري للإدارة الإستراتيجية من خلال التعريف بالإستراتيجية والتسويق ثم التطرق إلى أهم العناصر الداخلة في عملية بناء الإستراتيجية التسويقية، أما الفصل الثاني فقد خصص لدراسة المنافسة والميزة التنافسية والاستراتيجيات العامة للتنافس، إضافة إلى تقديم أهم الأدوات المستخدمة في عملية التحليل الاستراتيجي.</a:t>
            </a:r>
            <a:endParaRPr lang="fr-FR" sz="2800" dirty="0">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357554" y="1285860"/>
            <a:ext cx="2214578" cy="584775"/>
          </a:xfrm>
          <a:prstGeom prst="rect">
            <a:avLst/>
          </a:prstGeom>
          <a:noFill/>
        </p:spPr>
        <p:txBody>
          <a:bodyPr wrap="square" rtlCol="0">
            <a:spAutoFit/>
          </a:bodyPr>
          <a:lstStyle/>
          <a:p>
            <a:pPr algn="ctr" rtl="1"/>
            <a:r>
              <a:rPr lang="ar-DZ" sz="3200" b="1" dirty="0" smtClean="0">
                <a:solidFill>
                  <a:srgbClr val="FFC000"/>
                </a:solidFill>
                <a:latin typeface="Traditional Arabic" pitchFamily="18" charset="-78"/>
                <a:cs typeface="Traditional Arabic" pitchFamily="18" charset="-78"/>
              </a:rPr>
              <a:t>الخــاتمة</a:t>
            </a:r>
            <a:endParaRPr lang="fr-FR" sz="3200" b="1" dirty="0">
              <a:solidFill>
                <a:srgbClr val="FFC000"/>
              </a:solidFill>
              <a:latin typeface="Traditional Arabic" pitchFamily="18" charset="-78"/>
              <a:cs typeface="Traditional Arabic" pitchFamily="18" charset="-78"/>
            </a:endParaRPr>
          </a:p>
        </p:txBody>
      </p:sp>
      <p:sp>
        <p:nvSpPr>
          <p:cNvPr id="3" name="ZoneTexte 2"/>
          <p:cNvSpPr txBox="1"/>
          <p:nvPr/>
        </p:nvSpPr>
        <p:spPr>
          <a:xfrm>
            <a:off x="714348" y="2357430"/>
            <a:ext cx="7858180" cy="2246769"/>
          </a:xfrm>
          <a:prstGeom prst="rect">
            <a:avLst/>
          </a:prstGeom>
          <a:noFill/>
        </p:spPr>
        <p:txBody>
          <a:bodyPr wrap="square" rtlCol="0">
            <a:spAutoFit/>
          </a:bodyPr>
          <a:lstStyle/>
          <a:p>
            <a:pPr algn="just" rtl="1"/>
            <a:r>
              <a:rPr lang="ar-DZ" sz="2800" dirty="0" smtClean="0">
                <a:cs typeface="+mj-cs"/>
              </a:rPr>
              <a:t>   </a:t>
            </a:r>
            <a:r>
              <a:rPr lang="ar-SA" sz="2800" dirty="0" smtClean="0">
                <a:cs typeface="+mj-cs"/>
              </a:rPr>
              <a:t>من خلال هذه المذكرة قمنا بمعالجة لأحد أهم مواضيع التسويق الاستراتيجي </a:t>
            </a:r>
            <a:r>
              <a:rPr lang="ar-DZ" sz="2800" dirty="0" smtClean="0">
                <a:cs typeface="+mj-cs"/>
              </a:rPr>
              <a:t>والإدارة الإستراتيجية، </a:t>
            </a:r>
            <a:r>
              <a:rPr lang="ar-SA" sz="2800" dirty="0" smtClean="0">
                <a:cs typeface="+mj-cs"/>
              </a:rPr>
              <a:t>وهذا بالبحث عن دور وأهمية التحليل التنافسي في بناء الإستراتيجية التسويقية بالمؤسسة الاقتصادية </a:t>
            </a:r>
            <a:r>
              <a:rPr lang="ar-DZ" sz="2800" dirty="0" smtClean="0">
                <a:cs typeface="+mj-cs"/>
              </a:rPr>
              <a:t>حاولنا من خلال ثلاثة فصول الإجابة عن الإشكالية المطروحة </a:t>
            </a:r>
            <a:r>
              <a:rPr lang="ar-DZ" sz="2800" dirty="0" err="1" smtClean="0">
                <a:cs typeface="+mj-cs"/>
              </a:rPr>
              <a:t>و</a:t>
            </a:r>
            <a:r>
              <a:rPr lang="ar-DZ" sz="2800" dirty="0" smtClean="0">
                <a:cs typeface="+mj-cs"/>
              </a:rPr>
              <a:t> مجموعة التساؤلات المرتبطة </a:t>
            </a:r>
            <a:r>
              <a:rPr lang="ar-DZ" sz="2800" dirty="0" err="1" smtClean="0">
                <a:cs typeface="+mj-cs"/>
              </a:rPr>
              <a:t>بها</a:t>
            </a:r>
            <a:r>
              <a:rPr lang="ar-DZ" sz="2800" dirty="0" smtClean="0">
                <a:cs typeface="+mj-cs"/>
              </a:rPr>
              <a:t> حيث أمكننا الخروج بجملة من النتائج والتوصيات التي نوجزها فيما يلي:</a:t>
            </a:r>
            <a:endParaRPr lang="fr-FR" sz="2800" dirty="0">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900" decel="100000" fill="hold"/>
                                        <p:tgtEl>
                                          <p:spTgt spid="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000496" y="1142984"/>
            <a:ext cx="4786346" cy="523220"/>
          </a:xfrm>
          <a:prstGeom prst="rect">
            <a:avLst/>
          </a:prstGeom>
          <a:noFill/>
        </p:spPr>
        <p:txBody>
          <a:bodyPr wrap="square" rtlCol="0">
            <a:spAutoFit/>
          </a:bodyPr>
          <a:lstStyle/>
          <a:p>
            <a:pPr algn="r" rtl="1"/>
            <a:r>
              <a:rPr lang="ar-DZ" sz="2800" b="1" dirty="0" smtClean="0">
                <a:solidFill>
                  <a:srgbClr val="FFC000"/>
                </a:solidFill>
                <a:latin typeface="Traditional Arabic" pitchFamily="18" charset="-78"/>
                <a:cs typeface="Traditional Arabic" pitchFamily="18" charset="-78"/>
              </a:rPr>
              <a:t>1- نتائج اختبار الفرضيات:</a:t>
            </a:r>
            <a:endParaRPr lang="fr-FR" sz="2800" b="1" dirty="0">
              <a:solidFill>
                <a:srgbClr val="FFC000"/>
              </a:solidFill>
              <a:latin typeface="Traditional Arabic" pitchFamily="18" charset="-78"/>
              <a:cs typeface="Traditional Arabic" pitchFamily="18" charset="-78"/>
            </a:endParaRPr>
          </a:p>
        </p:txBody>
      </p:sp>
      <p:sp>
        <p:nvSpPr>
          <p:cNvPr id="3" name="ZoneTexte 2"/>
          <p:cNvSpPr txBox="1"/>
          <p:nvPr/>
        </p:nvSpPr>
        <p:spPr>
          <a:xfrm>
            <a:off x="3000364" y="1857364"/>
            <a:ext cx="5643602" cy="523220"/>
          </a:xfrm>
          <a:prstGeom prst="rect">
            <a:avLst/>
          </a:prstGeom>
          <a:noFill/>
        </p:spPr>
        <p:txBody>
          <a:bodyPr wrap="square" rtlCol="0">
            <a:spAutoFit/>
          </a:bodyPr>
          <a:lstStyle/>
          <a:p>
            <a:pPr algn="just" rtl="1"/>
            <a:r>
              <a:rPr lang="fr-FR" sz="2800" dirty="0" smtClean="0">
                <a:solidFill>
                  <a:srgbClr val="FFC000"/>
                </a:solidFill>
                <a:latin typeface="Traditional Arabic" pitchFamily="18" charset="-78"/>
                <a:cs typeface="Traditional Arabic" pitchFamily="18" charset="-78"/>
                <a:sym typeface="Wingdings 2"/>
              </a:rPr>
              <a:t></a:t>
            </a:r>
            <a:r>
              <a:rPr lang="ar-DZ" sz="2800" dirty="0" smtClean="0">
                <a:latin typeface="Traditional Arabic" pitchFamily="18" charset="-78"/>
                <a:cs typeface="Traditional Arabic" pitchFamily="18" charset="-78"/>
                <a:sym typeface="Wingdings 2"/>
              </a:rPr>
              <a:t> تعبر الإستراتيجية عن مجموعة مراحل متتالية. </a:t>
            </a:r>
            <a:endParaRPr lang="fr-FR" sz="2800" dirty="0">
              <a:latin typeface="Traditional Arabic" pitchFamily="18" charset="-78"/>
              <a:cs typeface="Traditional Arabic" pitchFamily="18" charset="-78"/>
            </a:endParaRPr>
          </a:p>
        </p:txBody>
      </p:sp>
      <p:sp>
        <p:nvSpPr>
          <p:cNvPr id="4" name="ZoneTexte 3"/>
          <p:cNvSpPr txBox="1"/>
          <p:nvPr/>
        </p:nvSpPr>
        <p:spPr>
          <a:xfrm>
            <a:off x="571472" y="2428868"/>
            <a:ext cx="8072494" cy="1384995"/>
          </a:xfrm>
          <a:prstGeom prst="rect">
            <a:avLst/>
          </a:prstGeom>
          <a:noFill/>
        </p:spPr>
        <p:txBody>
          <a:bodyPr wrap="square" rtlCol="0">
            <a:spAutoFit/>
          </a:bodyPr>
          <a:lstStyle/>
          <a:p>
            <a:pPr algn="just" rtl="1"/>
            <a:r>
              <a:rPr lang="fr-FR" sz="2800" dirty="0" smtClean="0">
                <a:solidFill>
                  <a:srgbClr val="FFC000"/>
                </a:solidFill>
                <a:cs typeface="+mj-cs"/>
                <a:sym typeface="Wingdings 2"/>
              </a:rPr>
              <a:t></a:t>
            </a:r>
            <a:r>
              <a:rPr lang="ar-DZ" sz="2800" dirty="0" smtClean="0">
                <a:cs typeface="+mj-cs"/>
                <a:sym typeface="Wingdings 2"/>
              </a:rPr>
              <a:t> ينطوي فهم تواجد المؤسسة في السوق على قدراتها وميزاتها التنافسية، يساعدها في ذلك بعض الأدوات والمقاربات لاستقصاء الوضعية التنافسية للمؤسسة وفهم وضعية المنافسين.</a:t>
            </a:r>
            <a:endParaRPr lang="fr-FR" sz="2800" dirty="0">
              <a:cs typeface="+mj-cs"/>
            </a:endParaRPr>
          </a:p>
        </p:txBody>
      </p:sp>
      <p:sp>
        <p:nvSpPr>
          <p:cNvPr id="6" name="ZoneTexte 5"/>
          <p:cNvSpPr txBox="1"/>
          <p:nvPr/>
        </p:nvSpPr>
        <p:spPr>
          <a:xfrm>
            <a:off x="571472" y="3786190"/>
            <a:ext cx="8072494" cy="1384995"/>
          </a:xfrm>
          <a:prstGeom prst="rect">
            <a:avLst/>
          </a:prstGeom>
          <a:noFill/>
        </p:spPr>
        <p:txBody>
          <a:bodyPr wrap="square" rtlCol="0">
            <a:spAutoFit/>
          </a:bodyPr>
          <a:lstStyle/>
          <a:p>
            <a:pPr algn="just" rtl="1"/>
            <a:r>
              <a:rPr lang="fr-FR" sz="2800" dirty="0" smtClean="0">
                <a:solidFill>
                  <a:srgbClr val="FFC000"/>
                </a:solidFill>
                <a:cs typeface="+mj-cs"/>
                <a:sym typeface="Wingdings 2"/>
              </a:rPr>
              <a:t></a:t>
            </a:r>
            <a:r>
              <a:rPr lang="ar-DZ" sz="2800" dirty="0" smtClean="0">
                <a:cs typeface="+mj-cs"/>
                <a:sym typeface="Wingdings 2"/>
              </a:rPr>
              <a:t> يرتكز التحليل التنافسي بالمؤسسة على تحليل البيئة الداخلية والخارجية، كما أن المؤسسة لا تعتمد كثيرا في تحليلها على المنافسين وذلك لعدم توفر معلومات كافية ومراكز بحث خاصة في هذا المجال.</a:t>
            </a:r>
            <a:endParaRPr lang="fr-FR" sz="2800" dirty="0">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800" decel="100000"/>
                                        <p:tgtEl>
                                          <p:spTgt spid="3"/>
                                        </p:tgtEl>
                                      </p:cBhvr>
                                    </p:animEffect>
                                    <p:anim calcmode="lin" valueType="num">
                                      <p:cBhvr>
                                        <p:cTn id="13" dur="800" decel="100000" fill="hold"/>
                                        <p:tgtEl>
                                          <p:spTgt spid="3"/>
                                        </p:tgtEl>
                                        <p:attrNameLst>
                                          <p:attrName>style.rotation</p:attrName>
                                        </p:attrNameLst>
                                      </p:cBhvr>
                                      <p:tavLst>
                                        <p:tav tm="0">
                                          <p:val>
                                            <p:fltVal val="-90"/>
                                          </p:val>
                                        </p:tav>
                                        <p:tav tm="100000">
                                          <p:val>
                                            <p:fltVal val="0"/>
                                          </p:val>
                                        </p:tav>
                                      </p:tavLst>
                                    </p:anim>
                                    <p:anim calcmode="lin" valueType="num">
                                      <p:cBhvr>
                                        <p:cTn id="14" dur="800" decel="100000" fill="hold"/>
                                        <p:tgtEl>
                                          <p:spTgt spid="3"/>
                                        </p:tgtEl>
                                        <p:attrNameLst>
                                          <p:attrName>ppt_x</p:attrName>
                                        </p:attrNameLst>
                                      </p:cBhvr>
                                      <p:tavLst>
                                        <p:tav tm="0">
                                          <p:val>
                                            <p:strVal val="#ppt_x+0.4"/>
                                          </p:val>
                                        </p:tav>
                                        <p:tav tm="100000">
                                          <p:val>
                                            <p:strVal val="#ppt_x-0.05"/>
                                          </p:val>
                                        </p:tav>
                                      </p:tavLst>
                                    </p:anim>
                                    <p:anim calcmode="lin" valueType="num">
                                      <p:cBhvr>
                                        <p:cTn id="15" dur="800" decel="100000" fill="hold"/>
                                        <p:tgtEl>
                                          <p:spTgt spid="3"/>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0"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800" decel="100000"/>
                                        <p:tgtEl>
                                          <p:spTgt spid="4"/>
                                        </p:tgtEl>
                                      </p:cBhvr>
                                    </p:animEffect>
                                    <p:anim calcmode="lin" valueType="num">
                                      <p:cBhvr>
                                        <p:cTn id="23" dur="800" decel="100000" fill="hold"/>
                                        <p:tgtEl>
                                          <p:spTgt spid="4"/>
                                        </p:tgtEl>
                                        <p:attrNameLst>
                                          <p:attrName>style.rotation</p:attrName>
                                        </p:attrNameLst>
                                      </p:cBhvr>
                                      <p:tavLst>
                                        <p:tav tm="0">
                                          <p:val>
                                            <p:fltVal val="-90"/>
                                          </p:val>
                                        </p:tav>
                                        <p:tav tm="100000">
                                          <p:val>
                                            <p:fltVal val="0"/>
                                          </p:val>
                                        </p:tav>
                                      </p:tavLst>
                                    </p:anim>
                                    <p:anim calcmode="lin" valueType="num">
                                      <p:cBhvr>
                                        <p:cTn id="24" dur="800" decel="100000" fill="hold"/>
                                        <p:tgtEl>
                                          <p:spTgt spid="4"/>
                                        </p:tgtEl>
                                        <p:attrNameLst>
                                          <p:attrName>ppt_x</p:attrName>
                                        </p:attrNameLst>
                                      </p:cBhvr>
                                      <p:tavLst>
                                        <p:tav tm="0">
                                          <p:val>
                                            <p:strVal val="#ppt_x+0.4"/>
                                          </p:val>
                                        </p:tav>
                                        <p:tav tm="100000">
                                          <p:val>
                                            <p:strVal val="#ppt_x-0.05"/>
                                          </p:val>
                                        </p:tav>
                                      </p:tavLst>
                                    </p:anim>
                                    <p:anim calcmode="lin" valueType="num">
                                      <p:cBhvr>
                                        <p:cTn id="25" dur="800" decel="100000" fill="hold"/>
                                        <p:tgtEl>
                                          <p:spTgt spid="4"/>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0"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800" decel="100000"/>
                                        <p:tgtEl>
                                          <p:spTgt spid="6"/>
                                        </p:tgtEl>
                                      </p:cBhvr>
                                    </p:animEffect>
                                    <p:anim calcmode="lin" valueType="num">
                                      <p:cBhvr>
                                        <p:cTn id="33" dur="800" decel="100000" fill="hold"/>
                                        <p:tgtEl>
                                          <p:spTgt spid="6"/>
                                        </p:tgtEl>
                                        <p:attrNameLst>
                                          <p:attrName>style.rotation</p:attrName>
                                        </p:attrNameLst>
                                      </p:cBhvr>
                                      <p:tavLst>
                                        <p:tav tm="0">
                                          <p:val>
                                            <p:fltVal val="-90"/>
                                          </p:val>
                                        </p:tav>
                                        <p:tav tm="100000">
                                          <p:val>
                                            <p:fltVal val="0"/>
                                          </p:val>
                                        </p:tav>
                                      </p:tavLst>
                                    </p:anim>
                                    <p:anim calcmode="lin" valueType="num">
                                      <p:cBhvr>
                                        <p:cTn id="34" dur="800" decel="100000" fill="hold"/>
                                        <p:tgtEl>
                                          <p:spTgt spid="6"/>
                                        </p:tgtEl>
                                        <p:attrNameLst>
                                          <p:attrName>ppt_x</p:attrName>
                                        </p:attrNameLst>
                                      </p:cBhvr>
                                      <p:tavLst>
                                        <p:tav tm="0">
                                          <p:val>
                                            <p:strVal val="#ppt_x+0.4"/>
                                          </p:val>
                                        </p:tav>
                                        <p:tav tm="100000">
                                          <p:val>
                                            <p:strVal val="#ppt_x-0.05"/>
                                          </p:val>
                                        </p:tav>
                                      </p:tavLst>
                                    </p:anim>
                                    <p:anim calcmode="lin" valueType="num">
                                      <p:cBhvr>
                                        <p:cTn id="35" dur="800" decel="100000" fill="hold"/>
                                        <p:tgtEl>
                                          <p:spTgt spid="6"/>
                                        </p:tgtEl>
                                        <p:attrNameLst>
                                          <p:attrName>ppt_y</p:attrName>
                                        </p:attrNameLst>
                                      </p:cBhvr>
                                      <p:tavLst>
                                        <p:tav tm="0">
                                          <p:val>
                                            <p:strVal val="#ppt_y-0.4"/>
                                          </p:val>
                                        </p:tav>
                                        <p:tav tm="100000">
                                          <p:val>
                                            <p:strVal val="#ppt_y+0.1"/>
                                          </p:val>
                                        </p:tav>
                                      </p:tavLst>
                                    </p:anim>
                                    <p:anim calcmode="lin" valueType="num">
                                      <p:cBhvr>
                                        <p:cTn id="36"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37"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428860" y="1142984"/>
            <a:ext cx="6215106" cy="523220"/>
          </a:xfrm>
          <a:prstGeom prst="rect">
            <a:avLst/>
          </a:prstGeom>
          <a:noFill/>
        </p:spPr>
        <p:txBody>
          <a:bodyPr wrap="square" rtlCol="0">
            <a:spAutoFit/>
          </a:bodyPr>
          <a:lstStyle/>
          <a:p>
            <a:pPr algn="just" rtl="1"/>
            <a:r>
              <a:rPr lang="ar-DZ" sz="2800" b="1" dirty="0" smtClean="0">
                <a:solidFill>
                  <a:srgbClr val="FFC000"/>
                </a:solidFill>
                <a:cs typeface="+mj-cs"/>
              </a:rPr>
              <a:t>2- النتائج الخاصة بالمؤسسة محل الدراسة:</a:t>
            </a:r>
            <a:endParaRPr lang="fr-FR" sz="2800" b="1" dirty="0">
              <a:solidFill>
                <a:srgbClr val="FFC000"/>
              </a:solidFill>
              <a:cs typeface="+mj-cs"/>
            </a:endParaRPr>
          </a:p>
        </p:txBody>
      </p:sp>
      <p:sp>
        <p:nvSpPr>
          <p:cNvPr id="2049" name="Rectangle 1"/>
          <p:cNvSpPr>
            <a:spLocks noChangeArrowheads="1"/>
          </p:cNvSpPr>
          <p:nvPr/>
        </p:nvSpPr>
        <p:spPr bwMode="auto">
          <a:xfrm>
            <a:off x="349008" y="1785926"/>
            <a:ext cx="8509272"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tabLst/>
            </a:pPr>
            <a:r>
              <a:rPr kumimoji="0" lang="ar-SA" sz="2800" b="0" i="0" u="none" strike="noStrike" cap="none" normalizeH="0" baseline="0" dirty="0" smtClean="0">
                <a:ln>
                  <a:noFill/>
                </a:ln>
                <a:solidFill>
                  <a:srgbClr val="FFC000"/>
                </a:solidFill>
                <a:effectLst/>
                <a:latin typeface="Traditional Arabic" pitchFamily="18" charset="-78"/>
                <a:ea typeface="Calibri" pitchFamily="34" charset="0"/>
                <a:cs typeface="Traditional Arabic" pitchFamily="18" charset="-78"/>
                <a:sym typeface="Wingdings 2"/>
              </a:rPr>
              <a:t></a:t>
            </a:r>
            <a:r>
              <a:rPr kumimoji="0" lang="ar-DZ" sz="2800" b="0"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sym typeface="Wingdings 2"/>
              </a:rPr>
              <a:t> </a:t>
            </a:r>
            <a:r>
              <a:rPr kumimoji="0" lang="ar-SA" sz="2800" b="0"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تحتل وظيفة التسويق في المؤسسة مكانة غير لائقة في ظل بروز المنافسة التي استحوذت على نسبة كبيرة من الحصة السوقية من قبل المؤسسات الخاصة والمطاحن التقليدية.</a:t>
            </a:r>
            <a:endParaRPr kumimoji="0" lang="ar-SA" sz="3200" b="0" i="0" u="none" strike="noStrike" cap="none" normalizeH="0" baseline="0" dirty="0" smtClean="0">
              <a:ln>
                <a:noFill/>
              </a:ln>
              <a:solidFill>
                <a:schemeClr val="tx1"/>
              </a:solidFill>
              <a:effectLst/>
              <a:latin typeface="Traditional Arabic" pitchFamily="18" charset="-78"/>
              <a:cs typeface="Traditional Arabic" pitchFamily="18" charset="-78"/>
            </a:endParaRPr>
          </a:p>
        </p:txBody>
      </p:sp>
      <p:sp>
        <p:nvSpPr>
          <p:cNvPr id="2050" name="Rectangle 2"/>
          <p:cNvSpPr>
            <a:spLocks noChangeArrowheads="1"/>
          </p:cNvSpPr>
          <p:nvPr/>
        </p:nvSpPr>
        <p:spPr bwMode="auto">
          <a:xfrm>
            <a:off x="428596" y="2857496"/>
            <a:ext cx="8423751"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tabLst/>
            </a:pPr>
            <a:r>
              <a:rPr kumimoji="0" lang="ar-DZ" sz="2800" b="0" i="0" u="none" strike="noStrike" cap="none" normalizeH="0" baseline="0" dirty="0" smtClean="0">
                <a:ln>
                  <a:noFill/>
                </a:ln>
                <a:solidFill>
                  <a:srgbClr val="FFC000"/>
                </a:solidFill>
                <a:effectLst/>
                <a:latin typeface="Arial" pitchFamily="34" charset="0"/>
                <a:ea typeface="Calibri" pitchFamily="34" charset="0"/>
                <a:cs typeface="Traditional Arabic" pitchFamily="18" charset="-78"/>
                <a:sym typeface="Wingdings 2"/>
              </a:rPr>
              <a:t></a:t>
            </a:r>
            <a:r>
              <a:rPr kumimoji="0" lang="ar-DZ" sz="2800" b="0" i="0" u="none" strike="noStrike" cap="none" normalizeH="0" baseline="0" dirty="0" smtClean="0">
                <a:ln>
                  <a:noFill/>
                </a:ln>
                <a:solidFill>
                  <a:schemeClr val="tx1"/>
                </a:solidFill>
                <a:effectLst/>
                <a:latin typeface="Arial" pitchFamily="34" charset="0"/>
                <a:ea typeface="Calibri" pitchFamily="34" charset="0"/>
                <a:cs typeface="Traditional Arabic" pitchFamily="18" charset="-78"/>
                <a:sym typeface="Wingdings 2"/>
              </a:rPr>
              <a:t> </a:t>
            </a:r>
            <a:r>
              <a:rPr kumimoji="0" lang="ar-DZ" sz="2800" b="0" i="0" u="none" strike="noStrike" cap="none" normalizeH="0" baseline="0" dirty="0" smtClean="0">
                <a:ln>
                  <a:noFill/>
                </a:ln>
                <a:solidFill>
                  <a:schemeClr val="tx1"/>
                </a:solidFill>
                <a:effectLst/>
                <a:latin typeface="Arial" pitchFamily="34" charset="0"/>
                <a:ea typeface="Calibri" pitchFamily="34" charset="0"/>
                <a:cs typeface="Traditional Arabic" pitchFamily="18" charset="-78"/>
              </a:rPr>
              <a:t>تقوم المؤسسة بتحديد هامش ربحها دون أي تدخل من طرف الدولة في ذلك.</a:t>
            </a:r>
            <a:endParaRPr kumimoji="0" lang="ar-DZ"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357158" y="3500438"/>
            <a:ext cx="8501122" cy="1384995"/>
          </a:xfrm>
          <a:prstGeom prst="rect">
            <a:avLst/>
          </a:prstGeom>
        </p:spPr>
        <p:txBody>
          <a:bodyPr wrap="square">
            <a:spAutoFit/>
          </a:bodyPr>
          <a:lstStyle/>
          <a:p>
            <a:pPr algn="just" rtl="1"/>
            <a:r>
              <a:rPr lang="ar-DZ" sz="2800" dirty="0" smtClean="0">
                <a:solidFill>
                  <a:srgbClr val="FFC000"/>
                </a:solidFill>
                <a:cs typeface="+mj-cs"/>
                <a:sym typeface="Wingdings 2"/>
              </a:rPr>
              <a:t></a:t>
            </a:r>
            <a:r>
              <a:rPr lang="ar-DZ" sz="2800" dirty="0" smtClean="0">
                <a:cs typeface="+mj-cs"/>
                <a:sym typeface="Wingdings 2"/>
              </a:rPr>
              <a:t> </a:t>
            </a:r>
            <a:r>
              <a:rPr lang="ar-DZ" sz="2800" dirty="0" smtClean="0">
                <a:cs typeface="+mj-cs"/>
              </a:rPr>
              <a:t>إن المؤسسة تلجأ أحيانا إلى ترويج مبيعاتها </a:t>
            </a:r>
            <a:r>
              <a:rPr lang="ar-DZ" sz="2800" dirty="0" err="1" smtClean="0">
                <a:cs typeface="+mj-cs"/>
              </a:rPr>
              <a:t>و</a:t>
            </a:r>
            <a:r>
              <a:rPr lang="ar-DZ" sz="2800" dirty="0" smtClean="0">
                <a:cs typeface="+mj-cs"/>
              </a:rPr>
              <a:t> ذلك بالاعتماد على المعارض </a:t>
            </a:r>
            <a:r>
              <a:rPr lang="ar-DZ" sz="2800" dirty="0" err="1" smtClean="0">
                <a:cs typeface="+mj-cs"/>
              </a:rPr>
              <a:t>و</a:t>
            </a:r>
            <a:r>
              <a:rPr lang="ar-DZ" sz="2800" dirty="0" smtClean="0">
                <a:cs typeface="+mj-cs"/>
              </a:rPr>
              <a:t> مختلف الوسائل الأخرى لتنشيط المبيعات، إلا أن هذه السياسة الترويجية التي تتبعها المؤسسة غير فعالة، بحيث لم يساهم ذلك أبدا في ارتفاع رقم أعمال المؤسسة</a:t>
            </a:r>
            <a:endParaRPr lang="fr-FR" sz="2800" dirty="0">
              <a:cs typeface="+mj-cs"/>
            </a:endParaRPr>
          </a:p>
        </p:txBody>
      </p:sp>
      <p:sp>
        <p:nvSpPr>
          <p:cNvPr id="8" name="Rectangle 7"/>
          <p:cNvSpPr/>
          <p:nvPr/>
        </p:nvSpPr>
        <p:spPr>
          <a:xfrm>
            <a:off x="357158" y="5000636"/>
            <a:ext cx="8501122" cy="1384995"/>
          </a:xfrm>
          <a:prstGeom prst="rect">
            <a:avLst/>
          </a:prstGeom>
        </p:spPr>
        <p:txBody>
          <a:bodyPr wrap="square">
            <a:spAutoFit/>
          </a:bodyPr>
          <a:lstStyle/>
          <a:p>
            <a:pPr algn="just" rtl="1"/>
            <a:r>
              <a:rPr lang="ar-DZ" sz="2800" dirty="0" smtClean="0">
                <a:solidFill>
                  <a:srgbClr val="FFC000"/>
                </a:solidFill>
                <a:latin typeface="Traditional Arabic" pitchFamily="18" charset="-78"/>
                <a:cs typeface="Traditional Arabic" pitchFamily="18" charset="-78"/>
                <a:sym typeface="Wingdings 2"/>
              </a:rPr>
              <a:t></a:t>
            </a:r>
            <a:r>
              <a:rPr lang="ar-DZ" sz="2800" dirty="0" smtClean="0">
                <a:latin typeface="Traditional Arabic" pitchFamily="18" charset="-78"/>
                <a:cs typeface="Traditional Arabic" pitchFamily="18" charset="-78"/>
                <a:sym typeface="Wingdings 2"/>
              </a:rPr>
              <a:t> </a:t>
            </a:r>
            <a:r>
              <a:rPr lang="ar-DZ" sz="2800" dirty="0" smtClean="0">
                <a:latin typeface="Traditional Arabic" pitchFamily="18" charset="-78"/>
                <a:cs typeface="Traditional Arabic" pitchFamily="18" charset="-78"/>
              </a:rPr>
              <a:t>لا تولي المؤسسة الاهتمام الكافي لمحاولة الحصول على الأبحاث </a:t>
            </a:r>
            <a:r>
              <a:rPr lang="ar-DZ" sz="2800" dirty="0" err="1" smtClean="0">
                <a:latin typeface="Traditional Arabic" pitchFamily="18" charset="-78"/>
                <a:cs typeface="Traditional Arabic" pitchFamily="18" charset="-78"/>
              </a:rPr>
              <a:t>و</a:t>
            </a:r>
            <a:r>
              <a:rPr lang="ar-DZ" sz="2800" dirty="0" smtClean="0">
                <a:latin typeface="Traditional Arabic" pitchFamily="18" charset="-78"/>
                <a:cs typeface="Traditional Arabic" pitchFamily="18" charset="-78"/>
              </a:rPr>
              <a:t> الدراسات التي يقوم </a:t>
            </a:r>
            <a:r>
              <a:rPr lang="ar-DZ" sz="2800" dirty="0" err="1" smtClean="0">
                <a:latin typeface="Traditional Arabic" pitchFamily="18" charset="-78"/>
                <a:cs typeface="Traditional Arabic" pitchFamily="18" charset="-78"/>
              </a:rPr>
              <a:t>بها</a:t>
            </a:r>
            <a:r>
              <a:rPr lang="ar-DZ" sz="2800" dirty="0" smtClean="0">
                <a:latin typeface="Traditional Arabic" pitchFamily="18" charset="-78"/>
                <a:cs typeface="Traditional Arabic" pitchFamily="18" charset="-78"/>
              </a:rPr>
              <a:t> إطارات الجامعات الجزائرية والتي من شأنها المساهمة في توفير المعلومات الضرورية اللازمة لنشاط المؤسسة.</a:t>
            </a:r>
            <a:endParaRPr lang="fr-FR" sz="2800" dirty="0">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2049"/>
                                        </p:tgtEl>
                                        <p:attrNameLst>
                                          <p:attrName>style.visibility</p:attrName>
                                        </p:attrNameLst>
                                      </p:cBhvr>
                                      <p:to>
                                        <p:strVal val="visible"/>
                                      </p:to>
                                    </p:set>
                                    <p:anim calcmode="lin" valueType="num">
                                      <p:cBhvr>
                                        <p:cTn id="14" dur="1000" fill="hold"/>
                                        <p:tgtEl>
                                          <p:spTgt spid="2049"/>
                                        </p:tgtEl>
                                        <p:attrNameLst>
                                          <p:attrName>ppt_w</p:attrName>
                                        </p:attrNameLst>
                                      </p:cBhvr>
                                      <p:tavLst>
                                        <p:tav tm="0">
                                          <p:val>
                                            <p:strVal val="#ppt_w*0.70"/>
                                          </p:val>
                                        </p:tav>
                                        <p:tav tm="100000">
                                          <p:val>
                                            <p:strVal val="#ppt_w"/>
                                          </p:val>
                                        </p:tav>
                                      </p:tavLst>
                                    </p:anim>
                                    <p:anim calcmode="lin" valueType="num">
                                      <p:cBhvr>
                                        <p:cTn id="15" dur="1000" fill="hold"/>
                                        <p:tgtEl>
                                          <p:spTgt spid="2049"/>
                                        </p:tgtEl>
                                        <p:attrNameLst>
                                          <p:attrName>ppt_h</p:attrName>
                                        </p:attrNameLst>
                                      </p:cBhvr>
                                      <p:tavLst>
                                        <p:tav tm="0">
                                          <p:val>
                                            <p:strVal val="#ppt_h"/>
                                          </p:val>
                                        </p:tav>
                                        <p:tav tm="100000">
                                          <p:val>
                                            <p:strVal val="#ppt_h"/>
                                          </p:val>
                                        </p:tav>
                                      </p:tavLst>
                                    </p:anim>
                                    <p:animEffect transition="in" filter="fade">
                                      <p:cBhvr>
                                        <p:cTn id="16" dur="1000"/>
                                        <p:tgtEl>
                                          <p:spTgt spid="2049"/>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2050"/>
                                        </p:tgtEl>
                                        <p:attrNameLst>
                                          <p:attrName>style.visibility</p:attrName>
                                        </p:attrNameLst>
                                      </p:cBhvr>
                                      <p:to>
                                        <p:strVal val="visible"/>
                                      </p:to>
                                    </p:set>
                                    <p:anim calcmode="lin" valueType="num">
                                      <p:cBhvr>
                                        <p:cTn id="21" dur="1000" fill="hold"/>
                                        <p:tgtEl>
                                          <p:spTgt spid="2050"/>
                                        </p:tgtEl>
                                        <p:attrNameLst>
                                          <p:attrName>ppt_w</p:attrName>
                                        </p:attrNameLst>
                                      </p:cBhvr>
                                      <p:tavLst>
                                        <p:tav tm="0">
                                          <p:val>
                                            <p:strVal val="#ppt_w*0.70"/>
                                          </p:val>
                                        </p:tav>
                                        <p:tav tm="100000">
                                          <p:val>
                                            <p:strVal val="#ppt_w"/>
                                          </p:val>
                                        </p:tav>
                                      </p:tavLst>
                                    </p:anim>
                                    <p:anim calcmode="lin" valueType="num">
                                      <p:cBhvr>
                                        <p:cTn id="22" dur="1000" fill="hold"/>
                                        <p:tgtEl>
                                          <p:spTgt spid="2050"/>
                                        </p:tgtEl>
                                        <p:attrNameLst>
                                          <p:attrName>ppt_h</p:attrName>
                                        </p:attrNameLst>
                                      </p:cBhvr>
                                      <p:tavLst>
                                        <p:tav tm="0">
                                          <p:val>
                                            <p:strVal val="#ppt_h"/>
                                          </p:val>
                                        </p:tav>
                                        <p:tav tm="100000">
                                          <p:val>
                                            <p:strVal val="#ppt_h"/>
                                          </p:val>
                                        </p:tav>
                                      </p:tavLst>
                                    </p:anim>
                                    <p:animEffect transition="in" filter="fade">
                                      <p:cBhvr>
                                        <p:cTn id="23" dur="1000"/>
                                        <p:tgtEl>
                                          <p:spTgt spid="2050"/>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ppt_w</p:attrName>
                                        </p:attrNameLst>
                                      </p:cBhvr>
                                      <p:tavLst>
                                        <p:tav tm="0">
                                          <p:val>
                                            <p:strVal val="#ppt_w*0.70"/>
                                          </p:val>
                                        </p:tav>
                                        <p:tav tm="100000">
                                          <p:val>
                                            <p:strVal val="#ppt_w"/>
                                          </p:val>
                                        </p:tav>
                                      </p:tavLst>
                                    </p:anim>
                                    <p:anim calcmode="lin" valueType="num">
                                      <p:cBhvr>
                                        <p:cTn id="29" dur="1000" fill="hold"/>
                                        <p:tgtEl>
                                          <p:spTgt spid="7"/>
                                        </p:tgtEl>
                                        <p:attrNameLst>
                                          <p:attrName>ppt_h</p:attrName>
                                        </p:attrNameLst>
                                      </p:cBhvr>
                                      <p:tavLst>
                                        <p:tav tm="0">
                                          <p:val>
                                            <p:strVal val="#ppt_h"/>
                                          </p:val>
                                        </p:tav>
                                        <p:tav tm="100000">
                                          <p:val>
                                            <p:strVal val="#ppt_h"/>
                                          </p:val>
                                        </p:tav>
                                      </p:tavLst>
                                    </p:anim>
                                    <p:animEffect transition="in" filter="fade">
                                      <p:cBhvr>
                                        <p:cTn id="30" dur="10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1000" fill="hold"/>
                                        <p:tgtEl>
                                          <p:spTgt spid="8"/>
                                        </p:tgtEl>
                                        <p:attrNameLst>
                                          <p:attrName>ppt_w</p:attrName>
                                        </p:attrNameLst>
                                      </p:cBhvr>
                                      <p:tavLst>
                                        <p:tav tm="0">
                                          <p:val>
                                            <p:strVal val="#ppt_w*0.70"/>
                                          </p:val>
                                        </p:tav>
                                        <p:tav tm="100000">
                                          <p:val>
                                            <p:strVal val="#ppt_w"/>
                                          </p:val>
                                        </p:tav>
                                      </p:tavLst>
                                    </p:anim>
                                    <p:anim calcmode="lin" valueType="num">
                                      <p:cBhvr>
                                        <p:cTn id="36" dur="1000" fill="hold"/>
                                        <p:tgtEl>
                                          <p:spTgt spid="8"/>
                                        </p:tgtEl>
                                        <p:attrNameLst>
                                          <p:attrName>ppt_h</p:attrName>
                                        </p:attrNameLst>
                                      </p:cBhvr>
                                      <p:tavLst>
                                        <p:tav tm="0">
                                          <p:val>
                                            <p:strVal val="#ppt_h"/>
                                          </p:val>
                                        </p:tav>
                                        <p:tav tm="100000">
                                          <p:val>
                                            <p:strVal val="#ppt_h"/>
                                          </p:val>
                                        </p:tav>
                                      </p:tavLst>
                                    </p:anim>
                                    <p:animEffect transition="in" filter="fade">
                                      <p:cBhvr>
                                        <p:cTn id="3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49" grpId="0"/>
      <p:bldP spid="2050"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071934" y="928670"/>
            <a:ext cx="4500594" cy="523220"/>
          </a:xfrm>
          <a:prstGeom prst="rect">
            <a:avLst/>
          </a:prstGeom>
          <a:noFill/>
        </p:spPr>
        <p:txBody>
          <a:bodyPr wrap="square" rtlCol="0">
            <a:spAutoFit/>
          </a:bodyPr>
          <a:lstStyle/>
          <a:p>
            <a:pPr algn="just" rtl="1"/>
            <a:r>
              <a:rPr lang="ar-DZ" sz="2800" b="1" dirty="0" smtClean="0">
                <a:solidFill>
                  <a:srgbClr val="FFC000"/>
                </a:solidFill>
                <a:latin typeface="Traditional Arabic" pitchFamily="18" charset="-78"/>
                <a:cs typeface="Traditional Arabic" pitchFamily="18" charset="-78"/>
              </a:rPr>
              <a:t>3- الاقتراحات والتوصيات:</a:t>
            </a:r>
            <a:endParaRPr lang="fr-FR" sz="2800" b="1" dirty="0">
              <a:solidFill>
                <a:srgbClr val="FFC000"/>
              </a:solidFill>
              <a:latin typeface="Traditional Arabic" pitchFamily="18" charset="-78"/>
              <a:cs typeface="Traditional Arabic" pitchFamily="18" charset="-78"/>
            </a:endParaRPr>
          </a:p>
        </p:txBody>
      </p:sp>
      <p:sp>
        <p:nvSpPr>
          <p:cNvPr id="3" name="ZoneTexte 2"/>
          <p:cNvSpPr txBox="1"/>
          <p:nvPr/>
        </p:nvSpPr>
        <p:spPr>
          <a:xfrm>
            <a:off x="857224" y="1500174"/>
            <a:ext cx="7715304" cy="523220"/>
          </a:xfrm>
          <a:prstGeom prst="rect">
            <a:avLst/>
          </a:prstGeom>
          <a:noFill/>
        </p:spPr>
        <p:txBody>
          <a:bodyPr wrap="square" rtlCol="0">
            <a:spAutoFit/>
          </a:bodyPr>
          <a:lstStyle/>
          <a:p>
            <a:pPr algn="just" rtl="1"/>
            <a:r>
              <a:rPr lang="ar-DZ" sz="2800" dirty="0" smtClean="0">
                <a:cs typeface="+mj-cs"/>
              </a:rPr>
              <a:t>على ضوء هذه الدراسة المنجزة والنتائج المتوصل إليها نقترح ما يلي: </a:t>
            </a:r>
            <a:endParaRPr lang="fr-FR" sz="2800" dirty="0">
              <a:cs typeface="+mj-cs"/>
            </a:endParaRPr>
          </a:p>
        </p:txBody>
      </p:sp>
      <p:sp>
        <p:nvSpPr>
          <p:cNvPr id="4" name="ZoneTexte 3"/>
          <p:cNvSpPr txBox="1"/>
          <p:nvPr/>
        </p:nvSpPr>
        <p:spPr>
          <a:xfrm>
            <a:off x="357158" y="2143116"/>
            <a:ext cx="8286808" cy="1384995"/>
          </a:xfrm>
          <a:prstGeom prst="rect">
            <a:avLst/>
          </a:prstGeom>
          <a:noFill/>
        </p:spPr>
        <p:txBody>
          <a:bodyPr wrap="square" rtlCol="0">
            <a:spAutoFit/>
          </a:bodyPr>
          <a:lstStyle/>
          <a:p>
            <a:pPr algn="just" rtl="1"/>
            <a:r>
              <a:rPr lang="ar-SA" sz="2800" dirty="0" smtClean="0">
                <a:solidFill>
                  <a:srgbClr val="FFC000"/>
                </a:solidFill>
                <a:latin typeface="Traditional Arabic" pitchFamily="18" charset="-78"/>
                <a:cs typeface="Traditional Arabic" pitchFamily="18" charset="-78"/>
                <a:sym typeface="Wingdings 2"/>
              </a:rPr>
              <a:t></a:t>
            </a:r>
            <a:r>
              <a:rPr lang="ar-DZ" sz="2800" dirty="0" smtClean="0">
                <a:latin typeface="Traditional Arabic" pitchFamily="18" charset="-78"/>
                <a:cs typeface="Traditional Arabic" pitchFamily="18" charset="-78"/>
                <a:sym typeface="Wingdings 2"/>
              </a:rPr>
              <a:t> </a:t>
            </a:r>
            <a:r>
              <a:rPr lang="ar-SA" sz="2800" dirty="0" smtClean="0">
                <a:latin typeface="Traditional Arabic" pitchFamily="18" charset="-78"/>
                <a:cs typeface="Traditional Arabic" pitchFamily="18" charset="-78"/>
              </a:rPr>
              <a:t>على المؤسسة الاقتصادية أن لا تعتمد كثيرا على تدخل الدولة لحماية منتجاتها، بل لا بد عليها من أن تتمكن من مواجهة المنافسة الأجنبية </a:t>
            </a:r>
            <a:r>
              <a:rPr lang="ar-SA" sz="2800" dirty="0" err="1" smtClean="0">
                <a:latin typeface="Traditional Arabic" pitchFamily="18" charset="-78"/>
                <a:cs typeface="Traditional Arabic" pitchFamily="18" charset="-78"/>
              </a:rPr>
              <a:t>و</a:t>
            </a:r>
            <a:r>
              <a:rPr lang="ar-SA" sz="2800" dirty="0" smtClean="0">
                <a:latin typeface="Traditional Arabic" pitchFamily="18" charset="-78"/>
                <a:cs typeface="Traditional Arabic" pitchFamily="18" charset="-78"/>
              </a:rPr>
              <a:t> المحلية </a:t>
            </a:r>
            <a:r>
              <a:rPr lang="ar-SA" sz="2800" dirty="0" err="1" smtClean="0">
                <a:latin typeface="Traditional Arabic" pitchFamily="18" charset="-78"/>
                <a:cs typeface="Traditional Arabic" pitchFamily="18" charset="-78"/>
              </a:rPr>
              <a:t>و</a:t>
            </a:r>
            <a:r>
              <a:rPr lang="ar-SA" sz="2800" dirty="0" smtClean="0">
                <a:latin typeface="Traditional Arabic" pitchFamily="18" charset="-78"/>
                <a:cs typeface="Traditional Arabic" pitchFamily="18" charset="-78"/>
              </a:rPr>
              <a:t> ذلك من خلال تخفيض تكاليف إنتاجها </a:t>
            </a:r>
            <a:r>
              <a:rPr lang="ar-SA" sz="2800" dirty="0" err="1" smtClean="0">
                <a:latin typeface="Traditional Arabic" pitchFamily="18" charset="-78"/>
                <a:cs typeface="Traditional Arabic" pitchFamily="18" charset="-78"/>
              </a:rPr>
              <a:t>و</a:t>
            </a:r>
            <a:r>
              <a:rPr lang="ar-SA" sz="2800" dirty="0" smtClean="0">
                <a:latin typeface="Traditional Arabic" pitchFamily="18" charset="-78"/>
                <a:cs typeface="Traditional Arabic" pitchFamily="18" charset="-78"/>
              </a:rPr>
              <a:t> تحسين نوعية </a:t>
            </a:r>
            <a:r>
              <a:rPr lang="ar-SA" sz="2800" dirty="0" err="1" smtClean="0">
                <a:latin typeface="Traditional Arabic" pitchFamily="18" charset="-78"/>
                <a:cs typeface="Traditional Arabic" pitchFamily="18" charset="-78"/>
              </a:rPr>
              <a:t>المنتوج</a:t>
            </a:r>
            <a:r>
              <a:rPr lang="ar-DZ" sz="2800" dirty="0" smtClean="0">
                <a:latin typeface="Traditional Arabic" pitchFamily="18" charset="-78"/>
                <a:cs typeface="Traditional Arabic" pitchFamily="18" charset="-78"/>
              </a:rPr>
              <a:t>.</a:t>
            </a:r>
            <a:endParaRPr lang="fr-FR" sz="2800" dirty="0">
              <a:latin typeface="Traditional Arabic" pitchFamily="18" charset="-78"/>
              <a:cs typeface="Traditional Arabic" pitchFamily="18" charset="-78"/>
            </a:endParaRPr>
          </a:p>
        </p:txBody>
      </p:sp>
      <p:sp>
        <p:nvSpPr>
          <p:cNvPr id="28673" name="Rectangle 1"/>
          <p:cNvSpPr>
            <a:spLocks noChangeArrowheads="1"/>
          </p:cNvSpPr>
          <p:nvPr/>
        </p:nvSpPr>
        <p:spPr bwMode="auto">
          <a:xfrm>
            <a:off x="357158" y="3500438"/>
            <a:ext cx="8286808"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tabLst/>
            </a:pPr>
            <a:r>
              <a:rPr kumimoji="0" lang="ar-SA" sz="2800" b="0" i="0" u="none" strike="noStrike" cap="none" normalizeH="0" baseline="0" dirty="0" smtClean="0">
                <a:ln>
                  <a:noFill/>
                </a:ln>
                <a:solidFill>
                  <a:srgbClr val="FFC000"/>
                </a:solidFill>
                <a:effectLst/>
                <a:latin typeface="Traditional Arabic" pitchFamily="18" charset="-78"/>
                <a:ea typeface="Times New Roman" pitchFamily="18" charset="0"/>
                <a:cs typeface="Traditional Arabic" pitchFamily="18" charset="-78"/>
                <a:sym typeface="Wingdings 2"/>
              </a:rPr>
              <a:t></a:t>
            </a:r>
            <a:r>
              <a:rPr kumimoji="0" lang="ar-DZ" sz="2800" b="0"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sym typeface="Wingdings 2"/>
              </a:rPr>
              <a:t> </a:t>
            </a:r>
            <a:r>
              <a:rPr kumimoji="0" lang="ar-SA" sz="2800" b="0"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تحفيز وتشجيع إحداث مراكز استشارية اقتصادية وكذلك مراكز توفير المعلومات، بحيث يساعد كلاهما على  تطوير نشاط المؤسسة </a:t>
            </a:r>
            <a:r>
              <a:rPr kumimoji="0" lang="ar-SA" sz="2800" b="0" i="0" u="none" strike="noStrike" cap="none" normalizeH="0" baseline="0" dirty="0" err="1" smtClean="0">
                <a:ln>
                  <a:noFill/>
                </a:ln>
                <a:solidFill>
                  <a:schemeClr val="tx1"/>
                </a:solidFill>
                <a:effectLst/>
                <a:latin typeface="Traditional Arabic" pitchFamily="18" charset="-78"/>
                <a:ea typeface="Times New Roman" pitchFamily="18" charset="0"/>
                <a:cs typeface="Traditional Arabic" pitchFamily="18" charset="-78"/>
              </a:rPr>
              <a:t>و</a:t>
            </a:r>
            <a:r>
              <a:rPr kumimoji="0" lang="ar-SA" sz="2800" b="0"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 تزويدها بمعلومات تساعدها في اتخاذ قراراتها </a:t>
            </a:r>
            <a:r>
              <a:rPr kumimoji="0" lang="ar-DZ" sz="2800" b="0"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وتحسين </a:t>
            </a:r>
            <a:r>
              <a:rPr kumimoji="0" lang="ar-DZ" sz="2800" b="0" i="0" u="none" strike="noStrike" cap="none" normalizeH="0" baseline="0" dirty="0" err="1" smtClean="0">
                <a:ln>
                  <a:noFill/>
                </a:ln>
                <a:solidFill>
                  <a:schemeClr val="tx1"/>
                </a:solidFill>
                <a:effectLst/>
                <a:latin typeface="Traditional Arabic" pitchFamily="18" charset="-78"/>
                <a:ea typeface="Times New Roman" pitchFamily="18" charset="0"/>
                <a:cs typeface="Traditional Arabic" pitchFamily="18" charset="-78"/>
              </a:rPr>
              <a:t>تنافسيتها</a:t>
            </a:r>
            <a:r>
              <a:rPr kumimoji="0" lang="ar-DZ" sz="2800" b="0"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  خاصة مع انفتاح السوق.</a:t>
            </a:r>
            <a:endParaRPr kumimoji="0" lang="ar-DZ"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428596" y="4929198"/>
            <a:ext cx="8286808" cy="954107"/>
          </a:xfrm>
          <a:prstGeom prst="rect">
            <a:avLst/>
          </a:prstGeom>
        </p:spPr>
        <p:txBody>
          <a:bodyPr wrap="square">
            <a:spAutoFit/>
          </a:bodyPr>
          <a:lstStyle/>
          <a:p>
            <a:pPr algn="just" rtl="1"/>
            <a:r>
              <a:rPr lang="ar-DZ" sz="2800" dirty="0" smtClean="0">
                <a:solidFill>
                  <a:srgbClr val="FFC000"/>
                </a:solidFill>
                <a:latin typeface="Traditional Arabic" pitchFamily="18" charset="-78"/>
                <a:cs typeface="Traditional Arabic" pitchFamily="18" charset="-78"/>
                <a:sym typeface="Wingdings 2"/>
              </a:rPr>
              <a:t> </a:t>
            </a:r>
            <a:r>
              <a:rPr lang="ar-DZ" sz="2800" dirty="0" smtClean="0">
                <a:latin typeface="Traditional Arabic" pitchFamily="18" charset="-78"/>
                <a:cs typeface="Traditional Arabic" pitchFamily="18" charset="-78"/>
              </a:rPr>
              <a:t>اعتماد الأدوات والمقاربات </a:t>
            </a:r>
            <a:r>
              <a:rPr lang="ar-DZ" sz="2800" dirty="0" err="1" smtClean="0">
                <a:latin typeface="Traditional Arabic" pitchFamily="18" charset="-78"/>
                <a:cs typeface="Traditional Arabic" pitchFamily="18" charset="-78"/>
              </a:rPr>
              <a:t>التسييرية</a:t>
            </a:r>
            <a:r>
              <a:rPr lang="ar-DZ" sz="2800" dirty="0" smtClean="0">
                <a:latin typeface="Traditional Arabic" pitchFamily="18" charset="-78"/>
                <a:cs typeface="Traditional Arabic" pitchFamily="18" charset="-78"/>
              </a:rPr>
              <a:t> الحديثة التي تعتمد التحليل التنافسي أو الإستراتيجية التسويقية كضرورة ونظام يمكن أن يخفض من حدة الضغوطات التنافسية.</a:t>
            </a:r>
            <a:endParaRPr lang="fr-FR" sz="2800" dirty="0">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3"/>
                                        </p:tgtEl>
                                        <p:attrNameLst>
                                          <p:attrName>style.visibility</p:attrName>
                                        </p:attrNameLst>
                                      </p:cBhvr>
                                      <p:to>
                                        <p:strVal val="visible"/>
                                      </p:to>
                                    </p:set>
                                    <p:anim calcmode="discrete" valueType="clr">
                                      <p:cBhvr override="childStyle">
                                        <p:cTn id="15"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3"/>
                                        </p:tgtEl>
                                        <p:attrNameLst>
                                          <p:attrName>fillcolor</p:attrName>
                                        </p:attrNameLst>
                                      </p:cBhvr>
                                      <p:tavLst>
                                        <p:tav tm="0">
                                          <p:val>
                                            <p:clrVal>
                                              <a:schemeClr val="accent2"/>
                                            </p:clrVal>
                                          </p:val>
                                        </p:tav>
                                        <p:tav tm="50000">
                                          <p:val>
                                            <p:clrVal>
                                              <a:schemeClr val="hlink"/>
                                            </p:clrVal>
                                          </p:val>
                                        </p:tav>
                                      </p:tavLst>
                                    </p:anim>
                                    <p:set>
                                      <p:cBhvr>
                                        <p:cTn id="17" dur="80"/>
                                        <p:tgtEl>
                                          <p:spTgt spid="3"/>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55"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1000" fill="hold"/>
                                        <p:tgtEl>
                                          <p:spTgt spid="4"/>
                                        </p:tgtEl>
                                        <p:attrNameLst>
                                          <p:attrName>ppt_w</p:attrName>
                                        </p:attrNameLst>
                                      </p:cBhvr>
                                      <p:tavLst>
                                        <p:tav tm="0">
                                          <p:val>
                                            <p:strVal val="#ppt_w*0.70"/>
                                          </p:val>
                                        </p:tav>
                                        <p:tav tm="100000">
                                          <p:val>
                                            <p:strVal val="#ppt_w"/>
                                          </p:val>
                                        </p:tav>
                                      </p:tavLst>
                                    </p:anim>
                                    <p:anim calcmode="lin" valueType="num">
                                      <p:cBhvr>
                                        <p:cTn id="23" dur="1000" fill="hold"/>
                                        <p:tgtEl>
                                          <p:spTgt spid="4"/>
                                        </p:tgtEl>
                                        <p:attrNameLst>
                                          <p:attrName>ppt_h</p:attrName>
                                        </p:attrNameLst>
                                      </p:cBhvr>
                                      <p:tavLst>
                                        <p:tav tm="0">
                                          <p:val>
                                            <p:strVal val="#ppt_h"/>
                                          </p:val>
                                        </p:tav>
                                        <p:tav tm="100000">
                                          <p:val>
                                            <p:strVal val="#ppt_h"/>
                                          </p:val>
                                        </p:tav>
                                      </p:tavLst>
                                    </p:anim>
                                    <p:animEffect transition="in" filter="fade">
                                      <p:cBhvr>
                                        <p:cTn id="24" dur="10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55" presetClass="entr" presetSubtype="0" fill="hold" grpId="0" nodeType="clickEffect">
                                  <p:stCondLst>
                                    <p:cond delay="0"/>
                                  </p:stCondLst>
                                  <p:childTnLst>
                                    <p:set>
                                      <p:cBhvr>
                                        <p:cTn id="28" dur="1" fill="hold">
                                          <p:stCondLst>
                                            <p:cond delay="0"/>
                                          </p:stCondLst>
                                        </p:cTn>
                                        <p:tgtEl>
                                          <p:spTgt spid="28673"/>
                                        </p:tgtEl>
                                        <p:attrNameLst>
                                          <p:attrName>style.visibility</p:attrName>
                                        </p:attrNameLst>
                                      </p:cBhvr>
                                      <p:to>
                                        <p:strVal val="visible"/>
                                      </p:to>
                                    </p:set>
                                    <p:anim calcmode="lin" valueType="num">
                                      <p:cBhvr>
                                        <p:cTn id="29" dur="1000" fill="hold"/>
                                        <p:tgtEl>
                                          <p:spTgt spid="28673"/>
                                        </p:tgtEl>
                                        <p:attrNameLst>
                                          <p:attrName>ppt_w</p:attrName>
                                        </p:attrNameLst>
                                      </p:cBhvr>
                                      <p:tavLst>
                                        <p:tav tm="0">
                                          <p:val>
                                            <p:strVal val="#ppt_w*0.70"/>
                                          </p:val>
                                        </p:tav>
                                        <p:tav tm="100000">
                                          <p:val>
                                            <p:strVal val="#ppt_w"/>
                                          </p:val>
                                        </p:tav>
                                      </p:tavLst>
                                    </p:anim>
                                    <p:anim calcmode="lin" valueType="num">
                                      <p:cBhvr>
                                        <p:cTn id="30" dur="1000" fill="hold"/>
                                        <p:tgtEl>
                                          <p:spTgt spid="28673"/>
                                        </p:tgtEl>
                                        <p:attrNameLst>
                                          <p:attrName>ppt_h</p:attrName>
                                        </p:attrNameLst>
                                      </p:cBhvr>
                                      <p:tavLst>
                                        <p:tav tm="0">
                                          <p:val>
                                            <p:strVal val="#ppt_h"/>
                                          </p:val>
                                        </p:tav>
                                        <p:tav tm="100000">
                                          <p:val>
                                            <p:strVal val="#ppt_h"/>
                                          </p:val>
                                        </p:tav>
                                      </p:tavLst>
                                    </p:anim>
                                    <p:animEffect transition="in" filter="fade">
                                      <p:cBhvr>
                                        <p:cTn id="31" dur="1000"/>
                                        <p:tgtEl>
                                          <p:spTgt spid="28673"/>
                                        </p:tgtEl>
                                      </p:cBhvr>
                                    </p:animEffect>
                                  </p:childTnLst>
                                </p:cTn>
                              </p:par>
                            </p:childTnLst>
                          </p:cTn>
                        </p:par>
                      </p:childTnLst>
                    </p:cTn>
                  </p:par>
                  <p:par>
                    <p:cTn id="32" fill="hold">
                      <p:stCondLst>
                        <p:cond delay="indefinite"/>
                      </p:stCondLst>
                      <p:childTnLst>
                        <p:par>
                          <p:cTn id="33" fill="hold">
                            <p:stCondLst>
                              <p:cond delay="0"/>
                            </p:stCondLst>
                            <p:childTnLst>
                              <p:par>
                                <p:cTn id="34" presetID="55" presetClass="entr" presetSubtype="0"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1000" fill="hold"/>
                                        <p:tgtEl>
                                          <p:spTgt spid="6"/>
                                        </p:tgtEl>
                                        <p:attrNameLst>
                                          <p:attrName>ppt_w</p:attrName>
                                        </p:attrNameLst>
                                      </p:cBhvr>
                                      <p:tavLst>
                                        <p:tav tm="0">
                                          <p:val>
                                            <p:strVal val="#ppt_w*0.70"/>
                                          </p:val>
                                        </p:tav>
                                        <p:tav tm="100000">
                                          <p:val>
                                            <p:strVal val="#ppt_w"/>
                                          </p:val>
                                        </p:tav>
                                      </p:tavLst>
                                    </p:anim>
                                    <p:anim calcmode="lin" valueType="num">
                                      <p:cBhvr>
                                        <p:cTn id="37" dur="1000" fill="hold"/>
                                        <p:tgtEl>
                                          <p:spTgt spid="6"/>
                                        </p:tgtEl>
                                        <p:attrNameLst>
                                          <p:attrName>ppt_h</p:attrName>
                                        </p:attrNameLst>
                                      </p:cBhvr>
                                      <p:tavLst>
                                        <p:tav tm="0">
                                          <p:val>
                                            <p:strVal val="#ppt_h"/>
                                          </p:val>
                                        </p:tav>
                                        <p:tav tm="100000">
                                          <p:val>
                                            <p:strVal val="#ppt_h"/>
                                          </p:val>
                                        </p:tav>
                                      </p:tavLst>
                                    </p:anim>
                                    <p:animEffect transition="in" filter="fade">
                                      <p:cBhvr>
                                        <p:cTn id="38"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28673"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57224" y="1500174"/>
            <a:ext cx="7643866" cy="954107"/>
          </a:xfrm>
          <a:prstGeom prst="rect">
            <a:avLst/>
          </a:prstGeom>
        </p:spPr>
        <p:txBody>
          <a:bodyPr wrap="square">
            <a:spAutoFit/>
          </a:bodyPr>
          <a:lstStyle/>
          <a:p>
            <a:pPr algn="just" rtl="1"/>
            <a:r>
              <a:rPr lang="ar-DZ" sz="2800" dirty="0" smtClean="0">
                <a:solidFill>
                  <a:srgbClr val="FFC000"/>
                </a:solidFill>
                <a:latin typeface="Traditional Arabic" pitchFamily="18" charset="-78"/>
                <a:cs typeface="Traditional Arabic" pitchFamily="18" charset="-78"/>
                <a:sym typeface="Wingdings 2"/>
              </a:rPr>
              <a:t></a:t>
            </a:r>
            <a:r>
              <a:rPr lang="ar-DZ" sz="2800" dirty="0" smtClean="0">
                <a:latin typeface="Traditional Arabic" pitchFamily="18" charset="-78"/>
                <a:cs typeface="Traditional Arabic" pitchFamily="18" charset="-78"/>
                <a:sym typeface="Wingdings 2"/>
              </a:rPr>
              <a:t> </a:t>
            </a:r>
            <a:r>
              <a:rPr lang="ar-DZ" sz="2800" dirty="0" smtClean="0">
                <a:latin typeface="Traditional Arabic" pitchFamily="18" charset="-78"/>
                <a:cs typeface="Traditional Arabic" pitchFamily="18" charset="-78"/>
              </a:rPr>
              <a:t>ضرورة ربط الأبحاث العلمية المقامة بالمعاهد </a:t>
            </a:r>
            <a:r>
              <a:rPr lang="ar-DZ" sz="2800" dirty="0" err="1" smtClean="0">
                <a:latin typeface="Traditional Arabic" pitchFamily="18" charset="-78"/>
                <a:cs typeface="Traditional Arabic" pitchFamily="18" charset="-78"/>
              </a:rPr>
              <a:t>و</a:t>
            </a:r>
            <a:r>
              <a:rPr lang="ar-DZ" sz="2800" dirty="0" smtClean="0">
                <a:latin typeface="Traditional Arabic" pitchFamily="18" charset="-78"/>
                <a:cs typeface="Traditional Arabic" pitchFamily="18" charset="-78"/>
              </a:rPr>
              <a:t> الجامعات بالمؤسسة لمثل هذه المواضيع وأخرى قصد الاستفادة منها إيجابا في القرارات أو إعداد </a:t>
            </a:r>
            <a:r>
              <a:rPr lang="ar-DZ" sz="2800" dirty="0" err="1" smtClean="0">
                <a:latin typeface="Traditional Arabic" pitchFamily="18" charset="-78"/>
                <a:cs typeface="Traditional Arabic" pitchFamily="18" charset="-78"/>
              </a:rPr>
              <a:t>استراتيجية</a:t>
            </a:r>
            <a:r>
              <a:rPr lang="ar-DZ" sz="2800" dirty="0" smtClean="0">
                <a:latin typeface="Traditional Arabic" pitchFamily="18" charset="-78"/>
                <a:cs typeface="Traditional Arabic" pitchFamily="18" charset="-78"/>
              </a:rPr>
              <a:t> ما.</a:t>
            </a:r>
            <a:endParaRPr lang="fr-FR" sz="2800" dirty="0">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3108" y="1142984"/>
            <a:ext cx="4500594" cy="4524315"/>
          </a:xfrm>
          <a:prstGeom prst="rect">
            <a:avLst/>
          </a:prstGeom>
          <a:noFill/>
        </p:spPr>
        <p:txBody>
          <a:bodyPr wrap="square" lIns="91440" tIns="45720" rIns="91440" bIns="45720">
            <a:spAutoFit/>
          </a:bodyPr>
          <a:lstStyle/>
          <a:p>
            <a:pPr algn="ctr"/>
            <a:r>
              <a:rPr lang="ar-DZ" sz="96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eflection blurRad="6350" stA="55000" endA="50" endPos="85000" dir="5400000" sy="-100000" algn="bl" rotWithShape="0"/>
                </a:effectLst>
                <a:latin typeface="Estrangelo Edessa" pitchFamily="66" charset="0"/>
                <a:cs typeface="Estrangelo Edessa" pitchFamily="66" charset="0"/>
              </a:rPr>
              <a:t>الحمد لله </a:t>
            </a:r>
          </a:p>
          <a:p>
            <a:pPr algn="ctr"/>
            <a:r>
              <a:rPr lang="ar-DZ" sz="96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eflection blurRad="6350" stA="55000" endA="50" endPos="85000" dir="5400000" sy="-100000" algn="bl" rotWithShape="0"/>
                </a:effectLst>
                <a:latin typeface="Estrangelo Edessa" pitchFamily="66" charset="0"/>
                <a:cs typeface="Estrangelo Edessa" pitchFamily="66" charset="0"/>
              </a:rPr>
              <a:t>الذي بنعمته تتم الصالحات</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repeatCount="3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0"/>
                                        <p:tgtEl>
                                          <p:spTgt spid="4"/>
                                        </p:tgtEl>
                                      </p:cBhvr>
                                    </p:animEffect>
                                    <p:anim calcmode="lin" valueType="num">
                                      <p:cBhvr>
                                        <p:cTn id="8" dur="10000" fill="hold"/>
                                        <p:tgtEl>
                                          <p:spTgt spid="4"/>
                                        </p:tgtEl>
                                        <p:attrNameLst>
                                          <p:attrName>ppt_x</p:attrName>
                                        </p:attrNameLst>
                                      </p:cBhvr>
                                      <p:tavLst>
                                        <p:tav tm="0">
                                          <p:val>
                                            <p:strVal val="#ppt_x"/>
                                          </p:val>
                                        </p:tav>
                                        <p:tav tm="100000">
                                          <p:val>
                                            <p:strVal val="#ppt_x"/>
                                          </p:val>
                                        </p:tav>
                                      </p:tavLst>
                                    </p:anim>
                                    <p:anim calcmode="lin" valueType="num">
                                      <p:cBhvr>
                                        <p:cTn id="9" dur="10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900113" y="115888"/>
            <a:ext cx="7559675" cy="1200150"/>
          </a:xfrm>
          <a:prstGeom prst="rect">
            <a:avLst/>
          </a:prstGeom>
          <a:noFill/>
          <a:ln w="9525">
            <a:noFill/>
            <a:miter lim="800000"/>
            <a:headEnd/>
            <a:tailEnd/>
          </a:ln>
        </p:spPr>
        <p:txBody>
          <a:bodyPr>
            <a:spAutoFit/>
          </a:bodyPr>
          <a:lstStyle/>
          <a:p>
            <a:pPr algn="ctr" eaLnBrk="1" hangingPunct="1"/>
            <a:r>
              <a:rPr lang="ar-DZ" sz="2400" b="1" dirty="0">
                <a:solidFill>
                  <a:srgbClr val="CCFFFF"/>
                </a:solidFill>
                <a:latin typeface="Traditional Arabic" pitchFamily="18" charset="-78"/>
                <a:cs typeface="Traditional Arabic" pitchFamily="18" charset="-78"/>
              </a:rPr>
              <a:t>جامعة محمد </a:t>
            </a:r>
            <a:r>
              <a:rPr lang="ar-DZ" sz="2400" b="1" dirty="0" err="1">
                <a:solidFill>
                  <a:srgbClr val="CCFFFF"/>
                </a:solidFill>
                <a:latin typeface="Traditional Arabic" pitchFamily="18" charset="-78"/>
                <a:cs typeface="Traditional Arabic" pitchFamily="18" charset="-78"/>
              </a:rPr>
              <a:t>بوضياف</a:t>
            </a:r>
            <a:r>
              <a:rPr lang="ar-DZ" sz="2400" b="1" dirty="0">
                <a:solidFill>
                  <a:srgbClr val="CCFFFF"/>
                </a:solidFill>
                <a:latin typeface="Traditional Arabic" pitchFamily="18" charset="-78"/>
                <a:cs typeface="Traditional Arabic" pitchFamily="18" charset="-78"/>
              </a:rPr>
              <a:t> بالمسيلة</a:t>
            </a:r>
          </a:p>
          <a:p>
            <a:pPr algn="ctr" eaLnBrk="1" hangingPunct="1"/>
            <a:r>
              <a:rPr lang="ar-DZ" sz="2400" b="1" dirty="0">
                <a:solidFill>
                  <a:srgbClr val="CCFFFF"/>
                </a:solidFill>
                <a:latin typeface="Traditional Arabic" pitchFamily="18" charset="-78"/>
                <a:cs typeface="Traditional Arabic" pitchFamily="18" charset="-78"/>
              </a:rPr>
              <a:t>كلية العلوم الاقتصادية والعلوم التجارية وعلوم التسيير</a:t>
            </a:r>
          </a:p>
          <a:p>
            <a:pPr algn="ctr" eaLnBrk="1" hangingPunct="1"/>
            <a:r>
              <a:rPr lang="ar-DZ" sz="2400" b="1" dirty="0">
                <a:solidFill>
                  <a:srgbClr val="CCFFFF"/>
                </a:solidFill>
                <a:latin typeface="Traditional Arabic" pitchFamily="18" charset="-78"/>
                <a:cs typeface="Traditional Arabic" pitchFamily="18" charset="-78"/>
              </a:rPr>
              <a:t>قسم علوم </a:t>
            </a:r>
            <a:r>
              <a:rPr lang="ar-DZ" sz="2400" b="1" dirty="0">
                <a:solidFill>
                  <a:srgbClr val="CCFFFF"/>
                </a:solidFill>
                <a:latin typeface="Traditional Arabic" pitchFamily="18" charset="-78"/>
                <a:cs typeface="DecoType Naskh Variants"/>
              </a:rPr>
              <a:t>التسيير</a:t>
            </a:r>
            <a:endParaRPr lang="fr-FR" sz="2400" b="1" dirty="0">
              <a:solidFill>
                <a:srgbClr val="CCFFFF"/>
              </a:solidFill>
              <a:latin typeface="Traditional Arabic" pitchFamily="18" charset="-78"/>
              <a:cs typeface="DecoType Naskh Variants"/>
            </a:endParaRPr>
          </a:p>
        </p:txBody>
      </p:sp>
      <p:pic>
        <p:nvPicPr>
          <p:cNvPr id="3" name="Image 10" descr="LOGO--UNIV.gif"/>
          <p:cNvPicPr>
            <a:picLocks noChangeAspect="1" noChangeArrowheads="1"/>
          </p:cNvPicPr>
          <p:nvPr/>
        </p:nvPicPr>
        <p:blipFill>
          <a:blip r:embed="rId2"/>
          <a:srcRect/>
          <a:stretch>
            <a:fillRect/>
          </a:stretch>
        </p:blipFill>
        <p:spPr bwMode="auto">
          <a:xfrm>
            <a:off x="285750" y="357188"/>
            <a:ext cx="1370013" cy="1357312"/>
          </a:xfrm>
          <a:prstGeom prst="rect">
            <a:avLst/>
          </a:prstGeom>
          <a:noFill/>
          <a:ln w="9525">
            <a:noFill/>
            <a:miter lim="800000"/>
            <a:headEnd/>
            <a:tailEnd/>
          </a:ln>
        </p:spPr>
      </p:pic>
      <p:pic>
        <p:nvPicPr>
          <p:cNvPr id="4" name="Image 10" descr="LOGO--UNIV.gif"/>
          <p:cNvPicPr>
            <a:picLocks noChangeAspect="1" noChangeArrowheads="1"/>
          </p:cNvPicPr>
          <p:nvPr/>
        </p:nvPicPr>
        <p:blipFill>
          <a:blip r:embed="rId2"/>
          <a:srcRect/>
          <a:stretch>
            <a:fillRect/>
          </a:stretch>
        </p:blipFill>
        <p:spPr bwMode="auto">
          <a:xfrm>
            <a:off x="7429520" y="428604"/>
            <a:ext cx="1370013" cy="1357312"/>
          </a:xfrm>
          <a:prstGeom prst="rect">
            <a:avLst/>
          </a:prstGeom>
          <a:noFill/>
          <a:ln w="9525">
            <a:noFill/>
            <a:miter lim="800000"/>
            <a:headEnd/>
            <a:tailEnd/>
          </a:ln>
        </p:spPr>
      </p:pic>
      <p:sp>
        <p:nvSpPr>
          <p:cNvPr id="5" name="Text Box 8"/>
          <p:cNvSpPr txBox="1">
            <a:spLocks noChangeArrowheads="1"/>
          </p:cNvSpPr>
          <p:nvPr/>
        </p:nvSpPr>
        <p:spPr bwMode="auto">
          <a:xfrm>
            <a:off x="539750" y="1412875"/>
            <a:ext cx="8353425" cy="1816100"/>
          </a:xfrm>
          <a:prstGeom prst="rect">
            <a:avLst/>
          </a:prstGeom>
          <a:noFill/>
          <a:ln w="9525" algn="ctr">
            <a:noFill/>
            <a:miter lim="800000"/>
            <a:headEnd/>
            <a:tailEnd/>
          </a:ln>
        </p:spPr>
        <p:txBody>
          <a:bodyPr>
            <a:spAutoFit/>
          </a:bodyPr>
          <a:lstStyle/>
          <a:p>
            <a:pPr algn="ctr" rtl="1" eaLnBrk="1" hangingPunct="1"/>
            <a:r>
              <a:rPr lang="ar-DZ" sz="2800" dirty="0">
                <a:solidFill>
                  <a:srgbClr val="CCFFFF"/>
                </a:solidFill>
                <a:latin typeface="Traditional Arabic" pitchFamily="18" charset="-78"/>
                <a:cs typeface="Traditional Arabic" pitchFamily="18" charset="-78"/>
              </a:rPr>
              <a:t> </a:t>
            </a:r>
            <a:r>
              <a:rPr lang="ar-DZ" sz="2800" dirty="0" smtClean="0">
                <a:solidFill>
                  <a:srgbClr val="CCFFFF"/>
                </a:solidFill>
                <a:latin typeface="Traditional Arabic" pitchFamily="18" charset="-78"/>
                <a:cs typeface="Traditional Arabic" pitchFamily="18" charset="-78"/>
              </a:rPr>
              <a:t>       مذكرة </a:t>
            </a:r>
            <a:r>
              <a:rPr lang="ar-DZ" sz="2800" dirty="0">
                <a:solidFill>
                  <a:srgbClr val="CCFFFF"/>
                </a:solidFill>
                <a:latin typeface="Traditional Arabic" pitchFamily="18" charset="-78"/>
                <a:cs typeface="Traditional Arabic" pitchFamily="18" charset="-78"/>
              </a:rPr>
              <a:t>تخرج من متطلبات نيل شهادة </a:t>
            </a:r>
            <a:r>
              <a:rPr lang="ar-DZ" sz="2800" dirty="0" err="1">
                <a:solidFill>
                  <a:srgbClr val="CCFFFF"/>
                </a:solidFill>
                <a:latin typeface="Traditional Arabic" pitchFamily="18" charset="-78"/>
                <a:cs typeface="Traditional Arabic" pitchFamily="18" charset="-78"/>
              </a:rPr>
              <a:t>الماستر</a:t>
            </a:r>
            <a:r>
              <a:rPr lang="ar-DZ" sz="2800" dirty="0">
                <a:solidFill>
                  <a:srgbClr val="CCFFFF"/>
                </a:solidFill>
                <a:latin typeface="Traditional Arabic" pitchFamily="18" charset="-78"/>
                <a:cs typeface="Traditional Arabic" pitchFamily="18" charset="-78"/>
              </a:rPr>
              <a:t> (أكاديمي) في علوم </a:t>
            </a:r>
            <a:r>
              <a:rPr lang="ar-DZ" sz="2800" dirty="0" smtClean="0">
                <a:solidFill>
                  <a:srgbClr val="CCFFFF"/>
                </a:solidFill>
                <a:latin typeface="Traditional Arabic" pitchFamily="18" charset="-78"/>
                <a:cs typeface="Traditional Arabic" pitchFamily="18" charset="-78"/>
              </a:rPr>
              <a:t>التسيير </a:t>
            </a:r>
            <a:endParaRPr lang="ar-DZ" sz="2800" dirty="0">
              <a:solidFill>
                <a:srgbClr val="CCFFFF"/>
              </a:solidFill>
              <a:latin typeface="Traditional Arabic" pitchFamily="18" charset="-78"/>
              <a:cs typeface="Traditional Arabic" pitchFamily="18" charset="-78"/>
            </a:endParaRPr>
          </a:p>
          <a:p>
            <a:pPr algn="ctr" eaLnBrk="1" hangingPunct="1"/>
            <a:r>
              <a:rPr lang="ar-DZ" sz="2800" dirty="0">
                <a:solidFill>
                  <a:srgbClr val="CCFFFF"/>
                </a:solidFill>
                <a:latin typeface="Traditional Arabic" pitchFamily="18" charset="-78"/>
                <a:cs typeface="Traditional Arabic" pitchFamily="18" charset="-78"/>
              </a:rPr>
              <a:t>تخصص علوم التسيير</a:t>
            </a:r>
          </a:p>
          <a:p>
            <a:pPr algn="ctr" eaLnBrk="1" hangingPunct="1"/>
            <a:r>
              <a:rPr lang="ar-DZ" sz="2800" dirty="0">
                <a:solidFill>
                  <a:srgbClr val="CCFFFF"/>
                </a:solidFill>
                <a:latin typeface="Traditional Arabic" pitchFamily="18" charset="-78"/>
                <a:cs typeface="Traditional Arabic" pitchFamily="18" charset="-78"/>
              </a:rPr>
              <a:t>فرع إستراتيجية وتسويق</a:t>
            </a:r>
          </a:p>
          <a:p>
            <a:pPr algn="ctr" eaLnBrk="1" hangingPunct="1"/>
            <a:r>
              <a:rPr lang="ar-DZ" sz="2800" dirty="0">
                <a:solidFill>
                  <a:srgbClr val="CCFFFF"/>
                </a:solidFill>
                <a:latin typeface="Traditional Arabic" pitchFamily="18" charset="-78"/>
                <a:cs typeface="Traditional Arabic" pitchFamily="18" charset="-78"/>
              </a:rPr>
              <a:t>مقدمة من طرف الطالب: سفاري محمد</a:t>
            </a:r>
            <a:endParaRPr lang="fr-FR" sz="2800" dirty="0">
              <a:solidFill>
                <a:srgbClr val="CCFFFF"/>
              </a:solidFill>
              <a:latin typeface="Traditional Arabic" pitchFamily="18" charset="-78"/>
              <a:cs typeface="Traditional Arabic" pitchFamily="18" charset="-78"/>
            </a:endParaRPr>
          </a:p>
        </p:txBody>
      </p:sp>
      <p:sp>
        <p:nvSpPr>
          <p:cNvPr id="6" name="WordArt 9"/>
          <p:cNvSpPr>
            <a:spLocks noChangeArrowheads="1" noChangeShapeType="1" noTextEdit="1"/>
          </p:cNvSpPr>
          <p:nvPr/>
        </p:nvSpPr>
        <p:spPr bwMode="auto">
          <a:xfrm>
            <a:off x="1331913" y="3209925"/>
            <a:ext cx="6408737" cy="1371600"/>
          </a:xfrm>
          <a:prstGeom prst="rect">
            <a:avLst/>
          </a:prstGeom>
        </p:spPr>
        <p:txBody>
          <a:bodyPr wrap="none" fromWordArt="1">
            <a:prstTxWarp prst="textPlain">
              <a:avLst>
                <a:gd name="adj" fmla="val 50000"/>
              </a:avLst>
            </a:prstTxWarp>
          </a:bodyPr>
          <a:lstStyle/>
          <a:p>
            <a:pPr algn="ctr" rtl="1">
              <a:defRPr/>
            </a:pPr>
            <a:r>
              <a:rPr lang="ar-DZ" sz="2400" kern="10" dirty="0" err="1">
                <a:ln w="12700">
                  <a:solidFill>
                    <a:srgbClr val="FFFF00"/>
                  </a:solidFill>
                  <a:round/>
                  <a:headEnd/>
                  <a:tailEnd/>
                </a:ln>
                <a:solidFill>
                  <a:srgbClr val="FFFF00"/>
                </a:solidFill>
                <a:latin typeface="Traditional Arabic" pitchFamily="18" charset="-78"/>
                <a:cs typeface="Traditional Arabic" pitchFamily="18" charset="-78"/>
              </a:rPr>
              <a:t>درو</a:t>
            </a:r>
            <a:r>
              <a:rPr lang="ar-DZ" sz="2400" kern="10" dirty="0">
                <a:ln w="12700">
                  <a:solidFill>
                    <a:srgbClr val="FFFF00"/>
                  </a:solidFill>
                  <a:round/>
                  <a:headEnd/>
                  <a:tailEnd/>
                </a:ln>
                <a:solidFill>
                  <a:srgbClr val="FFFF00"/>
                </a:solidFill>
                <a:latin typeface="Traditional Arabic" pitchFamily="18" charset="-78"/>
                <a:cs typeface="Traditional Arabic" pitchFamily="18" charset="-78"/>
              </a:rPr>
              <a:t> التحليل التنافسي في بناء </a:t>
            </a:r>
            <a:r>
              <a:rPr lang="ar-DZ" sz="2400" kern="10" dirty="0" smtClean="0">
                <a:ln w="12700">
                  <a:solidFill>
                    <a:srgbClr val="FFFF00"/>
                  </a:solidFill>
                  <a:round/>
                  <a:headEnd/>
                  <a:tailEnd/>
                </a:ln>
                <a:solidFill>
                  <a:srgbClr val="FFFF00"/>
                </a:solidFill>
                <a:latin typeface="Traditional Arabic" pitchFamily="18" charset="-78"/>
                <a:cs typeface="Traditional Arabic" pitchFamily="18" charset="-78"/>
              </a:rPr>
              <a:t>الإستراتيجية التسويقية  </a:t>
            </a:r>
            <a:r>
              <a:rPr lang="ar-DZ" sz="2400" kern="10" dirty="0">
                <a:ln w="12700">
                  <a:solidFill>
                    <a:srgbClr val="FFFF00"/>
                  </a:solidFill>
                  <a:round/>
                  <a:headEnd/>
                  <a:tailEnd/>
                </a:ln>
                <a:solidFill>
                  <a:srgbClr val="FFFF00"/>
                </a:solidFill>
                <a:latin typeface="Traditional Arabic" pitchFamily="18" charset="-78"/>
                <a:cs typeface="Traditional Arabic" pitchFamily="18" charset="-78"/>
              </a:rPr>
              <a:t>للمؤسسة</a:t>
            </a:r>
          </a:p>
          <a:p>
            <a:pPr algn="ctr" rtl="1">
              <a:defRPr/>
            </a:pPr>
            <a:r>
              <a:rPr lang="ar-DZ" sz="2400" kern="10" dirty="0">
                <a:ln w="12700">
                  <a:solidFill>
                    <a:srgbClr val="FFFF00"/>
                  </a:solidFill>
                  <a:round/>
                  <a:headEnd/>
                  <a:tailEnd/>
                </a:ln>
                <a:solidFill>
                  <a:srgbClr val="FFFF00"/>
                </a:solidFill>
                <a:latin typeface="Traditional Arabic" pitchFamily="18" charset="-78"/>
                <a:cs typeface="Traditional Arabic" pitchFamily="18" charset="-78"/>
              </a:rPr>
              <a:t>دراسة حالة: وحدة </a:t>
            </a:r>
            <a:r>
              <a:rPr lang="ar-DZ" sz="2400" kern="10" dirty="0" smtClean="0">
                <a:ln w="12700">
                  <a:solidFill>
                    <a:srgbClr val="FFFF00"/>
                  </a:solidFill>
                  <a:round/>
                  <a:headEnd/>
                  <a:tailEnd/>
                </a:ln>
                <a:solidFill>
                  <a:srgbClr val="FFFF00"/>
                </a:solidFill>
                <a:latin typeface="Traditional Arabic" pitchFamily="18" charset="-78"/>
                <a:cs typeface="Traditional Arabic" pitchFamily="18" charset="-78"/>
              </a:rPr>
              <a:t>مطاحن </a:t>
            </a:r>
            <a:r>
              <a:rPr lang="ar-DZ" sz="2400" kern="10" dirty="0" err="1">
                <a:ln w="12700">
                  <a:solidFill>
                    <a:srgbClr val="FFFF00"/>
                  </a:solidFill>
                  <a:round/>
                  <a:headEnd/>
                  <a:tailEnd/>
                </a:ln>
                <a:solidFill>
                  <a:srgbClr val="FFFF00"/>
                </a:solidFill>
                <a:latin typeface="Traditional Arabic" pitchFamily="18" charset="-78"/>
                <a:cs typeface="Traditional Arabic" pitchFamily="18" charset="-78"/>
              </a:rPr>
              <a:t>الحضنة</a:t>
            </a:r>
            <a:r>
              <a:rPr lang="ar-DZ" sz="2400" kern="10" dirty="0">
                <a:ln w="12700">
                  <a:solidFill>
                    <a:srgbClr val="FFFF00"/>
                  </a:solidFill>
                  <a:round/>
                  <a:headEnd/>
                  <a:tailEnd/>
                </a:ln>
                <a:solidFill>
                  <a:srgbClr val="FFFF00"/>
                </a:solidFill>
                <a:latin typeface="Traditional Arabic" pitchFamily="18" charset="-78"/>
                <a:cs typeface="Traditional Arabic" pitchFamily="18" charset="-78"/>
              </a:rPr>
              <a:t> </a:t>
            </a:r>
          </a:p>
          <a:p>
            <a:pPr algn="ctr" rtl="1">
              <a:defRPr/>
            </a:pPr>
            <a:r>
              <a:rPr lang="ar-DZ" sz="2400" kern="10" dirty="0">
                <a:ln w="12700">
                  <a:solidFill>
                    <a:srgbClr val="FFFF00"/>
                  </a:solidFill>
                  <a:round/>
                  <a:headEnd/>
                  <a:tailEnd/>
                </a:ln>
                <a:solidFill>
                  <a:srgbClr val="FFFF00"/>
                </a:solidFill>
                <a:latin typeface="Traditional Arabic" pitchFamily="18" charset="-78"/>
                <a:cs typeface="Traditional Arabic" pitchFamily="18" charset="-78"/>
              </a:rPr>
              <a:t>- بالمسيـــــلة -</a:t>
            </a:r>
            <a:r>
              <a:rPr lang="fr-FR" sz="2400" kern="10" dirty="0">
                <a:ln w="12700">
                  <a:solidFill>
                    <a:srgbClr val="FFFF00"/>
                  </a:solidFill>
                  <a:round/>
                  <a:headEnd/>
                  <a:tailEnd/>
                </a:ln>
                <a:solidFill>
                  <a:srgbClr val="FFFF00"/>
                </a:solidFill>
                <a:latin typeface="Traditional Arabic" pitchFamily="18" charset="-78"/>
                <a:cs typeface="Traditional Arabic" pitchFamily="18" charset="-78"/>
              </a:rPr>
              <a:t> </a:t>
            </a:r>
          </a:p>
        </p:txBody>
      </p:sp>
      <p:sp>
        <p:nvSpPr>
          <p:cNvPr id="7" name="Text Box 10"/>
          <p:cNvSpPr txBox="1">
            <a:spLocks noChangeArrowheads="1"/>
          </p:cNvSpPr>
          <p:nvPr/>
        </p:nvSpPr>
        <p:spPr bwMode="auto">
          <a:xfrm>
            <a:off x="642938" y="4714875"/>
            <a:ext cx="7959725" cy="1570038"/>
          </a:xfrm>
          <a:prstGeom prst="rect">
            <a:avLst/>
          </a:prstGeom>
          <a:noFill/>
          <a:ln w="9525" algn="ctr">
            <a:noFill/>
            <a:miter lim="800000"/>
            <a:headEnd/>
            <a:tailEnd/>
          </a:ln>
        </p:spPr>
        <p:txBody>
          <a:bodyPr wrap="none">
            <a:spAutoFit/>
          </a:bodyPr>
          <a:lstStyle/>
          <a:p>
            <a:pPr algn="ctr" eaLnBrk="1" hangingPunct="1"/>
            <a:r>
              <a:rPr lang="ar-DZ" sz="2400" b="1" dirty="0">
                <a:solidFill>
                  <a:srgbClr val="CCFFFF"/>
                </a:solidFill>
                <a:latin typeface="Traditional Arabic" pitchFamily="18" charset="-78"/>
                <a:cs typeface="Traditional Arabic" pitchFamily="18" charset="-78"/>
              </a:rPr>
              <a:t>نوقشت علنيا يوم :</a:t>
            </a:r>
            <a:r>
              <a:rPr lang="ar-DZ" sz="2000" b="1" dirty="0">
                <a:solidFill>
                  <a:srgbClr val="CCFFFF"/>
                </a:solidFill>
                <a:latin typeface="Traditional Arabic" pitchFamily="18" charset="-78"/>
                <a:cs typeface="Traditional Arabic" pitchFamily="18" charset="-78"/>
              </a:rPr>
              <a:t>2013/06/18</a:t>
            </a:r>
            <a:r>
              <a:rPr lang="ar-DZ" sz="2400" b="1" dirty="0">
                <a:solidFill>
                  <a:srgbClr val="CCFFFF"/>
                </a:solidFill>
                <a:latin typeface="Traditional Arabic" pitchFamily="18" charset="-78"/>
                <a:cs typeface="Traditional Arabic" pitchFamily="18" charset="-78"/>
              </a:rPr>
              <a:t> أمام لجنة المناقشة</a:t>
            </a:r>
            <a:r>
              <a:rPr lang="ar-DZ" sz="2400" b="1" dirty="0" smtClean="0">
                <a:solidFill>
                  <a:srgbClr val="CCFFFF"/>
                </a:solidFill>
                <a:latin typeface="Traditional Arabic" pitchFamily="18" charset="-78"/>
                <a:cs typeface="Traditional Arabic" pitchFamily="18" charset="-78"/>
              </a:rPr>
              <a:t>:</a:t>
            </a:r>
          </a:p>
          <a:p>
            <a:pPr algn="just" rtl="1" eaLnBrk="1" hangingPunct="1"/>
            <a:r>
              <a:rPr lang="ar-DZ" sz="2400" b="1" dirty="0" smtClean="0">
                <a:solidFill>
                  <a:srgbClr val="CCFFFF"/>
                </a:solidFill>
                <a:latin typeface="Traditional Arabic" pitchFamily="18" charset="-78"/>
                <a:cs typeface="Traditional Arabic" pitchFamily="18" charset="-78"/>
              </a:rPr>
              <a:t>- </a:t>
            </a:r>
            <a:r>
              <a:rPr lang="ar-DZ" sz="2400" b="1" dirty="0" err="1" smtClean="0">
                <a:solidFill>
                  <a:srgbClr val="CCFFFF"/>
                </a:solidFill>
                <a:latin typeface="Traditional Arabic" pitchFamily="18" charset="-78"/>
                <a:cs typeface="Traditional Arabic" pitchFamily="18" charset="-78"/>
              </a:rPr>
              <a:t>د</a:t>
            </a:r>
            <a:r>
              <a:rPr lang="ar-DZ" sz="2400" b="1" dirty="0" smtClean="0">
                <a:solidFill>
                  <a:srgbClr val="CCFFFF"/>
                </a:solidFill>
                <a:latin typeface="Traditional Arabic" pitchFamily="18" charset="-78"/>
                <a:cs typeface="Traditional Arabic" pitchFamily="18" charset="-78"/>
              </a:rPr>
              <a:t>. </a:t>
            </a:r>
            <a:r>
              <a:rPr lang="ar-DZ" sz="2400" b="1" dirty="0" err="1" smtClean="0">
                <a:solidFill>
                  <a:srgbClr val="CCFFFF"/>
                </a:solidFill>
                <a:latin typeface="Traditional Arabic" pitchFamily="18" charset="-78"/>
                <a:cs typeface="Traditional Arabic" pitchFamily="18" charset="-78"/>
              </a:rPr>
              <a:t>نويبات</a:t>
            </a:r>
            <a:r>
              <a:rPr lang="ar-DZ" sz="2400" b="1" dirty="0" smtClean="0">
                <a:solidFill>
                  <a:srgbClr val="CCFFFF"/>
                </a:solidFill>
                <a:latin typeface="Traditional Arabic" pitchFamily="18" charset="-78"/>
                <a:cs typeface="Traditional Arabic" pitchFamily="18" charset="-78"/>
              </a:rPr>
              <a:t> عبد القادر                       </a:t>
            </a:r>
            <a:r>
              <a:rPr lang="ar-DZ" sz="2400" b="1" dirty="0" err="1" smtClean="0">
                <a:solidFill>
                  <a:srgbClr val="CCFFFF"/>
                </a:solidFill>
                <a:latin typeface="Traditional Arabic" pitchFamily="18" charset="-78"/>
                <a:cs typeface="Traditional Arabic" pitchFamily="18" charset="-78"/>
              </a:rPr>
              <a:t>أ</a:t>
            </a:r>
            <a:r>
              <a:rPr lang="ar-DZ" sz="2400" b="1" dirty="0" smtClean="0">
                <a:solidFill>
                  <a:srgbClr val="CCFFFF"/>
                </a:solidFill>
                <a:latin typeface="Traditional Arabic" pitchFamily="18" charset="-78"/>
                <a:cs typeface="Traditional Arabic" pitchFamily="18" charset="-78"/>
              </a:rPr>
              <a:t>.م.</a:t>
            </a:r>
            <a:r>
              <a:rPr lang="ar-DZ" sz="2400" b="1" dirty="0" err="1" smtClean="0">
                <a:solidFill>
                  <a:srgbClr val="CCFFFF"/>
                </a:solidFill>
                <a:latin typeface="Traditional Arabic" pitchFamily="18" charset="-78"/>
                <a:cs typeface="Traditional Arabic" pitchFamily="18" charset="-78"/>
              </a:rPr>
              <a:t>م</a:t>
            </a:r>
            <a:r>
              <a:rPr lang="ar-DZ" sz="2400" b="1" dirty="0" smtClean="0">
                <a:solidFill>
                  <a:srgbClr val="CCFFFF"/>
                </a:solidFill>
                <a:latin typeface="Traditional Arabic" pitchFamily="18" charset="-78"/>
                <a:cs typeface="Traditional Arabic" pitchFamily="18" charset="-78"/>
              </a:rPr>
              <a:t>.د                              رئيسا</a:t>
            </a:r>
          </a:p>
          <a:p>
            <a:pPr algn="just" rtl="1" eaLnBrk="1" hangingPunct="1">
              <a:buFontTx/>
              <a:buChar char="-"/>
            </a:pPr>
            <a:r>
              <a:rPr lang="ar-DZ" sz="2400" b="1" dirty="0" smtClean="0">
                <a:solidFill>
                  <a:srgbClr val="CCFFFF"/>
                </a:solidFill>
                <a:latin typeface="Traditional Arabic" pitchFamily="18" charset="-78"/>
                <a:cs typeface="Traditional Arabic" pitchFamily="18" charset="-78"/>
              </a:rPr>
              <a:t> </a:t>
            </a:r>
            <a:r>
              <a:rPr lang="ar-DZ" sz="2400" b="1" dirty="0">
                <a:solidFill>
                  <a:srgbClr val="CCFFFF"/>
                </a:solidFill>
                <a:latin typeface="Traditional Arabic" pitchFamily="18" charset="-78"/>
                <a:cs typeface="Traditional Arabic" pitchFamily="18" charset="-78"/>
              </a:rPr>
              <a:t>أ. </a:t>
            </a:r>
            <a:r>
              <a:rPr lang="ar-DZ" sz="2400" b="1" dirty="0" err="1">
                <a:solidFill>
                  <a:srgbClr val="CCFFFF"/>
                </a:solidFill>
                <a:latin typeface="Traditional Arabic" pitchFamily="18" charset="-78"/>
                <a:cs typeface="Traditional Arabic" pitchFamily="18" charset="-78"/>
              </a:rPr>
              <a:t>جباري</a:t>
            </a:r>
            <a:r>
              <a:rPr lang="ar-DZ" sz="2400" b="1" dirty="0">
                <a:solidFill>
                  <a:srgbClr val="CCFFFF"/>
                </a:solidFill>
                <a:latin typeface="Traditional Arabic" pitchFamily="18" charset="-78"/>
                <a:cs typeface="Traditional Arabic" pitchFamily="18" charset="-78"/>
              </a:rPr>
              <a:t> عبد الوهاب                      أستاذ محاضر                        مقررا ومشرفا</a:t>
            </a:r>
          </a:p>
          <a:p>
            <a:pPr algn="just" rtl="1" eaLnBrk="1" hangingPunct="1">
              <a:buFontTx/>
              <a:buChar char="-"/>
            </a:pPr>
            <a:r>
              <a:rPr lang="ar-DZ" sz="2400" b="1" dirty="0">
                <a:solidFill>
                  <a:srgbClr val="CCFFFF"/>
                </a:solidFill>
                <a:latin typeface="Traditional Arabic" pitchFamily="18" charset="-78"/>
                <a:cs typeface="Traditional Arabic" pitchFamily="18" charset="-78"/>
              </a:rPr>
              <a:t>  </a:t>
            </a:r>
            <a:r>
              <a:rPr lang="ar-DZ" sz="2400" b="1" dirty="0" smtClean="0">
                <a:solidFill>
                  <a:srgbClr val="CCFFFF"/>
                </a:solidFill>
                <a:latin typeface="Traditional Arabic" pitchFamily="18" charset="-78"/>
                <a:cs typeface="Traditional Arabic" pitchFamily="18" charset="-78"/>
              </a:rPr>
              <a:t>سنوسي علي                                </a:t>
            </a:r>
            <a:r>
              <a:rPr lang="ar-DZ" sz="2400" b="1" dirty="0">
                <a:solidFill>
                  <a:srgbClr val="CCFFFF"/>
                </a:solidFill>
                <a:latin typeface="Traditional Arabic" pitchFamily="18" charset="-78"/>
                <a:cs typeface="Traditional Arabic" pitchFamily="18" charset="-78"/>
              </a:rPr>
              <a:t>أستاذ محاضر                        عضوا مناقشا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1000" fill="hold"/>
                                        <p:tgtEl>
                                          <p:spTgt spid="2"/>
                                        </p:tgtEl>
                                        <p:attrNameLst>
                                          <p:attrName>ppt_w</p:attrName>
                                        </p:attrNameLst>
                                      </p:cBhvr>
                                      <p:tavLst>
                                        <p:tav tm="0">
                                          <p:val>
                                            <p:fltVal val="0"/>
                                          </p:val>
                                        </p:tav>
                                        <p:tav tm="100000">
                                          <p:val>
                                            <p:strVal val="#ppt_w"/>
                                          </p:val>
                                        </p:tav>
                                      </p:tavLst>
                                    </p:anim>
                                    <p:anim calcmode="lin" valueType="num">
                                      <p:cBhvr>
                                        <p:cTn id="17" dur="1000" fill="hold"/>
                                        <p:tgtEl>
                                          <p:spTgt spid="2"/>
                                        </p:tgtEl>
                                        <p:attrNameLst>
                                          <p:attrName>ppt_h</p:attrName>
                                        </p:attrNameLst>
                                      </p:cBhvr>
                                      <p:tavLst>
                                        <p:tav tm="0">
                                          <p:val>
                                            <p:fltVal val="0"/>
                                          </p:val>
                                        </p:tav>
                                        <p:tav tm="100000">
                                          <p:val>
                                            <p:strVal val="#ppt_h"/>
                                          </p:val>
                                        </p:tav>
                                      </p:tavLst>
                                    </p:anim>
                                    <p:animEffect transition="in" filter="fade">
                                      <p:cBhvr>
                                        <p:cTn id="18" dur="1000"/>
                                        <p:tgtEl>
                                          <p:spTgt spid="2"/>
                                        </p:tgtEl>
                                      </p:cBhvr>
                                    </p:animEffect>
                                  </p:childTnLst>
                                </p:cTn>
                              </p:par>
                            </p:childTnLst>
                          </p:cTn>
                        </p:par>
                        <p:par>
                          <p:cTn id="19" fill="hold">
                            <p:stCondLst>
                              <p:cond delay="1000"/>
                            </p:stCondLst>
                            <p:childTnLst>
                              <p:par>
                                <p:cTn id="20" presetID="53"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2000" fill="hold"/>
                                        <p:tgtEl>
                                          <p:spTgt spid="5"/>
                                        </p:tgtEl>
                                        <p:attrNameLst>
                                          <p:attrName>ppt_w</p:attrName>
                                        </p:attrNameLst>
                                      </p:cBhvr>
                                      <p:tavLst>
                                        <p:tav tm="0">
                                          <p:val>
                                            <p:fltVal val="0"/>
                                          </p:val>
                                        </p:tav>
                                        <p:tav tm="100000">
                                          <p:val>
                                            <p:strVal val="#ppt_w"/>
                                          </p:val>
                                        </p:tav>
                                      </p:tavLst>
                                    </p:anim>
                                    <p:anim calcmode="lin" valueType="num">
                                      <p:cBhvr>
                                        <p:cTn id="23" dur="2000" fill="hold"/>
                                        <p:tgtEl>
                                          <p:spTgt spid="5"/>
                                        </p:tgtEl>
                                        <p:attrNameLst>
                                          <p:attrName>ppt_h</p:attrName>
                                        </p:attrNameLst>
                                      </p:cBhvr>
                                      <p:tavLst>
                                        <p:tav tm="0">
                                          <p:val>
                                            <p:fltVal val="0"/>
                                          </p:val>
                                        </p:tav>
                                        <p:tav tm="100000">
                                          <p:val>
                                            <p:strVal val="#ppt_h"/>
                                          </p:val>
                                        </p:tav>
                                      </p:tavLst>
                                    </p:anim>
                                    <p:animEffect transition="in" filter="fade">
                                      <p:cBhvr>
                                        <p:cTn id="24" dur="2000"/>
                                        <p:tgtEl>
                                          <p:spTgt spid="5"/>
                                        </p:tgtEl>
                                      </p:cBhvr>
                                    </p:animEffect>
                                  </p:childTnLst>
                                </p:cTn>
                              </p:par>
                            </p:childTnLst>
                          </p:cTn>
                        </p:par>
                        <p:par>
                          <p:cTn id="25" fill="hold">
                            <p:stCondLst>
                              <p:cond delay="3000"/>
                            </p:stCondLst>
                            <p:childTnLst>
                              <p:par>
                                <p:cTn id="26" presetID="55" presetClass="entr" presetSubtype="0"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2000" fill="hold"/>
                                        <p:tgtEl>
                                          <p:spTgt spid="6"/>
                                        </p:tgtEl>
                                        <p:attrNameLst>
                                          <p:attrName>ppt_w</p:attrName>
                                        </p:attrNameLst>
                                      </p:cBhvr>
                                      <p:tavLst>
                                        <p:tav tm="0">
                                          <p:val>
                                            <p:strVal val="#ppt_w*0.70"/>
                                          </p:val>
                                        </p:tav>
                                        <p:tav tm="100000">
                                          <p:val>
                                            <p:strVal val="#ppt_w"/>
                                          </p:val>
                                        </p:tav>
                                      </p:tavLst>
                                    </p:anim>
                                    <p:anim calcmode="lin" valueType="num">
                                      <p:cBhvr>
                                        <p:cTn id="29" dur="2000" fill="hold"/>
                                        <p:tgtEl>
                                          <p:spTgt spid="6"/>
                                        </p:tgtEl>
                                        <p:attrNameLst>
                                          <p:attrName>ppt_h</p:attrName>
                                        </p:attrNameLst>
                                      </p:cBhvr>
                                      <p:tavLst>
                                        <p:tav tm="0">
                                          <p:val>
                                            <p:strVal val="#ppt_h"/>
                                          </p:val>
                                        </p:tav>
                                        <p:tav tm="100000">
                                          <p:val>
                                            <p:strVal val="#ppt_h"/>
                                          </p:val>
                                        </p:tav>
                                      </p:tavLst>
                                    </p:anim>
                                    <p:animEffect transition="in" filter="fade">
                                      <p:cBhvr>
                                        <p:cTn id="30" dur="2000"/>
                                        <p:tgtEl>
                                          <p:spTgt spid="6"/>
                                        </p:tgtEl>
                                      </p:cBhvr>
                                    </p:animEffect>
                                  </p:childTnLst>
                                </p:cTn>
                              </p:par>
                            </p:childTnLst>
                          </p:cTn>
                        </p:par>
                        <p:par>
                          <p:cTn id="31" fill="hold">
                            <p:stCondLst>
                              <p:cond delay="5000"/>
                            </p:stCondLst>
                            <p:childTnLst>
                              <p:par>
                                <p:cTn id="32" presetID="53" presetClass="entr" presetSubtype="0"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2000" fill="hold"/>
                                        <p:tgtEl>
                                          <p:spTgt spid="7"/>
                                        </p:tgtEl>
                                        <p:attrNameLst>
                                          <p:attrName>ppt_w</p:attrName>
                                        </p:attrNameLst>
                                      </p:cBhvr>
                                      <p:tavLst>
                                        <p:tav tm="0">
                                          <p:val>
                                            <p:fltVal val="0"/>
                                          </p:val>
                                        </p:tav>
                                        <p:tav tm="100000">
                                          <p:val>
                                            <p:strVal val="#ppt_w"/>
                                          </p:val>
                                        </p:tav>
                                      </p:tavLst>
                                    </p:anim>
                                    <p:anim calcmode="lin" valueType="num">
                                      <p:cBhvr>
                                        <p:cTn id="35" dur="2000" fill="hold"/>
                                        <p:tgtEl>
                                          <p:spTgt spid="7"/>
                                        </p:tgtEl>
                                        <p:attrNameLst>
                                          <p:attrName>ppt_h</p:attrName>
                                        </p:attrNameLst>
                                      </p:cBhvr>
                                      <p:tavLst>
                                        <p:tav tm="0">
                                          <p:val>
                                            <p:fltVal val="0"/>
                                          </p:val>
                                        </p:tav>
                                        <p:tav tm="100000">
                                          <p:val>
                                            <p:strVal val="#ppt_h"/>
                                          </p:val>
                                        </p:tav>
                                      </p:tavLst>
                                    </p:anim>
                                    <p:animEffect transition="in" filter="fade">
                                      <p:cBhvr>
                                        <p:cTn id="36"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214678" y="714356"/>
            <a:ext cx="2571768" cy="584775"/>
          </a:xfrm>
          <a:prstGeom prst="rect">
            <a:avLst/>
          </a:prstGeom>
          <a:noFill/>
        </p:spPr>
        <p:txBody>
          <a:bodyPr wrap="square" rtlCol="0">
            <a:spAutoFit/>
          </a:bodyPr>
          <a:lstStyle/>
          <a:p>
            <a:pPr algn="ctr" rtl="1"/>
            <a:r>
              <a:rPr lang="ar-DZ" sz="3200" b="1" dirty="0" smtClean="0">
                <a:solidFill>
                  <a:srgbClr val="FFC000"/>
                </a:solidFill>
                <a:cs typeface="+mj-cs"/>
              </a:rPr>
              <a:t>مقدمة</a:t>
            </a:r>
            <a:endParaRPr lang="fr-FR" sz="3200" b="1" dirty="0">
              <a:solidFill>
                <a:srgbClr val="FFC000"/>
              </a:solidFill>
              <a:cs typeface="+mj-cs"/>
            </a:endParaRPr>
          </a:p>
        </p:txBody>
      </p:sp>
      <p:sp>
        <p:nvSpPr>
          <p:cNvPr id="3" name="ZoneTexte 2"/>
          <p:cNvSpPr txBox="1"/>
          <p:nvPr/>
        </p:nvSpPr>
        <p:spPr>
          <a:xfrm>
            <a:off x="571472" y="3429000"/>
            <a:ext cx="7929618" cy="2769989"/>
          </a:xfrm>
          <a:prstGeom prst="rect">
            <a:avLst/>
          </a:prstGeom>
          <a:noFill/>
        </p:spPr>
        <p:txBody>
          <a:bodyPr wrap="square" rtlCol="0">
            <a:spAutoFit/>
          </a:bodyPr>
          <a:lstStyle/>
          <a:p>
            <a:pPr algn="just" rtl="1"/>
            <a:r>
              <a:rPr lang="fr-FR" sz="2800" dirty="0" smtClean="0">
                <a:cs typeface="+mj-cs"/>
              </a:rPr>
              <a:t>  </a:t>
            </a:r>
            <a:r>
              <a:rPr lang="ar-SA" sz="2800" dirty="0" smtClean="0">
                <a:cs typeface="+mj-cs"/>
              </a:rPr>
              <a:t>والمؤسسة الاقتصادية الجزائرية بدورها </a:t>
            </a:r>
            <a:r>
              <a:rPr lang="ar-SA" sz="2800" dirty="0" err="1" smtClean="0">
                <a:cs typeface="+mj-cs"/>
              </a:rPr>
              <a:t>و</a:t>
            </a:r>
            <a:r>
              <a:rPr lang="ar-SA" sz="2800" dirty="0" smtClean="0">
                <a:cs typeface="+mj-cs"/>
              </a:rPr>
              <a:t> كباقي المؤسسات الاقتصادية في العالم تأثرت بالتغيرات البيئية </a:t>
            </a:r>
            <a:r>
              <a:rPr lang="ar-SA" sz="2800" dirty="0" err="1" smtClean="0">
                <a:cs typeface="+mj-cs"/>
              </a:rPr>
              <a:t>و</a:t>
            </a:r>
            <a:r>
              <a:rPr lang="ar-SA" sz="2800" dirty="0" smtClean="0">
                <a:cs typeface="+mj-cs"/>
              </a:rPr>
              <a:t> بدرجة أشد حدة، ذلك أن المؤسسة الاقتصادية الجزائرية حديثة العهد باقتصاد السوق، ففي السابق </a:t>
            </a:r>
            <a:r>
              <a:rPr lang="ar-DZ" sz="2800" dirty="0" smtClean="0">
                <a:cs typeface="+mj-cs"/>
              </a:rPr>
              <a:t>ك</a:t>
            </a:r>
            <a:r>
              <a:rPr lang="ar-SA" sz="2800" dirty="0" err="1" smtClean="0">
                <a:cs typeface="+mj-cs"/>
              </a:rPr>
              <a:t>انت</a:t>
            </a:r>
            <a:r>
              <a:rPr lang="ar-SA" sz="2800" dirty="0" smtClean="0">
                <a:cs typeface="+mj-cs"/>
              </a:rPr>
              <a:t> السوق الجزائرية منغلقة على نفسها وكل التعاملات الاقتصادية مخطط لها مسبقا، مما أحدث نوع من الأمان لدى المؤسسة الاقتصادية الجزائرية في ظل غياب شبه تام للمنافسة سواء من القطاع الخاص أو من المؤسسات الاقتصادية الأجنبية</a:t>
            </a:r>
            <a:r>
              <a:rPr lang="fr-FR" sz="2800" dirty="0" smtClean="0">
                <a:cs typeface="+mj-cs"/>
              </a:rPr>
              <a:t>.</a:t>
            </a:r>
          </a:p>
        </p:txBody>
      </p:sp>
      <p:sp>
        <p:nvSpPr>
          <p:cNvPr id="4" name="ZoneTexte 3"/>
          <p:cNvSpPr txBox="1"/>
          <p:nvPr/>
        </p:nvSpPr>
        <p:spPr>
          <a:xfrm>
            <a:off x="571472" y="1500174"/>
            <a:ext cx="7929618" cy="1815882"/>
          </a:xfrm>
          <a:prstGeom prst="rect">
            <a:avLst/>
          </a:prstGeom>
          <a:noFill/>
        </p:spPr>
        <p:txBody>
          <a:bodyPr wrap="square" rtlCol="0">
            <a:spAutoFit/>
          </a:bodyPr>
          <a:lstStyle/>
          <a:p>
            <a:pPr algn="just" rtl="1"/>
            <a:r>
              <a:rPr lang="fr-FR" sz="2800" dirty="0" smtClean="0">
                <a:cs typeface="+mj-cs"/>
              </a:rPr>
              <a:t>   </a:t>
            </a:r>
            <a:r>
              <a:rPr lang="ar-DZ" sz="2800" dirty="0" smtClean="0">
                <a:cs typeface="+mj-cs"/>
              </a:rPr>
              <a:t>يشهد العالم الاقتصادي تحولات وتغيرات كثيرة </a:t>
            </a:r>
            <a:r>
              <a:rPr lang="ar-DZ" sz="2800" dirty="0" err="1" smtClean="0">
                <a:cs typeface="+mj-cs"/>
              </a:rPr>
              <a:t>و</a:t>
            </a:r>
            <a:r>
              <a:rPr lang="ar-DZ" sz="2800" dirty="0" smtClean="0">
                <a:cs typeface="+mj-cs"/>
              </a:rPr>
              <a:t> </a:t>
            </a:r>
            <a:r>
              <a:rPr lang="ar-DZ" sz="2800" dirty="0" err="1" smtClean="0">
                <a:cs typeface="+mj-cs"/>
              </a:rPr>
              <a:t>متسارعة</a:t>
            </a:r>
            <a:r>
              <a:rPr lang="ar-DZ" sz="2800" dirty="0" smtClean="0">
                <a:cs typeface="+mj-cs"/>
              </a:rPr>
              <a:t> لعل أهمها انفتاح الأسواق، وأصبح مدير أي مؤسسة اقتصادية في العالم يفكر باستمرار حول كيفية بقاء مؤسسته واستمرارها في النشاط، نظرا لما يفرزه المحيط الخارجي من متغيرات بيئية كثيرة التحول ومعقدة التركيب.</a:t>
            </a:r>
            <a:endParaRPr lang="fr-FR" sz="2800" dirty="0">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5"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 calcmode="lin" valueType="num">
                                      <p:cBhvr>
                                        <p:cTn id="21"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571472" y="1857364"/>
            <a:ext cx="8001056"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tx1"/>
                </a:solidFill>
                <a:effectLst/>
                <a:latin typeface="Angsana New" pitchFamily="18" charset="-34"/>
                <a:ea typeface="Calibri" pitchFamily="34" charset="0"/>
                <a:cs typeface="+mj-cs"/>
              </a:rPr>
              <a:t>   و لكن </a:t>
            </a:r>
            <a:r>
              <a:rPr kumimoji="0" lang="ar-DZ" sz="3200" b="0" i="0" u="none" strike="noStrike" cap="none" normalizeH="0" baseline="0" dirty="0" smtClean="0">
                <a:ln>
                  <a:noFill/>
                </a:ln>
                <a:solidFill>
                  <a:schemeClr val="tx1"/>
                </a:solidFill>
                <a:effectLst/>
                <a:latin typeface="Angsana New" pitchFamily="18" charset="-34"/>
                <a:ea typeface="Calibri" pitchFamily="34" charset="0"/>
                <a:cs typeface="+mj-cs"/>
              </a:rPr>
              <a:t>بعد تحول  اقتصاد الجزائر إلى اقتصاد السوق </a:t>
            </a:r>
            <a:r>
              <a:rPr kumimoji="0" lang="ar-SA" sz="3200" b="0" i="0" u="none" strike="noStrike" cap="none" normalizeH="0" baseline="0" dirty="0" smtClean="0">
                <a:ln>
                  <a:noFill/>
                </a:ln>
                <a:solidFill>
                  <a:schemeClr val="tx1"/>
                </a:solidFill>
                <a:effectLst/>
                <a:latin typeface="Angsana New" pitchFamily="18" charset="-34"/>
                <a:ea typeface="Calibri" pitchFamily="34" charset="0"/>
                <a:cs typeface="+mj-cs"/>
              </a:rPr>
              <a:t>وفتح الأبواب على مص</a:t>
            </a:r>
            <a:r>
              <a:rPr kumimoji="0" lang="ar-DZ" sz="3200" b="0" i="0" u="none" strike="noStrike" cap="none" normalizeH="0" baseline="0" dirty="0" smtClean="0">
                <a:ln>
                  <a:noFill/>
                </a:ln>
                <a:solidFill>
                  <a:schemeClr val="tx1"/>
                </a:solidFill>
                <a:effectLst/>
                <a:latin typeface="Angsana New" pitchFamily="18" charset="-34"/>
                <a:ea typeface="Calibri" pitchFamily="34" charset="0"/>
                <a:cs typeface="+mj-cs"/>
              </a:rPr>
              <a:t>ر</a:t>
            </a:r>
            <a:r>
              <a:rPr kumimoji="0" lang="ar-SA" sz="3200" b="0" i="0" u="none" strike="noStrike" cap="none" normalizeH="0" baseline="0" dirty="0" smtClean="0">
                <a:ln>
                  <a:noFill/>
                </a:ln>
                <a:solidFill>
                  <a:schemeClr val="tx1"/>
                </a:solidFill>
                <a:effectLst/>
                <a:latin typeface="Angsana New" pitchFamily="18" charset="-34"/>
                <a:ea typeface="Calibri" pitchFamily="34" charset="0"/>
                <a:cs typeface="+mj-cs"/>
              </a:rPr>
              <a:t>عيها أمام المنافسة الخارجية </a:t>
            </a:r>
            <a:r>
              <a:rPr kumimoji="0" lang="ar-SA" sz="3200" b="0" i="0" u="none" strike="noStrike" cap="none" normalizeH="0" baseline="0" dirty="0" err="1" smtClean="0">
                <a:ln>
                  <a:noFill/>
                </a:ln>
                <a:solidFill>
                  <a:schemeClr val="tx1"/>
                </a:solidFill>
                <a:effectLst/>
                <a:latin typeface="Angsana New" pitchFamily="18" charset="-34"/>
                <a:ea typeface="Calibri" pitchFamily="34" charset="0"/>
                <a:cs typeface="+mj-cs"/>
              </a:rPr>
              <a:t>و</a:t>
            </a:r>
            <a:r>
              <a:rPr kumimoji="0" lang="ar-SA" sz="3200" b="0" i="0" u="none" strike="noStrike" cap="none" normalizeH="0" baseline="0" dirty="0" smtClean="0">
                <a:ln>
                  <a:noFill/>
                </a:ln>
                <a:solidFill>
                  <a:schemeClr val="tx1"/>
                </a:solidFill>
                <a:effectLst/>
                <a:latin typeface="Angsana New" pitchFamily="18" charset="-34"/>
                <a:ea typeface="Calibri" pitchFamily="34" charset="0"/>
                <a:cs typeface="+mj-cs"/>
              </a:rPr>
              <a:t> القطاع الخاص، </a:t>
            </a:r>
            <a:r>
              <a:rPr lang="ar-DZ" sz="3200" dirty="0" smtClean="0">
                <a:latin typeface="Angsana New" pitchFamily="18" charset="-34"/>
                <a:ea typeface="Calibri" pitchFamily="34" charset="0"/>
                <a:cs typeface="+mj-cs"/>
              </a:rPr>
              <a:t>وجدت معظم مؤسساتنا نفسها تعمل في منافسة صعبة مع مؤسسات تميزت بالتوافق مع معايير الجودة العالمية (</a:t>
            </a:r>
            <a:r>
              <a:rPr lang="ar-DZ" sz="3200" dirty="0" err="1" smtClean="0">
                <a:latin typeface="Angsana New" pitchFamily="18" charset="-34"/>
                <a:ea typeface="Calibri" pitchFamily="34" charset="0"/>
                <a:cs typeface="+mj-cs"/>
              </a:rPr>
              <a:t>إيزو</a:t>
            </a:r>
            <a:r>
              <a:rPr lang="ar-DZ" sz="3200" dirty="0" smtClean="0">
                <a:latin typeface="Angsana New" pitchFamily="18" charset="-34"/>
                <a:ea typeface="Calibri" pitchFamily="34" charset="0"/>
                <a:cs typeface="+mj-cs"/>
              </a:rPr>
              <a:t>)،</a:t>
            </a:r>
            <a:r>
              <a:rPr kumimoji="0" lang="ar-SA" sz="3200" b="0" i="0" u="none" strike="noStrike" cap="none" normalizeH="0" baseline="0" dirty="0" smtClean="0">
                <a:ln>
                  <a:noFill/>
                </a:ln>
                <a:solidFill>
                  <a:schemeClr val="tx1"/>
                </a:solidFill>
                <a:effectLst/>
                <a:latin typeface="Angsana New" pitchFamily="18" charset="-34"/>
                <a:ea typeface="Calibri" pitchFamily="34" charset="0"/>
                <a:cs typeface="+mj-cs"/>
              </a:rPr>
              <a:t> مما أدى إلى البحث عن طريقة أكثر عقلانية في عملية التسيير بحيث تسمح له</a:t>
            </a:r>
            <a:r>
              <a:rPr kumimoji="0" lang="ar-DZ" sz="3200" b="0" i="0" u="none" strike="noStrike" cap="none" normalizeH="0" baseline="0" dirty="0" smtClean="0">
                <a:ln>
                  <a:noFill/>
                </a:ln>
                <a:solidFill>
                  <a:schemeClr val="tx1"/>
                </a:solidFill>
                <a:effectLst/>
                <a:latin typeface="Angsana New" pitchFamily="18" charset="-34"/>
                <a:ea typeface="Calibri" pitchFamily="34" charset="0"/>
                <a:cs typeface="+mj-cs"/>
              </a:rPr>
              <a:t>ا</a:t>
            </a:r>
            <a:r>
              <a:rPr kumimoji="0" lang="ar-SA" sz="3200" b="0" i="0" u="none" strike="noStrike" cap="none" normalizeH="0" baseline="0" dirty="0" smtClean="0">
                <a:ln>
                  <a:noFill/>
                </a:ln>
                <a:solidFill>
                  <a:schemeClr val="tx1"/>
                </a:solidFill>
                <a:effectLst/>
                <a:latin typeface="Angsana New" pitchFamily="18" charset="-34"/>
                <a:ea typeface="Calibri" pitchFamily="34" charset="0"/>
                <a:cs typeface="+mj-cs"/>
              </a:rPr>
              <a:t> بفهم أعمق للمتغيرات البيئية التي </a:t>
            </a:r>
            <a:r>
              <a:rPr kumimoji="0" lang="ar-DZ" sz="3200" b="0" i="0" u="none" strike="noStrike" cap="none" normalizeH="0" baseline="0" dirty="0" smtClean="0">
                <a:ln>
                  <a:noFill/>
                </a:ln>
                <a:solidFill>
                  <a:schemeClr val="tx1"/>
                </a:solidFill>
                <a:effectLst/>
                <a:latin typeface="Angsana New" pitchFamily="18" charset="-34"/>
                <a:ea typeface="Calibri" pitchFamily="34" charset="0"/>
                <a:cs typeface="+mj-cs"/>
              </a:rPr>
              <a:t>ت</a:t>
            </a:r>
            <a:r>
              <a:rPr kumimoji="0" lang="ar-SA" sz="3200" b="0" i="0" u="none" strike="noStrike" cap="none" normalizeH="0" baseline="0" dirty="0" smtClean="0">
                <a:ln>
                  <a:noFill/>
                </a:ln>
                <a:solidFill>
                  <a:schemeClr val="tx1"/>
                </a:solidFill>
                <a:effectLst/>
                <a:latin typeface="Angsana New" pitchFamily="18" charset="-34"/>
                <a:ea typeface="Calibri" pitchFamily="34" charset="0"/>
                <a:cs typeface="+mj-cs"/>
              </a:rPr>
              <a:t>واجهها </a:t>
            </a:r>
            <a:r>
              <a:rPr kumimoji="0" lang="ar-SA" sz="3200" b="0" i="0" u="none" strike="noStrike" cap="none" normalizeH="0" baseline="0" dirty="0" err="1" smtClean="0">
                <a:ln>
                  <a:noFill/>
                </a:ln>
                <a:solidFill>
                  <a:schemeClr val="tx1"/>
                </a:solidFill>
                <a:effectLst/>
                <a:latin typeface="Angsana New" pitchFamily="18" charset="-34"/>
                <a:ea typeface="Calibri" pitchFamily="34" charset="0"/>
                <a:cs typeface="+mj-cs"/>
              </a:rPr>
              <a:t>و</a:t>
            </a:r>
            <a:r>
              <a:rPr kumimoji="0" lang="ar-SA" sz="3200" b="0" i="0" u="none" strike="noStrike" cap="none" normalizeH="0" baseline="0" dirty="0" smtClean="0">
                <a:ln>
                  <a:noFill/>
                </a:ln>
                <a:solidFill>
                  <a:schemeClr val="tx1"/>
                </a:solidFill>
                <a:effectLst/>
                <a:latin typeface="Angsana New" pitchFamily="18" charset="-34"/>
                <a:ea typeface="Calibri" pitchFamily="34" charset="0"/>
                <a:cs typeface="+mj-cs"/>
              </a:rPr>
              <a:t> الحفاظ على قدراتها التنافسية.</a:t>
            </a:r>
            <a:endParaRPr kumimoji="0" lang="ar-SA" sz="3200" b="0" i="0" u="none" strike="noStrike" cap="none" normalizeH="0" baseline="0" dirty="0" smtClean="0">
              <a:ln>
                <a:noFill/>
              </a:ln>
              <a:solidFill>
                <a:schemeClr val="tx1"/>
              </a:solidFill>
              <a:effectLst/>
              <a:latin typeface="Angsana New" pitchFamily="18" charset="-34"/>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714480" y="714356"/>
            <a:ext cx="4929222" cy="584775"/>
          </a:xfrm>
          <a:prstGeom prst="rect">
            <a:avLst/>
          </a:prstGeom>
          <a:noFill/>
        </p:spPr>
        <p:txBody>
          <a:bodyPr wrap="square" rtlCol="0">
            <a:spAutoFit/>
          </a:bodyPr>
          <a:lstStyle/>
          <a:p>
            <a:pPr algn="ctr" rtl="1"/>
            <a:r>
              <a:rPr lang="ar-DZ" sz="3200" b="1" dirty="0" smtClean="0">
                <a:solidFill>
                  <a:srgbClr val="FFC000"/>
                </a:solidFill>
                <a:latin typeface="DecoType Naskh Variants"/>
                <a:cs typeface="+mj-cs"/>
              </a:rPr>
              <a:t>أولا: تحديد وصياغة الإشكالية</a:t>
            </a:r>
            <a:endParaRPr lang="fr-FR" sz="3200" b="1" dirty="0">
              <a:solidFill>
                <a:srgbClr val="FFC000"/>
              </a:solidFill>
              <a:latin typeface="DecoType Naskh Variants"/>
              <a:cs typeface="+mj-cs"/>
            </a:endParaRPr>
          </a:p>
        </p:txBody>
      </p:sp>
      <p:sp>
        <p:nvSpPr>
          <p:cNvPr id="3" name="ZoneTexte 2"/>
          <p:cNvSpPr txBox="1"/>
          <p:nvPr/>
        </p:nvSpPr>
        <p:spPr>
          <a:xfrm>
            <a:off x="571472" y="1357298"/>
            <a:ext cx="7715304" cy="1877437"/>
          </a:xfrm>
          <a:prstGeom prst="rect">
            <a:avLst/>
          </a:prstGeom>
          <a:noFill/>
        </p:spPr>
        <p:txBody>
          <a:bodyPr wrap="square" rtlCol="0">
            <a:spAutoFit/>
          </a:bodyPr>
          <a:lstStyle/>
          <a:p>
            <a:pPr algn="just" rtl="1"/>
            <a:r>
              <a:rPr lang="ar-DZ" sz="2900" dirty="0" smtClean="0">
                <a:latin typeface="DecoType Naskh Variants"/>
                <a:cs typeface="+mj-cs"/>
              </a:rPr>
              <a:t>    </a:t>
            </a:r>
            <a:r>
              <a:rPr lang="ar-SA" sz="2900" dirty="0" smtClean="0">
                <a:latin typeface="DecoType Naskh Variants"/>
                <a:cs typeface="+mj-cs"/>
              </a:rPr>
              <a:t>بعد تبني السلطات العمومية الجزائرية لآليات اقتصاد السوق ، تحرير التجارة الخارجية ، ورفع الدعم على المؤسسات الوطنية ، </a:t>
            </a:r>
            <a:r>
              <a:rPr lang="ar-DZ" sz="2900" dirty="0" smtClean="0">
                <a:latin typeface="DecoType Naskh Variants"/>
                <a:cs typeface="+mj-cs"/>
              </a:rPr>
              <a:t>أصبحت</a:t>
            </a:r>
            <a:r>
              <a:rPr lang="ar-SA" sz="2900" dirty="0" smtClean="0">
                <a:latin typeface="DecoType Naskh Variants"/>
                <a:cs typeface="+mj-cs"/>
              </a:rPr>
              <a:t> هذه الأخيرة  مجبرة على مواجهة التحديات </a:t>
            </a:r>
            <a:r>
              <a:rPr lang="ar-DZ" sz="2900" dirty="0" smtClean="0">
                <a:latin typeface="DecoType Naskh Variants"/>
                <a:cs typeface="+mj-cs"/>
              </a:rPr>
              <a:t>الخارجية</a:t>
            </a:r>
            <a:r>
              <a:rPr lang="ar-SA" sz="2900" dirty="0" smtClean="0">
                <a:latin typeface="DecoType Naskh Variants"/>
                <a:cs typeface="+mj-cs"/>
              </a:rPr>
              <a:t>، وذلك بدراسة وتقييم كل ما يحيط </a:t>
            </a:r>
            <a:r>
              <a:rPr lang="ar-SA" sz="2900" dirty="0" err="1" smtClean="0">
                <a:latin typeface="DecoType Naskh Variants"/>
                <a:cs typeface="+mj-cs"/>
              </a:rPr>
              <a:t>بها</a:t>
            </a:r>
            <a:r>
              <a:rPr lang="ar-SA" sz="2900" dirty="0" smtClean="0">
                <a:latin typeface="DecoType Naskh Variants"/>
                <a:cs typeface="+mj-cs"/>
              </a:rPr>
              <a:t> بدقة لكي تحافظ على البقاء </a:t>
            </a:r>
            <a:r>
              <a:rPr lang="ar-SA" sz="2900" dirty="0" err="1" smtClean="0">
                <a:latin typeface="DecoType Naskh Variants"/>
                <a:cs typeface="+mj-cs"/>
              </a:rPr>
              <a:t>و</a:t>
            </a:r>
            <a:r>
              <a:rPr lang="ar-SA" sz="2900" dirty="0" smtClean="0">
                <a:latin typeface="DecoType Naskh Variants"/>
                <a:cs typeface="+mj-cs"/>
              </a:rPr>
              <a:t> الاستمرار</a:t>
            </a:r>
            <a:r>
              <a:rPr lang="ar-DZ" sz="2900" dirty="0" smtClean="0">
                <a:latin typeface="DecoType Naskh Variants"/>
                <a:cs typeface="+mj-cs"/>
              </a:rPr>
              <a:t>.</a:t>
            </a:r>
            <a:endParaRPr lang="fr-FR" sz="2900" dirty="0">
              <a:latin typeface="DecoType Naskh Variants"/>
              <a:cs typeface="+mj-cs"/>
            </a:endParaRPr>
          </a:p>
        </p:txBody>
      </p:sp>
      <p:sp>
        <p:nvSpPr>
          <p:cNvPr id="4" name="ZoneTexte 3"/>
          <p:cNvSpPr txBox="1"/>
          <p:nvPr/>
        </p:nvSpPr>
        <p:spPr>
          <a:xfrm>
            <a:off x="571472" y="3214686"/>
            <a:ext cx="7715304" cy="1431161"/>
          </a:xfrm>
          <a:prstGeom prst="rect">
            <a:avLst/>
          </a:prstGeom>
          <a:noFill/>
        </p:spPr>
        <p:txBody>
          <a:bodyPr wrap="square" rtlCol="0">
            <a:spAutoFit/>
          </a:bodyPr>
          <a:lstStyle/>
          <a:p>
            <a:pPr algn="just" rtl="1"/>
            <a:r>
              <a:rPr lang="ar-DZ" sz="2900" dirty="0" smtClean="0">
                <a:cs typeface="+mj-cs"/>
              </a:rPr>
              <a:t>  </a:t>
            </a:r>
            <a:r>
              <a:rPr lang="ar-DZ" sz="2900" dirty="0" smtClean="0">
                <a:latin typeface="DecoType Naskh Variants"/>
                <a:cs typeface="+mj-cs"/>
              </a:rPr>
              <a:t>ولهذا جاءت هذه الدراسة التي حاولنا من خلالها إبراز العلاقة التي تربط بين المؤسسة ومحيطها الخارجي وتأثيره في وضع الإستراتيجية التسويقية المناسبة، حيث كانت إشكالية البحث تتمحور حول:</a:t>
            </a:r>
            <a:endParaRPr lang="fr-FR" sz="2900" dirty="0">
              <a:latin typeface="DecoType Naskh Variants"/>
              <a:cs typeface="+mj-cs"/>
            </a:endParaRPr>
          </a:p>
        </p:txBody>
      </p:sp>
      <p:sp>
        <p:nvSpPr>
          <p:cNvPr id="5" name="ZoneTexte 4"/>
          <p:cNvSpPr txBox="1"/>
          <p:nvPr/>
        </p:nvSpPr>
        <p:spPr>
          <a:xfrm>
            <a:off x="785786" y="4786322"/>
            <a:ext cx="7358114" cy="1431161"/>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pPr algn="just" rtl="1"/>
            <a:r>
              <a:rPr lang="ar-DZ" sz="2900" dirty="0" smtClean="0">
                <a:solidFill>
                  <a:srgbClr val="FFC000"/>
                </a:solidFill>
                <a:cs typeface="+mj-cs"/>
              </a:rPr>
              <a:t>  كيف يمكن اعتماد تقنيات التحليل التنافسي في بناء الإستراتيجية التسويقية في المؤسسات الاقتصادية الجزائرية عموماً ومؤسسة مطاحن </a:t>
            </a:r>
            <a:r>
              <a:rPr lang="ar-DZ" sz="2900" dirty="0" err="1" smtClean="0">
                <a:solidFill>
                  <a:srgbClr val="FFC000"/>
                </a:solidFill>
                <a:cs typeface="+mj-cs"/>
              </a:rPr>
              <a:t>الحضنة</a:t>
            </a:r>
            <a:r>
              <a:rPr lang="ar-DZ" sz="2900" dirty="0" smtClean="0">
                <a:solidFill>
                  <a:srgbClr val="FFC000"/>
                </a:solidFill>
                <a:cs typeface="+mj-cs"/>
              </a:rPr>
              <a:t> على وجه الخصوص؟</a:t>
            </a:r>
            <a:endParaRPr lang="fr-FR" sz="2900" dirty="0">
              <a:solidFill>
                <a:srgbClr val="FFC000"/>
              </a:solidFill>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5"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2000"/>
                                        <p:tgtEl>
                                          <p:spTgt spid="3"/>
                                        </p:tgtEl>
                                      </p:cBhvr>
                                    </p:animEffect>
                                    <p:anim calcmode="lin" valueType="num">
                                      <p:cBhvr>
                                        <p:cTn id="15" dur="2000" fill="hold"/>
                                        <p:tgtEl>
                                          <p:spTgt spid="3"/>
                                        </p:tgtEl>
                                        <p:attrNameLst>
                                          <p:attrName>style.rotation</p:attrName>
                                        </p:attrNameLst>
                                      </p:cBhvr>
                                      <p:tavLst>
                                        <p:tav tm="0">
                                          <p:val>
                                            <p:fltVal val="720"/>
                                          </p:val>
                                        </p:tav>
                                        <p:tav tm="100000">
                                          <p:val>
                                            <p:fltVal val="0"/>
                                          </p:val>
                                        </p:tav>
                                      </p:tavLst>
                                    </p:anim>
                                    <p:anim calcmode="lin" valueType="num">
                                      <p:cBhvr>
                                        <p:cTn id="16" dur="2000" fill="hold"/>
                                        <p:tgtEl>
                                          <p:spTgt spid="3"/>
                                        </p:tgtEl>
                                        <p:attrNameLst>
                                          <p:attrName>ppt_h</p:attrName>
                                        </p:attrNameLst>
                                      </p:cBhvr>
                                      <p:tavLst>
                                        <p:tav tm="0">
                                          <p:val>
                                            <p:fltVal val="0"/>
                                          </p:val>
                                        </p:tav>
                                        <p:tav tm="100000">
                                          <p:val>
                                            <p:strVal val="#ppt_h"/>
                                          </p:val>
                                        </p:tav>
                                      </p:tavLst>
                                    </p:anim>
                                    <p:anim calcmode="lin" valueType="num">
                                      <p:cBhvr>
                                        <p:cTn id="17" dur="2000" fill="hold"/>
                                        <p:tgtEl>
                                          <p:spTgt spid="3"/>
                                        </p:tgtEl>
                                        <p:attrNameLst>
                                          <p:attrName>ppt_w</p:attrName>
                                        </p:attrNameLst>
                                      </p:cBhvr>
                                      <p:tavLst>
                                        <p:tav tm="0">
                                          <p:val>
                                            <p:fltVal val="0"/>
                                          </p:val>
                                        </p:tav>
                                        <p:tav tm="100000">
                                          <p:val>
                                            <p:strVal val="#ppt_w"/>
                                          </p:val>
                                        </p:tav>
                                      </p:tavLst>
                                    </p:anim>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edge">
                                      <p:cBhvr>
                                        <p:cTn id="22" dur="20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9" presetClass="entr" presetSubtype="1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0" fill="hold"/>
                                        <p:tgtEl>
                                          <p:spTgt spid="5"/>
                                        </p:tgtEl>
                                        <p:attrNameLst>
                                          <p:attrName>ppt_w</p:attrName>
                                        </p:attrNameLst>
                                      </p:cBhvr>
                                      <p:tavLst>
                                        <p:tav tm="0" fmla="#ppt_w*sin(2.5*pi*$)">
                                          <p:val>
                                            <p:fltVal val="0"/>
                                          </p:val>
                                        </p:tav>
                                        <p:tav tm="100000">
                                          <p:val>
                                            <p:fltVal val="1"/>
                                          </p:val>
                                        </p:tav>
                                      </p:tavLst>
                                    </p:anim>
                                    <p:anim calcmode="lin" valueType="num">
                                      <p:cBhvr>
                                        <p:cTn id="28" dur="5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785786" y="1357298"/>
            <a:ext cx="7572428" cy="523220"/>
          </a:xfrm>
          <a:prstGeom prst="rect">
            <a:avLst/>
          </a:prstGeom>
          <a:noFill/>
        </p:spPr>
        <p:txBody>
          <a:bodyPr wrap="square" rtlCol="0">
            <a:spAutoFit/>
          </a:bodyPr>
          <a:lstStyle/>
          <a:p>
            <a:pPr algn="just" rtl="1"/>
            <a:r>
              <a:rPr lang="ar-DZ" sz="2000" dirty="0" smtClean="0">
                <a:cs typeface="+mj-cs"/>
              </a:rPr>
              <a:t>1-</a:t>
            </a:r>
            <a:r>
              <a:rPr lang="ar-DZ" sz="2800" dirty="0" smtClean="0">
                <a:cs typeface="+mj-cs"/>
              </a:rPr>
              <a:t> ما المقصود بالإستراتيجية التسويقية ؟ و ما مراحل إعدادها؟</a:t>
            </a:r>
          </a:p>
        </p:txBody>
      </p:sp>
      <p:sp>
        <p:nvSpPr>
          <p:cNvPr id="4" name="ZoneTexte 3"/>
          <p:cNvSpPr txBox="1"/>
          <p:nvPr/>
        </p:nvSpPr>
        <p:spPr>
          <a:xfrm>
            <a:off x="1428728" y="3286124"/>
            <a:ext cx="7358114" cy="523220"/>
          </a:xfrm>
          <a:prstGeom prst="rect">
            <a:avLst/>
          </a:prstGeom>
          <a:noFill/>
        </p:spPr>
        <p:txBody>
          <a:bodyPr wrap="square" rtlCol="0">
            <a:spAutoFit/>
          </a:bodyPr>
          <a:lstStyle/>
          <a:p>
            <a:pPr algn="just" rtl="1"/>
            <a:r>
              <a:rPr lang="ar-DZ" sz="2800" dirty="0" smtClean="0">
                <a:cs typeface="+mj-cs"/>
              </a:rPr>
              <a:t>وللإجابة على هذه التساؤلات قمنا بصياغة الفرضيات التالية:</a:t>
            </a:r>
          </a:p>
        </p:txBody>
      </p:sp>
      <p:sp>
        <p:nvSpPr>
          <p:cNvPr id="11265" name="Rectangle 1"/>
          <p:cNvSpPr>
            <a:spLocks noChangeArrowheads="1"/>
          </p:cNvSpPr>
          <p:nvPr/>
        </p:nvSpPr>
        <p:spPr bwMode="auto">
          <a:xfrm>
            <a:off x="214282" y="1785926"/>
            <a:ext cx="8143932"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DZ" sz="2000" b="0"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2</a:t>
            </a:r>
            <a:r>
              <a:rPr kumimoji="0" lang="ar-DZ" sz="2800" b="0"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 كيف يتم استخدام أدوات التحليل التنافسي في إعداد إستراتيجية تسويقية مناسبة؟</a:t>
            </a:r>
            <a:endParaRPr kumimoji="0" lang="ar-DZ"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1266" name="Rectangle 2"/>
          <p:cNvSpPr>
            <a:spLocks noChangeArrowheads="1"/>
          </p:cNvSpPr>
          <p:nvPr/>
        </p:nvSpPr>
        <p:spPr bwMode="auto">
          <a:xfrm>
            <a:off x="357158" y="2357430"/>
            <a:ext cx="8001024"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DZ" sz="2000" b="0"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3</a:t>
            </a:r>
            <a:r>
              <a:rPr kumimoji="0" lang="ar-DZ" sz="2800" b="0"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 وهل الإستراتيجية التسويقية ضرورة حتمية للمؤسسات الاقتصادية </a:t>
            </a:r>
            <a:r>
              <a:rPr lang="ar-DZ" sz="2800" dirty="0" smtClean="0">
                <a:latin typeface="Traditional Arabic" pitchFamily="18" charset="-78"/>
                <a:ea typeface="Calibri" pitchFamily="34" charset="0"/>
                <a:cs typeface="Traditional Arabic" pitchFamily="18" charset="-78"/>
              </a:rPr>
              <a:t>العمومية </a:t>
            </a:r>
            <a:r>
              <a:rPr kumimoji="0" lang="ar-DZ" sz="2800" b="0"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الجزائرية</a:t>
            </a:r>
            <a:r>
              <a:rPr kumimoji="0" lang="ar-DZ" sz="2800" b="0"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 </a:t>
            </a:r>
            <a:endParaRPr kumimoji="0" lang="ar-DZ"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Rectangle 10"/>
          <p:cNvSpPr/>
          <p:nvPr/>
        </p:nvSpPr>
        <p:spPr>
          <a:xfrm>
            <a:off x="1643042" y="3857628"/>
            <a:ext cx="6786578" cy="523220"/>
          </a:xfrm>
          <a:prstGeom prst="rect">
            <a:avLst/>
          </a:prstGeom>
        </p:spPr>
        <p:txBody>
          <a:bodyPr wrap="square">
            <a:spAutoFit/>
          </a:bodyPr>
          <a:lstStyle/>
          <a:p>
            <a:pPr algn="just" rtl="1"/>
            <a:r>
              <a:rPr lang="ar-DZ" sz="2000" dirty="0" smtClean="0">
                <a:cs typeface="+mj-cs"/>
              </a:rPr>
              <a:t>1-</a:t>
            </a:r>
            <a:r>
              <a:rPr lang="ar-DZ" sz="2800" dirty="0" smtClean="0">
                <a:cs typeface="+mj-cs"/>
              </a:rPr>
              <a:t> </a:t>
            </a:r>
            <a:r>
              <a:rPr lang="ar-SA" sz="2800" dirty="0" smtClean="0">
                <a:cs typeface="+mj-cs"/>
              </a:rPr>
              <a:t>أن تقييم البيئة الخارجية عامل مهم جدا في إعداد إستراتيجية المؤسسة</a:t>
            </a:r>
            <a:r>
              <a:rPr lang="ar-DZ" sz="2800" dirty="0" smtClean="0">
                <a:cs typeface="+mj-cs"/>
              </a:rPr>
              <a:t>.</a:t>
            </a:r>
            <a:endParaRPr lang="fr-FR" sz="2800" dirty="0">
              <a:cs typeface="+mj-cs"/>
            </a:endParaRPr>
          </a:p>
        </p:txBody>
      </p:sp>
      <p:sp>
        <p:nvSpPr>
          <p:cNvPr id="11267" name="Rectangle 3"/>
          <p:cNvSpPr>
            <a:spLocks noChangeArrowheads="1"/>
          </p:cNvSpPr>
          <p:nvPr/>
        </p:nvSpPr>
        <p:spPr bwMode="auto">
          <a:xfrm>
            <a:off x="928662" y="4357694"/>
            <a:ext cx="750099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tabLst>
                <a:tab pos="457200" algn="l"/>
              </a:tabLst>
            </a:pPr>
            <a:r>
              <a:rPr lang="ar-DZ" sz="2000" dirty="0" smtClean="0">
                <a:latin typeface="Traditional Arabic" pitchFamily="18" charset="-78"/>
                <a:ea typeface="Calibri" pitchFamily="34" charset="0"/>
                <a:cs typeface="Traditional Arabic" pitchFamily="18" charset="-78"/>
              </a:rPr>
              <a:t>2</a:t>
            </a:r>
            <a:r>
              <a:rPr kumimoji="0" lang="ar-DZ" sz="2000" b="0"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a:t>
            </a:r>
            <a:r>
              <a:rPr kumimoji="0" lang="fr-FR" sz="2800" b="0"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 </a:t>
            </a:r>
            <a:r>
              <a:rPr kumimoji="0" lang="ar-SA" sz="2800" b="0"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لا يمكن أن تبني المؤسسة إستراتيجيتها بدون دراسة وتقييم بيئتها الخارج</a:t>
            </a:r>
            <a:r>
              <a:rPr lang="ar-DZ" sz="2800" dirty="0" err="1" smtClean="0">
                <a:latin typeface="Traditional Arabic" pitchFamily="18" charset="-78"/>
                <a:ea typeface="Calibri" pitchFamily="34" charset="0"/>
                <a:cs typeface="Traditional Arabic" pitchFamily="18" charset="-78"/>
              </a:rPr>
              <a:t>ية</a:t>
            </a:r>
            <a:r>
              <a:rPr lang="ar-DZ" sz="2800" dirty="0" smtClean="0">
                <a:latin typeface="Traditional Arabic" pitchFamily="18" charset="-78"/>
                <a:ea typeface="Calibri" pitchFamily="34" charset="0"/>
                <a:cs typeface="Traditional Arabic" pitchFamily="18" charset="-78"/>
              </a:rPr>
              <a:t>.</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Rectangle 12"/>
          <p:cNvSpPr/>
          <p:nvPr/>
        </p:nvSpPr>
        <p:spPr>
          <a:xfrm>
            <a:off x="3000364" y="4857760"/>
            <a:ext cx="5440912" cy="523220"/>
          </a:xfrm>
          <a:prstGeom prst="rect">
            <a:avLst/>
          </a:prstGeom>
        </p:spPr>
        <p:txBody>
          <a:bodyPr wrap="none">
            <a:spAutoFit/>
          </a:bodyPr>
          <a:lstStyle/>
          <a:p>
            <a:pPr algn="just" rtl="1"/>
            <a:r>
              <a:rPr lang="ar-DZ" sz="2000" dirty="0" smtClean="0">
                <a:cs typeface="+mj-cs"/>
              </a:rPr>
              <a:t>3-</a:t>
            </a:r>
            <a:r>
              <a:rPr lang="ar-DZ" sz="2800" dirty="0" smtClean="0">
                <a:cs typeface="+mj-cs"/>
              </a:rPr>
              <a:t> أن البيئة الخارجية للمؤسسة الاقتصادية الجزائرية معقدة.</a:t>
            </a:r>
            <a:endParaRPr lang="fr-FR" sz="2800" dirty="0">
              <a:cs typeface="+mj-cs"/>
            </a:endParaRPr>
          </a:p>
        </p:txBody>
      </p:sp>
      <p:sp>
        <p:nvSpPr>
          <p:cNvPr id="14" name="Rectangle 13"/>
          <p:cNvSpPr/>
          <p:nvPr/>
        </p:nvSpPr>
        <p:spPr>
          <a:xfrm>
            <a:off x="3214678" y="5357826"/>
            <a:ext cx="5194050" cy="523220"/>
          </a:xfrm>
          <a:prstGeom prst="rect">
            <a:avLst/>
          </a:prstGeom>
        </p:spPr>
        <p:txBody>
          <a:bodyPr wrap="none">
            <a:spAutoFit/>
          </a:bodyPr>
          <a:lstStyle/>
          <a:p>
            <a:pPr algn="just" rtl="1"/>
            <a:r>
              <a:rPr lang="ar-DZ" sz="2000" dirty="0" smtClean="0">
                <a:cs typeface="+mj-cs"/>
              </a:rPr>
              <a:t>4-</a:t>
            </a:r>
            <a:r>
              <a:rPr lang="ar-DZ" sz="2800" dirty="0" smtClean="0">
                <a:cs typeface="+mj-cs"/>
              </a:rPr>
              <a:t> يساعد التحليل التنافسي المؤسسة في مجابهة المنافسة.</a:t>
            </a:r>
            <a:endParaRPr lang="fr-FR" sz="2800" dirty="0">
              <a:cs typeface="+mj-cs"/>
            </a:endParaRPr>
          </a:p>
        </p:txBody>
      </p:sp>
      <p:sp>
        <p:nvSpPr>
          <p:cNvPr id="15" name="Rectangle 14"/>
          <p:cNvSpPr/>
          <p:nvPr/>
        </p:nvSpPr>
        <p:spPr>
          <a:xfrm>
            <a:off x="928662" y="5857892"/>
            <a:ext cx="7500958" cy="523220"/>
          </a:xfrm>
          <a:prstGeom prst="rect">
            <a:avLst/>
          </a:prstGeom>
        </p:spPr>
        <p:txBody>
          <a:bodyPr wrap="square">
            <a:spAutoFit/>
          </a:bodyPr>
          <a:lstStyle/>
          <a:p>
            <a:pPr algn="just" rtl="1"/>
            <a:r>
              <a:rPr lang="ar-DZ" sz="2000" dirty="0" smtClean="0">
                <a:cs typeface="+mj-cs"/>
              </a:rPr>
              <a:t>5-</a:t>
            </a:r>
            <a:r>
              <a:rPr lang="ar-DZ" sz="2800" dirty="0" smtClean="0">
                <a:cs typeface="+mj-cs"/>
              </a:rPr>
              <a:t> التحليل التنافسي في المؤسسة الاقتصادية الجزائرية يكاد يكون منعدماً.</a:t>
            </a:r>
            <a:endParaRPr lang="fr-FR" sz="2800" dirty="0">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265"/>
                                        </p:tgtEl>
                                        <p:attrNameLst>
                                          <p:attrName>style.visibility</p:attrName>
                                        </p:attrNameLst>
                                      </p:cBhvr>
                                      <p:to>
                                        <p:strVal val="visible"/>
                                      </p:to>
                                    </p:set>
                                    <p:animEffect transition="in" filter="fade">
                                      <p:cBhvr>
                                        <p:cTn id="12" dur="2000"/>
                                        <p:tgtEl>
                                          <p:spTgt spid="1126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266"/>
                                        </p:tgtEl>
                                        <p:attrNameLst>
                                          <p:attrName>style.visibility</p:attrName>
                                        </p:attrNameLst>
                                      </p:cBhvr>
                                      <p:to>
                                        <p:strVal val="visible"/>
                                      </p:to>
                                    </p:set>
                                    <p:animEffect transition="in" filter="fade">
                                      <p:cBhvr>
                                        <p:cTn id="17" dur="2000"/>
                                        <p:tgtEl>
                                          <p:spTgt spid="11266"/>
                                        </p:tgtEl>
                                      </p:cBhvr>
                                    </p:animEffect>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0" nodeType="click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4"/>
                                        </p:tgtEl>
                                        <p:attrNameLst>
                                          <p:attrName>ppt_y</p:attrName>
                                        </p:attrNameLst>
                                      </p:cBhvr>
                                      <p:tavLst>
                                        <p:tav tm="0">
                                          <p:val>
                                            <p:strVal val="#ppt_y"/>
                                          </p:val>
                                        </p:tav>
                                        <p:tav tm="100000">
                                          <p:val>
                                            <p:strVal val="#ppt_y"/>
                                          </p:val>
                                        </p:tav>
                                      </p:tavLst>
                                    </p:anim>
                                    <p:anim calcmode="lin" valueType="num">
                                      <p:cBhvr>
                                        <p:cTn id="2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1267"/>
                                        </p:tgtEl>
                                        <p:attrNameLst>
                                          <p:attrName>style.visibility</p:attrName>
                                        </p:attrNameLst>
                                      </p:cBhvr>
                                      <p:to>
                                        <p:strVal val="visible"/>
                                      </p:to>
                                    </p:set>
                                    <p:animEffect transition="in" filter="fade">
                                      <p:cBhvr>
                                        <p:cTn id="36" dur="2000"/>
                                        <p:tgtEl>
                                          <p:spTgt spid="1126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2000"/>
                                        <p:tgtEl>
                                          <p:spTgt spid="13"/>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2000"/>
                                        <p:tgtEl>
                                          <p:spTgt spid="14"/>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P spid="4" grpId="0"/>
      <p:bldP spid="11265" grpId="0"/>
      <p:bldP spid="11266" grpId="0"/>
      <p:bldP spid="11" grpId="0"/>
      <p:bldP spid="11267" grpId="0"/>
      <p:bldP spid="13" grpId="0"/>
      <p:bldP spid="14"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928662" y="785794"/>
            <a:ext cx="6715172" cy="584775"/>
          </a:xfrm>
          <a:prstGeom prst="rect">
            <a:avLst/>
          </a:prstGeom>
          <a:noFill/>
        </p:spPr>
        <p:txBody>
          <a:bodyPr wrap="square" rtlCol="0">
            <a:spAutoFit/>
          </a:bodyPr>
          <a:lstStyle/>
          <a:p>
            <a:pPr algn="ctr" rtl="1"/>
            <a:r>
              <a:rPr lang="ar-SA" sz="3200" b="1" dirty="0" smtClean="0">
                <a:solidFill>
                  <a:srgbClr val="FFC000"/>
                </a:solidFill>
                <a:latin typeface="Symbol" pitchFamily="18" charset="2"/>
                <a:cs typeface="+mj-cs"/>
              </a:rPr>
              <a:t>ثانيا : أهمية الدراسة </a:t>
            </a:r>
            <a:r>
              <a:rPr lang="ar-SA" sz="3200" b="1" dirty="0" err="1" smtClean="0">
                <a:solidFill>
                  <a:srgbClr val="FFC000"/>
                </a:solidFill>
                <a:latin typeface="Symbol" pitchFamily="18" charset="2"/>
                <a:cs typeface="+mj-cs"/>
              </a:rPr>
              <a:t>و</a:t>
            </a:r>
            <a:r>
              <a:rPr lang="ar-SA" sz="3200" b="1" dirty="0" smtClean="0">
                <a:solidFill>
                  <a:srgbClr val="FFC000"/>
                </a:solidFill>
                <a:latin typeface="Symbol" pitchFamily="18" charset="2"/>
                <a:cs typeface="+mj-cs"/>
              </a:rPr>
              <a:t> أسباب اختيار الموضوع</a:t>
            </a:r>
            <a:endParaRPr lang="fr-FR" sz="3200" b="1" dirty="0">
              <a:solidFill>
                <a:srgbClr val="FFC000"/>
              </a:solidFill>
              <a:cs typeface="+mj-cs"/>
            </a:endParaRPr>
          </a:p>
        </p:txBody>
      </p:sp>
      <p:sp>
        <p:nvSpPr>
          <p:cNvPr id="3" name="ZoneTexte 2"/>
          <p:cNvSpPr txBox="1"/>
          <p:nvPr/>
        </p:nvSpPr>
        <p:spPr>
          <a:xfrm>
            <a:off x="571472" y="1571612"/>
            <a:ext cx="7929618" cy="1384995"/>
          </a:xfrm>
          <a:prstGeom prst="rect">
            <a:avLst/>
          </a:prstGeom>
          <a:noFill/>
        </p:spPr>
        <p:txBody>
          <a:bodyPr wrap="square" rtlCol="0">
            <a:spAutoFit/>
          </a:bodyPr>
          <a:lstStyle/>
          <a:p>
            <a:pPr algn="just" rtl="1"/>
            <a:r>
              <a:rPr lang="ar-DZ" sz="2800" dirty="0" smtClean="0">
                <a:cs typeface="+mj-cs"/>
              </a:rPr>
              <a:t>• ضرورة تبني مفاهيم التحليل التنافسي كأحد المفاهيم الواجبة الاستخدام لأجل تحقيق استراتيجيات سليمة والحرص على رصد العوامل الأكثر تأثيرا في تدعيم الموقف التنافسي للمؤسسات الجزائرية.</a:t>
            </a:r>
            <a:endParaRPr lang="fr-FR" sz="2800" dirty="0">
              <a:cs typeface="+mj-cs"/>
            </a:endParaRPr>
          </a:p>
        </p:txBody>
      </p:sp>
      <p:sp>
        <p:nvSpPr>
          <p:cNvPr id="4" name="ZoneTexte 3"/>
          <p:cNvSpPr txBox="1"/>
          <p:nvPr/>
        </p:nvSpPr>
        <p:spPr>
          <a:xfrm>
            <a:off x="571472" y="2928934"/>
            <a:ext cx="8001056" cy="1384995"/>
          </a:xfrm>
          <a:prstGeom prst="rect">
            <a:avLst/>
          </a:prstGeom>
          <a:noFill/>
        </p:spPr>
        <p:txBody>
          <a:bodyPr wrap="square" rtlCol="0">
            <a:spAutoFit/>
          </a:bodyPr>
          <a:lstStyle/>
          <a:p>
            <a:pPr algn="just" rtl="1"/>
            <a:r>
              <a:rPr lang="fr-FR" sz="2800" dirty="0" smtClean="0">
                <a:cs typeface="+mj-cs"/>
              </a:rPr>
              <a:t>•</a:t>
            </a:r>
            <a:r>
              <a:rPr lang="ar-DZ" sz="2800" dirty="0" smtClean="0">
                <a:cs typeface="+mj-cs"/>
              </a:rPr>
              <a:t> رغبتنا في معرفة الأدوات والمقاربات التي تساعد على انتعاش المؤسسة الاقتصادية الجزائرية والتقييم الأولي لها، وإمكانية البحث في تشخيص المعيقات التي تقف وراء </a:t>
            </a:r>
            <a:r>
              <a:rPr lang="ar-DZ" sz="2800" dirty="0" err="1" smtClean="0">
                <a:cs typeface="+mj-cs"/>
              </a:rPr>
              <a:t>اتهاج</a:t>
            </a:r>
            <a:r>
              <a:rPr lang="ar-DZ" sz="2800" dirty="0" smtClean="0">
                <a:cs typeface="+mj-cs"/>
              </a:rPr>
              <a:t> هذه الأساليب.</a:t>
            </a:r>
            <a:endParaRPr lang="fr-FR" sz="2800" dirty="0">
              <a:cs typeface="+mj-cs"/>
            </a:endParaRPr>
          </a:p>
        </p:txBody>
      </p:sp>
      <p:sp>
        <p:nvSpPr>
          <p:cNvPr id="5" name="ZoneTexte 4"/>
          <p:cNvSpPr txBox="1"/>
          <p:nvPr/>
        </p:nvSpPr>
        <p:spPr>
          <a:xfrm>
            <a:off x="571472" y="4286256"/>
            <a:ext cx="8001056" cy="954107"/>
          </a:xfrm>
          <a:prstGeom prst="rect">
            <a:avLst/>
          </a:prstGeom>
          <a:noFill/>
        </p:spPr>
        <p:txBody>
          <a:bodyPr wrap="square" rtlCol="0">
            <a:spAutoFit/>
          </a:bodyPr>
          <a:lstStyle/>
          <a:p>
            <a:pPr algn="just" rtl="1"/>
            <a:r>
              <a:rPr lang="fr-FR" sz="2800" dirty="0" smtClean="0">
                <a:cs typeface="+mj-cs"/>
              </a:rPr>
              <a:t>•</a:t>
            </a:r>
            <a:r>
              <a:rPr lang="ar-DZ" sz="2800" dirty="0" smtClean="0">
                <a:cs typeface="+mj-cs"/>
              </a:rPr>
              <a:t> يمكن أن يفيد البحث في بيان الموارد المتاحة وكيفية الاستفادة منها وكيف يمكن للمؤسسة الاقتصادية الجزائرية أن تحقق تلك الاستفادة.</a:t>
            </a:r>
            <a:endParaRPr lang="fr-FR" sz="2800" dirty="0">
              <a:cs typeface="+mj-cs"/>
            </a:endParaRPr>
          </a:p>
        </p:txBody>
      </p:sp>
      <p:sp>
        <p:nvSpPr>
          <p:cNvPr id="6" name="ZoneTexte 5"/>
          <p:cNvSpPr txBox="1"/>
          <p:nvPr/>
        </p:nvSpPr>
        <p:spPr>
          <a:xfrm>
            <a:off x="571472" y="5286388"/>
            <a:ext cx="8001056" cy="954107"/>
          </a:xfrm>
          <a:prstGeom prst="rect">
            <a:avLst/>
          </a:prstGeom>
          <a:noFill/>
        </p:spPr>
        <p:txBody>
          <a:bodyPr wrap="square" rtlCol="0">
            <a:spAutoFit/>
          </a:bodyPr>
          <a:lstStyle/>
          <a:p>
            <a:pPr algn="just" rtl="1"/>
            <a:r>
              <a:rPr lang="fr-FR" sz="2800" dirty="0" smtClean="0">
                <a:cs typeface="+mj-cs"/>
              </a:rPr>
              <a:t>•</a:t>
            </a:r>
            <a:r>
              <a:rPr lang="ar-DZ" sz="2800" dirty="0" smtClean="0">
                <a:cs typeface="+mj-cs"/>
              </a:rPr>
              <a:t> توضيح المعالم الكبرى </a:t>
            </a:r>
            <a:r>
              <a:rPr lang="ar-DZ" sz="2800" dirty="0" err="1" smtClean="0">
                <a:cs typeface="+mj-cs"/>
              </a:rPr>
              <a:t>للاستراتيجية</a:t>
            </a:r>
            <a:r>
              <a:rPr lang="ar-DZ" sz="2800" dirty="0" smtClean="0">
                <a:cs typeface="+mj-cs"/>
              </a:rPr>
              <a:t> التسويقية، وتوضيح مدى جدواها وفعاليتها في اقتحام المؤسسات للأسواق المستهدفة.</a:t>
            </a:r>
            <a:endParaRPr lang="fr-FR" sz="2800" dirty="0">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900" decel="100000" fill="hold"/>
                                        <p:tgtEl>
                                          <p:spTgt spid="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58" presetClass="entr" presetSubtype="0" accel="10000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strVal val="#ppt_w*2.5"/>
                                          </p:val>
                                        </p:tav>
                                        <p:tav tm="100000">
                                          <p:val>
                                            <p:strVal val="#ppt_w"/>
                                          </p:val>
                                        </p:tav>
                                      </p:tavLst>
                                    </p:anim>
                                    <p:anim calcmode="lin" valueType="num">
                                      <p:cBhvr>
                                        <p:cTn id="28" dur="500" fill="hold"/>
                                        <p:tgtEl>
                                          <p:spTgt spid="5"/>
                                        </p:tgtEl>
                                        <p:attrNameLst>
                                          <p:attrName>ppt_h</p:attrName>
                                        </p:attrNameLst>
                                      </p:cBhvr>
                                      <p:tavLst>
                                        <p:tav tm="0">
                                          <p:val>
                                            <p:strVal val="#ppt_h*0.01"/>
                                          </p:val>
                                        </p:tav>
                                        <p:tav tm="100000">
                                          <p:val>
                                            <p:strVal val="#ppt_h"/>
                                          </p:val>
                                        </p:tav>
                                      </p:tavLst>
                                    </p:anim>
                                    <p:anim calcmode="lin" valueType="num">
                                      <p:cBhvr>
                                        <p:cTn id="29" dur="500" fill="hold"/>
                                        <p:tgtEl>
                                          <p:spTgt spid="5"/>
                                        </p:tgtEl>
                                        <p:attrNameLst>
                                          <p:attrName>ppt_x</p:attrName>
                                        </p:attrNameLst>
                                      </p:cBhvr>
                                      <p:tavLst>
                                        <p:tav tm="0">
                                          <p:val>
                                            <p:strVal val="#ppt_x"/>
                                          </p:val>
                                        </p:tav>
                                        <p:tav tm="100000">
                                          <p:val>
                                            <p:strVal val="#ppt_x"/>
                                          </p:val>
                                        </p:tav>
                                      </p:tavLst>
                                    </p:anim>
                                    <p:anim calcmode="lin" valueType="num">
                                      <p:cBhvr>
                                        <p:cTn id="30" dur="500" fill="hold"/>
                                        <p:tgtEl>
                                          <p:spTgt spid="5"/>
                                        </p:tgtEl>
                                        <p:attrNameLst>
                                          <p:attrName>ppt_y</p:attrName>
                                        </p:attrNameLst>
                                      </p:cBhvr>
                                      <p:tavLst>
                                        <p:tav tm="0">
                                          <p:val>
                                            <p:strVal val="#ppt_h+1"/>
                                          </p:val>
                                        </p:tav>
                                        <p:tav tm="100000">
                                          <p:val>
                                            <p:strVal val="#ppt_y"/>
                                          </p:val>
                                        </p:tav>
                                      </p:tavLst>
                                    </p:anim>
                                    <p:animEffect transition="in" filter="fade">
                                      <p:cBhvr>
                                        <p:cTn id="31" dur="5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48" presetClass="entr" presetSubtype="0" accel="50000"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7"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38" dur="1000" fill="hold"/>
                                        <p:tgtEl>
                                          <p:spTgt spid="6"/>
                                        </p:tgtEl>
                                        <p:attrNameLst>
                                          <p:attrName>ppt_y</p:attrName>
                                        </p:attrNameLst>
                                      </p:cBhvr>
                                      <p:tavLst>
                                        <p:tav tm="0">
                                          <p:val>
                                            <p:strVal val="#ppt_y"/>
                                          </p:val>
                                        </p:tav>
                                        <p:tav tm="100000">
                                          <p:val>
                                            <p:strVal val="#ppt_y"/>
                                          </p:val>
                                        </p:tav>
                                      </p:tavLst>
                                    </p:anim>
                                    <p:animEffect transition="in" filter="fade">
                                      <p:cBhvr>
                                        <p:cTn id="3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214546" y="1000108"/>
            <a:ext cx="4357718" cy="584775"/>
          </a:xfrm>
          <a:prstGeom prst="rect">
            <a:avLst/>
          </a:prstGeom>
          <a:noFill/>
        </p:spPr>
        <p:txBody>
          <a:bodyPr wrap="square" rtlCol="0">
            <a:spAutoFit/>
          </a:bodyPr>
          <a:lstStyle/>
          <a:p>
            <a:pPr algn="ctr" rtl="1"/>
            <a:r>
              <a:rPr lang="ar-SA" sz="3200" b="1" dirty="0" smtClean="0">
                <a:solidFill>
                  <a:srgbClr val="FFC000"/>
                </a:solidFill>
                <a:latin typeface="Symbol" pitchFamily="18" charset="2"/>
                <a:cs typeface="+mj-cs"/>
              </a:rPr>
              <a:t>ثالثا : أهداف البحث</a:t>
            </a:r>
            <a:endParaRPr lang="fr-FR" sz="3200" b="1" dirty="0">
              <a:solidFill>
                <a:srgbClr val="FFC000"/>
              </a:solidFill>
              <a:cs typeface="+mj-cs"/>
            </a:endParaRPr>
          </a:p>
        </p:txBody>
      </p:sp>
      <p:sp>
        <p:nvSpPr>
          <p:cNvPr id="3" name="ZoneTexte 2"/>
          <p:cNvSpPr txBox="1"/>
          <p:nvPr/>
        </p:nvSpPr>
        <p:spPr>
          <a:xfrm>
            <a:off x="642910" y="1785926"/>
            <a:ext cx="8001056" cy="954107"/>
          </a:xfrm>
          <a:prstGeom prst="rect">
            <a:avLst/>
          </a:prstGeom>
          <a:noFill/>
        </p:spPr>
        <p:txBody>
          <a:bodyPr wrap="square" rtlCol="0">
            <a:spAutoFit/>
          </a:bodyPr>
          <a:lstStyle/>
          <a:p>
            <a:pPr algn="just" rtl="1"/>
            <a:r>
              <a:rPr lang="ar-DZ" sz="2800" dirty="0" smtClean="0">
                <a:cs typeface="+mj-cs"/>
              </a:rPr>
              <a:t>   بناء على تحديد إشكالية البحث وأهميته فإن الغرض الأساسي منه لا يخرج في الحقيقة عن كونه محاولة لتحقيق الأهداف التالية:</a:t>
            </a:r>
            <a:endParaRPr lang="fr-FR" sz="2800" dirty="0">
              <a:cs typeface="+mj-cs"/>
            </a:endParaRPr>
          </a:p>
        </p:txBody>
      </p:sp>
      <p:sp>
        <p:nvSpPr>
          <p:cNvPr id="4" name="ZoneTexte 3"/>
          <p:cNvSpPr txBox="1"/>
          <p:nvPr/>
        </p:nvSpPr>
        <p:spPr>
          <a:xfrm>
            <a:off x="571472" y="2857496"/>
            <a:ext cx="8072494" cy="954107"/>
          </a:xfrm>
          <a:prstGeom prst="rect">
            <a:avLst/>
          </a:prstGeom>
          <a:noFill/>
        </p:spPr>
        <p:txBody>
          <a:bodyPr wrap="square" rtlCol="0">
            <a:spAutoFit/>
          </a:bodyPr>
          <a:lstStyle/>
          <a:p>
            <a:pPr algn="just" rtl="1"/>
            <a:r>
              <a:rPr lang="fr-FR" sz="2000" dirty="0" smtClean="0">
                <a:cs typeface="+mj-cs"/>
              </a:rPr>
              <a:t>❶</a:t>
            </a:r>
            <a:r>
              <a:rPr lang="ar-DZ" sz="2800" dirty="0" smtClean="0">
                <a:cs typeface="+mj-cs"/>
              </a:rPr>
              <a:t> بلورة أهم الأسس العلمية التي تقوم عليها عملية التحليل الاستراتيجي في بناء الإستراتيجية التسويقية.</a:t>
            </a:r>
            <a:endParaRPr lang="fr-FR" sz="2800" dirty="0">
              <a:cs typeface="+mj-cs"/>
            </a:endParaRPr>
          </a:p>
        </p:txBody>
      </p:sp>
      <p:sp>
        <p:nvSpPr>
          <p:cNvPr id="5" name="ZoneTexte 4"/>
          <p:cNvSpPr txBox="1"/>
          <p:nvPr/>
        </p:nvSpPr>
        <p:spPr>
          <a:xfrm>
            <a:off x="571472" y="3929066"/>
            <a:ext cx="8072494" cy="954107"/>
          </a:xfrm>
          <a:prstGeom prst="rect">
            <a:avLst/>
          </a:prstGeom>
          <a:noFill/>
        </p:spPr>
        <p:txBody>
          <a:bodyPr wrap="square" rtlCol="0">
            <a:spAutoFit/>
          </a:bodyPr>
          <a:lstStyle/>
          <a:p>
            <a:pPr algn="just" rtl="1"/>
            <a:r>
              <a:rPr lang="fr-FR" sz="2000" dirty="0" smtClean="0">
                <a:cs typeface="+mj-cs"/>
              </a:rPr>
              <a:t>❷</a:t>
            </a:r>
            <a:r>
              <a:rPr lang="ar-DZ" sz="2800" dirty="0" smtClean="0">
                <a:cs typeface="+mj-cs"/>
              </a:rPr>
              <a:t> معرفة أدوات ومقاربات التحليل التنافسي </a:t>
            </a:r>
            <a:r>
              <a:rPr lang="ar-DZ" sz="2800" dirty="0" err="1" smtClean="0">
                <a:cs typeface="+mj-cs"/>
              </a:rPr>
              <a:t>و</a:t>
            </a:r>
            <a:r>
              <a:rPr lang="ar-DZ" sz="2800" dirty="0" smtClean="0">
                <a:cs typeface="+mj-cs"/>
              </a:rPr>
              <a:t> محاولة تطبيقها في المؤسسة محل الدراسة بهدف الوقوف على أهم الفرص واستغلالها ومختلف التهديدات وكيفية مواجهتها.</a:t>
            </a:r>
            <a:endParaRPr lang="fr-FR" sz="2800" dirty="0">
              <a:cs typeface="+mj-cs"/>
            </a:endParaRPr>
          </a:p>
        </p:txBody>
      </p:sp>
      <p:sp>
        <p:nvSpPr>
          <p:cNvPr id="6" name="ZoneTexte 5"/>
          <p:cNvSpPr txBox="1"/>
          <p:nvPr/>
        </p:nvSpPr>
        <p:spPr>
          <a:xfrm>
            <a:off x="571472" y="5000636"/>
            <a:ext cx="8072494" cy="954107"/>
          </a:xfrm>
          <a:prstGeom prst="rect">
            <a:avLst/>
          </a:prstGeom>
          <a:noFill/>
        </p:spPr>
        <p:txBody>
          <a:bodyPr wrap="square" rtlCol="0">
            <a:spAutoFit/>
          </a:bodyPr>
          <a:lstStyle/>
          <a:p>
            <a:pPr algn="just" rtl="1"/>
            <a:r>
              <a:rPr lang="fr-FR" sz="2000" dirty="0" smtClean="0">
                <a:cs typeface="+mj-cs"/>
              </a:rPr>
              <a:t>❸</a:t>
            </a:r>
            <a:r>
              <a:rPr lang="ar-DZ" sz="2400" dirty="0" smtClean="0">
                <a:cs typeface="+mj-cs"/>
              </a:rPr>
              <a:t> </a:t>
            </a:r>
            <a:r>
              <a:rPr lang="ar-DZ" sz="2800" dirty="0" smtClean="0">
                <a:cs typeface="+mj-cs"/>
              </a:rPr>
              <a:t>اقتراح عدة توصيات  على ضوء النتائج التي سيسفر عنها البحث والتي من شأنها أن تسمح بوضع </a:t>
            </a:r>
            <a:r>
              <a:rPr lang="ar-DZ" sz="2800" dirty="0" err="1" smtClean="0">
                <a:cs typeface="+mj-cs"/>
              </a:rPr>
              <a:t>استراتيجية</a:t>
            </a:r>
            <a:r>
              <a:rPr lang="ar-DZ" sz="2800" dirty="0" smtClean="0">
                <a:cs typeface="+mj-cs"/>
              </a:rPr>
              <a:t> تسويقية مناسبة.</a:t>
            </a:r>
            <a:endParaRPr lang="fr-FR" sz="2400" dirty="0">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214414" y="642918"/>
            <a:ext cx="6286544" cy="584775"/>
          </a:xfrm>
          <a:prstGeom prst="rect">
            <a:avLst/>
          </a:prstGeom>
          <a:noFill/>
        </p:spPr>
        <p:txBody>
          <a:bodyPr wrap="square" rtlCol="0">
            <a:spAutoFit/>
          </a:bodyPr>
          <a:lstStyle/>
          <a:p>
            <a:pPr algn="ctr" rtl="1"/>
            <a:r>
              <a:rPr lang="ar-DZ" sz="3200" b="1" dirty="0" smtClean="0">
                <a:solidFill>
                  <a:srgbClr val="FFC000"/>
                </a:solidFill>
                <a:latin typeface="DecoType Naskh Variants"/>
                <a:cs typeface="+mj-cs"/>
              </a:rPr>
              <a:t>رابعا: المنهج المستخدم وأدوات الدراسة</a:t>
            </a:r>
            <a:endParaRPr lang="fr-FR" sz="3200" b="1" dirty="0">
              <a:solidFill>
                <a:srgbClr val="FFC000"/>
              </a:solidFill>
              <a:latin typeface="DecoType Naskh Variants"/>
              <a:cs typeface="+mj-cs"/>
            </a:endParaRPr>
          </a:p>
        </p:txBody>
      </p:sp>
      <p:sp>
        <p:nvSpPr>
          <p:cNvPr id="4" name="ZoneTexte 3"/>
          <p:cNvSpPr txBox="1"/>
          <p:nvPr/>
        </p:nvSpPr>
        <p:spPr>
          <a:xfrm>
            <a:off x="5857884" y="1428736"/>
            <a:ext cx="1714512" cy="461665"/>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just" rtl="1"/>
            <a:r>
              <a:rPr lang="ar-DZ" sz="2400" b="1" dirty="0" smtClean="0">
                <a:cs typeface="+mj-cs"/>
              </a:rPr>
              <a:t>المنهج الوصفي </a:t>
            </a:r>
            <a:endParaRPr lang="fr-FR" sz="2400" b="1" dirty="0">
              <a:cs typeface="+mj-cs"/>
            </a:endParaRPr>
          </a:p>
        </p:txBody>
      </p:sp>
      <p:sp>
        <p:nvSpPr>
          <p:cNvPr id="5" name="ZoneTexte 4"/>
          <p:cNvSpPr txBox="1"/>
          <p:nvPr/>
        </p:nvSpPr>
        <p:spPr>
          <a:xfrm>
            <a:off x="5857884" y="2357430"/>
            <a:ext cx="1714512" cy="461665"/>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just" rtl="1"/>
            <a:r>
              <a:rPr lang="ar-DZ" sz="2400" b="1" dirty="0" smtClean="0">
                <a:cs typeface="+mj-cs"/>
              </a:rPr>
              <a:t>المنهج التحليلي </a:t>
            </a:r>
            <a:endParaRPr lang="fr-FR" sz="2400" b="1" dirty="0">
              <a:cs typeface="+mj-cs"/>
            </a:endParaRPr>
          </a:p>
        </p:txBody>
      </p:sp>
      <p:sp>
        <p:nvSpPr>
          <p:cNvPr id="6" name="ZoneTexte 5"/>
          <p:cNvSpPr txBox="1"/>
          <p:nvPr/>
        </p:nvSpPr>
        <p:spPr>
          <a:xfrm>
            <a:off x="2143108" y="1428736"/>
            <a:ext cx="1500198" cy="461665"/>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just" rtl="1"/>
            <a:r>
              <a:rPr lang="ar-DZ" sz="2400" b="1" dirty="0" smtClean="0">
                <a:cs typeface="+mj-cs"/>
              </a:rPr>
              <a:t>الجزء النظري </a:t>
            </a:r>
            <a:endParaRPr lang="fr-FR" sz="2400" b="1" dirty="0">
              <a:cs typeface="+mj-cs"/>
            </a:endParaRPr>
          </a:p>
        </p:txBody>
      </p:sp>
      <p:sp>
        <p:nvSpPr>
          <p:cNvPr id="7" name="ZoneTexte 6"/>
          <p:cNvSpPr txBox="1"/>
          <p:nvPr/>
        </p:nvSpPr>
        <p:spPr>
          <a:xfrm>
            <a:off x="2143108" y="2285992"/>
            <a:ext cx="1500198" cy="461665"/>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just" rtl="1"/>
            <a:r>
              <a:rPr lang="ar-DZ" sz="2400" b="1" dirty="0" smtClean="0">
                <a:cs typeface="+mj-cs"/>
              </a:rPr>
              <a:t>الجزء التطبيقي</a:t>
            </a:r>
            <a:endParaRPr lang="fr-FR" sz="2400" b="1" dirty="0">
              <a:cs typeface="+mj-cs"/>
            </a:endParaRPr>
          </a:p>
        </p:txBody>
      </p:sp>
      <p:cxnSp>
        <p:nvCxnSpPr>
          <p:cNvPr id="9" name="Connecteur droit avec flèche 8"/>
          <p:cNvCxnSpPr/>
          <p:nvPr/>
        </p:nvCxnSpPr>
        <p:spPr>
          <a:xfrm rot="10800000">
            <a:off x="3857620" y="1714488"/>
            <a:ext cx="1714512" cy="1588"/>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0" name="Connecteur droit avec flèche 9"/>
          <p:cNvCxnSpPr/>
          <p:nvPr/>
        </p:nvCxnSpPr>
        <p:spPr>
          <a:xfrm rot="10800000">
            <a:off x="3857620" y="2500306"/>
            <a:ext cx="1714512" cy="1588"/>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11" name="ZoneTexte 10"/>
          <p:cNvSpPr txBox="1"/>
          <p:nvPr/>
        </p:nvSpPr>
        <p:spPr>
          <a:xfrm>
            <a:off x="3643306" y="3143248"/>
            <a:ext cx="4714908" cy="461665"/>
          </a:xfrm>
          <a:prstGeom prst="rect">
            <a:avLst/>
          </a:prstGeom>
          <a:noFill/>
        </p:spPr>
        <p:txBody>
          <a:bodyPr wrap="square" rtlCol="0">
            <a:spAutoFit/>
          </a:bodyPr>
          <a:lstStyle/>
          <a:p>
            <a:pPr algn="just" rtl="1"/>
            <a:r>
              <a:rPr lang="ar-DZ" sz="2400" dirty="0" smtClean="0">
                <a:cs typeface="+mj-cs"/>
              </a:rPr>
              <a:t>  ولهذا تم الاستعانة بالأدوات الدراسية التالية:</a:t>
            </a:r>
            <a:endParaRPr lang="fr-FR" sz="2400" dirty="0">
              <a:cs typeface="+mj-cs"/>
            </a:endParaRPr>
          </a:p>
        </p:txBody>
      </p:sp>
      <p:sp>
        <p:nvSpPr>
          <p:cNvPr id="12" name="ZoneTexte 11"/>
          <p:cNvSpPr txBox="1"/>
          <p:nvPr/>
        </p:nvSpPr>
        <p:spPr>
          <a:xfrm>
            <a:off x="500034" y="3643314"/>
            <a:ext cx="7929618" cy="1200329"/>
          </a:xfrm>
          <a:prstGeom prst="rect">
            <a:avLst/>
          </a:prstGeom>
          <a:noFill/>
        </p:spPr>
        <p:txBody>
          <a:bodyPr wrap="square" rtlCol="0">
            <a:spAutoFit/>
          </a:bodyPr>
          <a:lstStyle/>
          <a:p>
            <a:pPr algn="just" rtl="1"/>
            <a:r>
              <a:rPr lang="ar-DZ" sz="2400" b="1" dirty="0" smtClean="0">
                <a:solidFill>
                  <a:srgbClr val="FFC000"/>
                </a:solidFill>
                <a:cs typeface="+mj-cs"/>
              </a:rPr>
              <a:t>الدراسة النظرية: </a:t>
            </a:r>
            <a:r>
              <a:rPr lang="ar-DZ" sz="2400" dirty="0" smtClean="0">
                <a:cs typeface="+mj-cs"/>
              </a:rPr>
              <a:t>فقد استخدمنا المسح المكتبي بجمع المراجع والوثائق المكتبية التي كان باستطاعتنا جمعها، والغرض منها الوقوف على ما تناولته المصادر العربية والأجنبية منها، وكذا بعض الدراسات السابقة كالملتقيات الوطنية والدولية ومذكرات تخرج في </a:t>
            </a:r>
            <a:r>
              <a:rPr lang="ar-DZ" sz="2400" dirty="0" err="1" smtClean="0">
                <a:cs typeface="+mj-cs"/>
              </a:rPr>
              <a:t>الماستر</a:t>
            </a:r>
            <a:r>
              <a:rPr lang="ar-DZ" sz="2400" dirty="0" smtClean="0">
                <a:cs typeface="+mj-cs"/>
              </a:rPr>
              <a:t> والماجستير وأطروحات الدكتوراه.</a:t>
            </a:r>
            <a:endParaRPr lang="fr-FR" sz="2400" dirty="0">
              <a:cs typeface="+mj-cs"/>
            </a:endParaRPr>
          </a:p>
        </p:txBody>
      </p:sp>
      <p:sp>
        <p:nvSpPr>
          <p:cNvPr id="13" name="ZoneTexte 12"/>
          <p:cNvSpPr txBox="1"/>
          <p:nvPr/>
        </p:nvSpPr>
        <p:spPr>
          <a:xfrm>
            <a:off x="500034" y="4857760"/>
            <a:ext cx="7929618" cy="1200329"/>
          </a:xfrm>
          <a:prstGeom prst="rect">
            <a:avLst/>
          </a:prstGeom>
          <a:noFill/>
        </p:spPr>
        <p:txBody>
          <a:bodyPr wrap="square" rtlCol="0">
            <a:spAutoFit/>
          </a:bodyPr>
          <a:lstStyle/>
          <a:p>
            <a:pPr algn="just" rtl="1"/>
            <a:r>
              <a:rPr lang="ar-DZ" sz="2400" b="1" dirty="0" smtClean="0">
                <a:solidFill>
                  <a:srgbClr val="FFC000"/>
                </a:solidFill>
                <a:cs typeface="+mj-cs"/>
              </a:rPr>
              <a:t>الدراسة التطبيقية:</a:t>
            </a:r>
            <a:r>
              <a:rPr lang="ar-DZ" sz="2400" b="1" dirty="0" smtClean="0">
                <a:cs typeface="+mj-cs"/>
              </a:rPr>
              <a:t> </a:t>
            </a:r>
            <a:r>
              <a:rPr lang="ar-DZ" sz="2400" dirty="0" smtClean="0">
                <a:cs typeface="+mj-cs"/>
              </a:rPr>
              <a:t>وتم فيها استخدام المقابلة مع رئيس مصلحة التسويق بالمؤسسة، هذه المقابلة التي ساعدتنا كثيرا في رسم الخطوط العريضة للدراسة وتمت خلال ثلاث جلسات ، بالإضافة إلى بعض المقابلات الفردية مع بعض العمال </a:t>
            </a:r>
            <a:r>
              <a:rPr lang="ar-DZ" sz="2400" dirty="0" err="1" smtClean="0">
                <a:cs typeface="+mj-cs"/>
              </a:rPr>
              <a:t>و</a:t>
            </a:r>
            <a:r>
              <a:rPr lang="ar-DZ" sz="2400" dirty="0" smtClean="0">
                <a:cs typeface="+mj-cs"/>
              </a:rPr>
              <a:t> </a:t>
            </a:r>
            <a:r>
              <a:rPr lang="ar-DZ" sz="2400" dirty="0" err="1" smtClean="0">
                <a:cs typeface="+mj-cs"/>
              </a:rPr>
              <a:t>المسؤولين</a:t>
            </a:r>
            <a:r>
              <a:rPr lang="ar-DZ" sz="2400" dirty="0" smtClean="0">
                <a:cs typeface="+mj-cs"/>
              </a:rPr>
              <a:t> كما استعنا ببعض الوثائق الداخلية الخاصة بالمؤسسة.</a:t>
            </a:r>
            <a:endParaRPr lang="fr-FR" sz="2400" dirty="0">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strips(down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slide(fromBottom)">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Effect transition="in" filter="fade">
                                      <p:cBhvr>
                                        <p:cTn id="34" dur="500"/>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18" presetClass="entr" presetSubtype="12" fill="hold"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strips(downLeft)">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12" presetClass="entr" presetSubtype="4" fill="hold" grpId="0"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slide(fromBottom)">
                                      <p:cBhvr>
                                        <p:cTn id="44" dur="500"/>
                                        <p:tgtEl>
                                          <p:spTgt spid="7"/>
                                        </p:tgtEl>
                                      </p:cBhvr>
                                    </p:animEffect>
                                  </p:childTnLst>
                                </p:cTn>
                              </p:par>
                            </p:childTnLst>
                          </p:cTn>
                        </p:par>
                      </p:childTnLst>
                    </p:cTn>
                  </p:par>
                  <p:par>
                    <p:cTn id="45" fill="hold">
                      <p:stCondLst>
                        <p:cond delay="indefinite"/>
                      </p:stCondLst>
                      <p:childTnLst>
                        <p:par>
                          <p:cTn id="46" fill="hold">
                            <p:stCondLst>
                              <p:cond delay="0"/>
                            </p:stCondLst>
                            <p:childTnLst>
                              <p:par>
                                <p:cTn id="47" presetID="5" presetClass="entr" presetSubtype="10"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checkerboard(across)">
                                      <p:cBhvr>
                                        <p:cTn id="49" dur="500"/>
                                        <p:tgtEl>
                                          <p:spTgt spid="11"/>
                                        </p:tgtEl>
                                      </p:cBhvr>
                                    </p:animEffect>
                                  </p:childTnLst>
                                </p:cTn>
                              </p:par>
                            </p:childTnLst>
                          </p:cTn>
                        </p:par>
                      </p:childTnLst>
                    </p:cTn>
                  </p:par>
                  <p:par>
                    <p:cTn id="50" fill="hold">
                      <p:stCondLst>
                        <p:cond delay="indefinite"/>
                      </p:stCondLst>
                      <p:childTnLst>
                        <p:par>
                          <p:cTn id="51" fill="hold">
                            <p:stCondLst>
                              <p:cond delay="0"/>
                            </p:stCondLst>
                            <p:childTnLst>
                              <p:par>
                                <p:cTn id="52" presetID="24" presetClass="entr" presetSubtype="0" fill="hold" grpId="0" nodeType="clickEffect">
                                  <p:stCondLst>
                                    <p:cond delay="0"/>
                                  </p:stCondLst>
                                  <p:childTnLst>
                                    <p:set>
                                      <p:cBhvr>
                                        <p:cTn id="53" dur="1" fill="hold">
                                          <p:stCondLst>
                                            <p:cond delay="0"/>
                                          </p:stCondLst>
                                        </p:cTn>
                                        <p:tgtEl>
                                          <p:spTgt spid="12"/>
                                        </p:tgtEl>
                                        <p:attrNameLst>
                                          <p:attrName>style.visibility</p:attrName>
                                        </p:attrNameLst>
                                      </p:cBhvr>
                                      <p:to>
                                        <p:strVal val="visible"/>
                                      </p:to>
                                    </p:set>
                                    <p:anim to="" calcmode="lin" valueType="num">
                                      <p:cBhvr>
                                        <p:cTn id="54" dur="1" fill="hold"/>
                                        <p:tgtEl>
                                          <p:spTgt spid="12"/>
                                        </p:tgtEl>
                                        <p:attrNameLst>
                                          <p:attrName/>
                                        </p:attrNameLst>
                                      </p:cBhvr>
                                    </p:anim>
                                  </p:childTnLst>
                                </p:cTn>
                              </p:par>
                              <p:par>
                                <p:cTn id="55" presetID="24" presetClass="entr" presetSubtype="0"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to="" calcmode="lin" valueType="num">
                                      <p:cBhvr>
                                        <p:cTn id="57" dur="1" fill="hold"/>
                                        <p:tgtEl>
                                          <p:spTgt spid="1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7" grpId="0" animBg="1"/>
      <p:bldP spid="11" grpId="0"/>
      <p:bldP spid="12" grpId="0"/>
      <p:bldP spid="1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609</TotalTime>
  <Words>1325</Words>
  <Application>Microsoft Office PowerPoint</Application>
  <PresentationFormat>Affichage à l'écran (4:3)</PresentationFormat>
  <Paragraphs>75</Paragraphs>
  <Slides>16</Slides>
  <Notes>1</Notes>
  <HiddenSlides>0</HiddenSlides>
  <MMClips>0</MMClips>
  <ScaleCrop>false</ScaleCrop>
  <HeadingPairs>
    <vt:vector size="4" baseType="variant">
      <vt:variant>
        <vt:lpstr>Thème</vt:lpstr>
      </vt:variant>
      <vt:variant>
        <vt:i4>1</vt:i4>
      </vt:variant>
      <vt:variant>
        <vt:lpstr>Titres des diapositives</vt:lpstr>
      </vt:variant>
      <vt:variant>
        <vt:i4>16</vt:i4>
      </vt:variant>
    </vt:vector>
  </HeadingPairs>
  <TitlesOfParts>
    <vt:vector size="17" baseType="lpstr">
      <vt:lpstr>Débit</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MAISON XP</dc:creator>
  <cp:lastModifiedBy>MAISON XP</cp:lastModifiedBy>
  <cp:revision>67</cp:revision>
  <dcterms:created xsi:type="dcterms:W3CDTF">2013-06-14T18:44:50Z</dcterms:created>
  <dcterms:modified xsi:type="dcterms:W3CDTF">2013-06-16T18:21:38Z</dcterms:modified>
</cp:coreProperties>
</file>