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8" saveSubsetFonts="1">
  <p:sldMasterIdLst>
    <p:sldMasterId id="2147483708" r:id="rId1"/>
  </p:sldMasterIdLst>
  <p:notesMasterIdLst>
    <p:notesMasterId r:id="rId3"/>
  </p:notesMasterIdLst>
  <p:sldIdLst>
    <p:sldId id="257" r:id="rId2"/>
  </p:sldIdLst>
  <p:sldSz cx="51206400" cy="27003375"/>
  <p:notesSz cx="9144000" cy="6858000"/>
  <p:defaultTextStyle>
    <a:defPPr>
      <a:defRPr lang="fr-FR"/>
    </a:defPPr>
    <a:lvl1pPr marL="0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1pPr>
    <a:lvl2pPr marL="2355451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2pPr>
    <a:lvl3pPr marL="4710912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3pPr>
    <a:lvl4pPr marL="7066363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4pPr>
    <a:lvl5pPr marL="9421814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5pPr>
    <a:lvl6pPr marL="11777270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6pPr>
    <a:lvl7pPr marL="14132726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7pPr>
    <a:lvl8pPr marL="16488177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8pPr>
    <a:lvl9pPr marL="18843633" algn="l" defTabSz="4710912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DA65"/>
    <a:srgbClr val="FFFF71"/>
    <a:srgbClr val="FFFF3F"/>
    <a:srgbClr val="F484DC"/>
    <a:srgbClr val="FF9953"/>
    <a:srgbClr val="8C95EC"/>
    <a:srgbClr val="580000"/>
    <a:srgbClr val="A4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09" autoAdjust="0"/>
  </p:normalViewPr>
  <p:slideViewPr>
    <p:cSldViewPr>
      <p:cViewPr>
        <p:scale>
          <a:sx n="50" d="100"/>
          <a:sy n="50" d="100"/>
        </p:scale>
        <p:origin x="-90" y="5304"/>
      </p:cViewPr>
      <p:guideLst>
        <p:guide orient="horz" pos="8509"/>
        <p:guide pos="161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1A6C1-139D-45FC-A421-082EBF2285B2}" type="datetimeFigureOut">
              <a:rPr lang="fr-FR" smtClean="0"/>
              <a:pPr/>
              <a:t>20/06/2018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514350"/>
            <a:ext cx="48768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18D49-EAD9-4185-B42D-12FD5046C5B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0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987050" y="5400677"/>
            <a:ext cx="43969229" cy="7200899"/>
          </a:xfrm>
          <a:ln>
            <a:noFill/>
          </a:ln>
        </p:spPr>
        <p:txBody>
          <a:bodyPr vert="horz" tIns="0" rIns="9421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87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987045" y="12712370"/>
            <a:ext cx="43986298" cy="6900863"/>
          </a:xfrm>
        </p:spPr>
        <p:txBody>
          <a:bodyPr lIns="0" rIns="94217"/>
          <a:lstStyle>
            <a:lvl1pPr marL="0" marR="235543" indent="0" algn="r">
              <a:buNone/>
              <a:defRPr>
                <a:solidFill>
                  <a:schemeClr val="tx1"/>
                </a:solidFill>
              </a:defRPr>
            </a:lvl1pPr>
            <a:lvl2pPr marL="2355451" indent="0" algn="ctr">
              <a:buNone/>
            </a:lvl2pPr>
            <a:lvl3pPr marL="4710912" indent="0" algn="ctr">
              <a:buNone/>
            </a:lvl3pPr>
            <a:lvl4pPr marL="7066363" indent="0" algn="ctr">
              <a:buNone/>
            </a:lvl4pPr>
            <a:lvl5pPr marL="9421814" indent="0" algn="ctr">
              <a:buNone/>
            </a:lvl5pPr>
            <a:lvl6pPr marL="11777270" indent="0" algn="ctr">
              <a:buNone/>
            </a:lvl6pPr>
            <a:lvl7pPr marL="14132726" indent="0" algn="ctr">
              <a:buNone/>
            </a:lvl7pPr>
            <a:lvl8pPr marL="16488177" indent="0" algn="ctr">
              <a:buNone/>
            </a:lvl8pPr>
            <a:lvl9pPr marL="18843633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24646" y="3600461"/>
            <a:ext cx="11521440" cy="20521317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3" y="3600461"/>
            <a:ext cx="33710886" cy="20521317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980" y="5184655"/>
            <a:ext cx="43525434" cy="536466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87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980" y="10649619"/>
            <a:ext cx="43525434" cy="5944490"/>
          </a:xfrm>
        </p:spPr>
        <p:txBody>
          <a:bodyPr lIns="235543" rIns="235543" anchor="t"/>
          <a:lstStyle>
            <a:lvl1pPr marL="0" indent="0">
              <a:buNone/>
              <a:defRPr sz="11500">
                <a:solidFill>
                  <a:schemeClr val="tx1"/>
                </a:solidFill>
              </a:defRPr>
            </a:lvl1pPr>
            <a:lvl2pPr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6" y="2772352"/>
            <a:ext cx="46085760" cy="450056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323" y="7560337"/>
            <a:ext cx="22616166" cy="17462182"/>
          </a:xfrm>
        </p:spPr>
        <p:txBody>
          <a:bodyPr/>
          <a:lstStyle>
            <a:lvl1pPr>
              <a:defRPr sz="13600"/>
            </a:lvl1pPr>
            <a:lvl2pPr>
              <a:defRPr sz="12500"/>
            </a:lvl2pPr>
            <a:lvl3pPr>
              <a:defRPr sz="9900"/>
            </a:lvl3pPr>
            <a:lvl4pPr>
              <a:defRPr sz="9400"/>
            </a:lvl4pPr>
            <a:lvl5pPr>
              <a:defRPr sz="94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29928" y="7560337"/>
            <a:ext cx="22616166" cy="17462182"/>
          </a:xfrm>
        </p:spPr>
        <p:txBody>
          <a:bodyPr/>
          <a:lstStyle>
            <a:lvl1pPr>
              <a:defRPr sz="13600"/>
            </a:lvl1pPr>
            <a:lvl2pPr>
              <a:defRPr sz="12500"/>
            </a:lvl2pPr>
            <a:lvl3pPr>
              <a:defRPr sz="9900"/>
            </a:lvl3pPr>
            <a:lvl4pPr>
              <a:defRPr sz="9400"/>
            </a:lvl4pPr>
            <a:lvl5pPr>
              <a:defRPr sz="94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6" y="2772352"/>
            <a:ext cx="46085760" cy="4500562"/>
          </a:xfrm>
        </p:spPr>
        <p:txBody>
          <a:bodyPr tIns="235543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9" y="7305040"/>
            <a:ext cx="22625047" cy="2596198"/>
          </a:xfrm>
        </p:spPr>
        <p:txBody>
          <a:bodyPr lIns="235543" tIns="0" rIns="235543" bIns="0" anchor="ctr">
            <a:noAutofit/>
          </a:bodyPr>
          <a:lstStyle>
            <a:lvl1pPr marL="0" indent="0">
              <a:buNone/>
              <a:defRPr sz="125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9900" b="1"/>
            </a:lvl2pPr>
            <a:lvl3pPr>
              <a:buNone/>
              <a:defRPr sz="9400" b="1"/>
            </a:lvl3pPr>
            <a:lvl4pPr>
              <a:buNone/>
              <a:defRPr sz="7800" b="1"/>
            </a:lvl4pPr>
            <a:lvl5pPr>
              <a:buNone/>
              <a:defRPr sz="78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26012148" y="7322797"/>
            <a:ext cx="22633940" cy="2578449"/>
          </a:xfrm>
        </p:spPr>
        <p:txBody>
          <a:bodyPr lIns="235543" tIns="0" rIns="235543" bIns="0" anchor="ctr"/>
          <a:lstStyle>
            <a:lvl1pPr marL="0" indent="0">
              <a:buNone/>
              <a:defRPr sz="125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9900" b="1"/>
            </a:lvl2pPr>
            <a:lvl3pPr>
              <a:buNone/>
              <a:defRPr sz="9400" b="1"/>
            </a:lvl3pPr>
            <a:lvl4pPr>
              <a:buNone/>
              <a:defRPr sz="7800" b="1"/>
            </a:lvl4pPr>
            <a:lvl5pPr>
              <a:buNone/>
              <a:defRPr sz="78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560329" y="9901240"/>
            <a:ext cx="22625047" cy="15142527"/>
          </a:xfrm>
        </p:spPr>
        <p:txBody>
          <a:bodyPr tIns="0"/>
          <a:lstStyle>
            <a:lvl1pPr>
              <a:defRPr sz="11500"/>
            </a:lvl1pPr>
            <a:lvl2pPr>
              <a:defRPr sz="9900"/>
            </a:lvl2pPr>
            <a:lvl3pPr>
              <a:defRPr sz="9400"/>
            </a:lvl3pPr>
            <a:lvl4pPr>
              <a:defRPr sz="7800"/>
            </a:lvl4pPr>
            <a:lvl5pPr>
              <a:defRPr sz="7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8" y="9901240"/>
            <a:ext cx="22633940" cy="15142527"/>
          </a:xfrm>
        </p:spPr>
        <p:txBody>
          <a:bodyPr tIns="0"/>
          <a:lstStyle>
            <a:lvl1pPr>
              <a:defRPr sz="11500"/>
            </a:lvl1pPr>
            <a:lvl2pPr>
              <a:defRPr sz="9900"/>
            </a:lvl2pPr>
            <a:lvl3pPr>
              <a:defRPr sz="9400"/>
            </a:lvl3pPr>
            <a:lvl4pPr>
              <a:defRPr sz="7800"/>
            </a:lvl4pPr>
            <a:lvl5pPr>
              <a:defRPr sz="7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14" y="2772352"/>
            <a:ext cx="46512480" cy="4500562"/>
          </a:xfrm>
        </p:spPr>
        <p:txBody>
          <a:bodyPr vert="horz" tIns="23554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26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91" y="2025267"/>
            <a:ext cx="15361920" cy="457557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3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40491" y="6600825"/>
            <a:ext cx="15361920" cy="18002250"/>
          </a:xfrm>
        </p:spPr>
        <p:txBody>
          <a:bodyPr lIns="94217" rIns="94217"/>
          <a:lstStyle>
            <a:lvl1pPr marL="0" indent="0" algn="l">
              <a:buNone/>
              <a:defRPr sz="7300"/>
            </a:lvl1pPr>
            <a:lvl2pPr indent="0" algn="l">
              <a:buNone/>
              <a:defRPr sz="5700"/>
            </a:lvl2pPr>
            <a:lvl3pPr indent="0" algn="l">
              <a:buNone/>
              <a:defRPr sz="5200"/>
            </a:lvl3pPr>
            <a:lvl4pPr indent="0" algn="l">
              <a:buNone/>
              <a:defRPr sz="4700"/>
            </a:lvl4pPr>
            <a:lvl5pPr indent="0" algn="l">
              <a:buNone/>
              <a:defRPr sz="47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020286" y="6600825"/>
            <a:ext cx="28625800" cy="18002250"/>
          </a:xfrm>
        </p:spPr>
        <p:txBody>
          <a:bodyPr tIns="0"/>
          <a:lstStyle>
            <a:lvl1pPr>
              <a:defRPr sz="14600"/>
            </a:lvl1pPr>
            <a:lvl2pPr>
              <a:defRPr sz="13600"/>
            </a:lvl2pPr>
            <a:lvl3pPr>
              <a:defRPr sz="12500"/>
            </a:lvl3pPr>
            <a:lvl4pPr>
              <a:defRPr sz="9900"/>
            </a:lvl4pPr>
            <a:lvl5pPr>
              <a:defRPr sz="94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17728217" y="4363058"/>
            <a:ext cx="29443680" cy="1620202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1091" tIns="235543" rIns="471091" bIns="23554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44823169" y="21104093"/>
            <a:ext cx="870503" cy="612081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71091" tIns="235543" rIns="471091" bIns="23554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770" y="4634428"/>
            <a:ext cx="12391949" cy="6231570"/>
          </a:xfrm>
        </p:spPr>
        <p:txBody>
          <a:bodyPr vert="horz" lIns="235543" tIns="235543" rIns="235543" bIns="235543" anchor="b"/>
          <a:lstStyle>
            <a:lvl1pPr algn="l">
              <a:buNone/>
              <a:defRPr sz="99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13763" y="11138340"/>
            <a:ext cx="12374886" cy="8581077"/>
          </a:xfrm>
        </p:spPr>
        <p:txBody>
          <a:bodyPr lIns="329765" rIns="235543" bIns="235543" anchor="t"/>
          <a:lstStyle>
            <a:lvl1pPr marL="0" indent="0" algn="l">
              <a:spcBef>
                <a:spcPts val="1285"/>
              </a:spcBef>
              <a:buFontTx/>
              <a:buNone/>
              <a:defRPr sz="6800"/>
            </a:lvl1pPr>
            <a:lvl2pPr>
              <a:defRPr sz="5700"/>
            </a:lvl2pPr>
            <a:lvl3pPr>
              <a:defRPr sz="5200"/>
            </a:lvl3pPr>
            <a:lvl4pPr>
              <a:defRPr sz="4700"/>
            </a:lvl4pPr>
            <a:lvl5pPr>
              <a:defRPr sz="47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232326" y="25028138"/>
            <a:ext cx="3413760" cy="1437680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19520441" y="4723104"/>
            <a:ext cx="25859232" cy="15481934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167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53340" y="22902869"/>
            <a:ext cx="51313080" cy="41005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71091" tIns="235543" rIns="471091" bIns="23554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24536400" y="24490571"/>
            <a:ext cx="26670000" cy="251281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71091" tIns="235543" rIns="471091" bIns="23554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53340" y="-28120"/>
            <a:ext cx="51313080" cy="41005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71091" tIns="235543" rIns="471091" bIns="23554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4536400" y="-28119"/>
            <a:ext cx="26670000" cy="251281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71091" tIns="235543" rIns="471091" bIns="23554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2560326" y="2772352"/>
            <a:ext cx="46085760" cy="4500562"/>
          </a:xfrm>
          <a:prstGeom prst="rect">
            <a:avLst/>
          </a:prstGeom>
        </p:spPr>
        <p:txBody>
          <a:bodyPr vert="horz" lIns="0" tIns="235543" rIns="0" bIns="0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2560326" y="7620952"/>
            <a:ext cx="46085760" cy="17282160"/>
          </a:xfrm>
          <a:prstGeom prst="rect">
            <a:avLst/>
          </a:prstGeom>
        </p:spPr>
        <p:txBody>
          <a:bodyPr vert="horz" lIns="471091" tIns="235543" rIns="471091" bIns="235543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2560320" y="25028138"/>
            <a:ext cx="11948160" cy="143768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5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20/06/2018</a:t>
            </a:fld>
            <a:endParaRPr lang="fr-B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4935200" y="25028138"/>
            <a:ext cx="18775680" cy="143768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5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44378886" y="25028138"/>
            <a:ext cx="4267200" cy="143768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57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grpSp>
        <p:nvGrpSpPr>
          <p:cNvPr id="2" name="Group 1"/>
          <p:cNvGrpSpPr/>
          <p:nvPr/>
        </p:nvGrpSpPr>
        <p:grpSpPr>
          <a:xfrm>
            <a:off x="-106490" y="796982"/>
            <a:ext cx="51411069" cy="255631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261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1413274" indent="-1413274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3600" kern="1200">
          <a:solidFill>
            <a:schemeClr val="tx1"/>
          </a:solidFill>
          <a:latin typeface="+mn-lt"/>
          <a:ea typeface="+mn-ea"/>
          <a:cs typeface="+mn-cs"/>
        </a:defRPr>
      </a:lvl1pPr>
      <a:lvl2pPr marL="3297639" indent="-1271943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4710912" indent="-1271943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124175" indent="-1083508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7537449" indent="-1083508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8950723" indent="-1083508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9892911" indent="-942182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7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1306174" indent="-942182" algn="r" rtl="1" eaLnBrk="1" latinLnBrk="0" hangingPunct="1">
        <a:spcBef>
          <a:spcPct val="20000"/>
        </a:spcBef>
        <a:buClr>
          <a:schemeClr val="tx2"/>
        </a:buClr>
        <a:buChar char="•"/>
        <a:defRPr kumimoji="0"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2719453" indent="-942182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7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355451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4710912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06636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9421814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177727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4132726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6488177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8843633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tiff"/><Relationship Id="rId21" Type="http://schemas.openxmlformats.org/officeDocument/2006/relationships/image" Target="../media/image21.png"/><Relationship Id="rId7" Type="http://schemas.openxmlformats.org/officeDocument/2006/relationships/image" Target="../media/image7.tiff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tiff"/><Relationship Id="rId16" Type="http://schemas.openxmlformats.org/officeDocument/2006/relationships/image" Target="../media/image16.jpe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5" Type="http://schemas.openxmlformats.org/officeDocument/2006/relationships/image" Target="../media/image15.jpeg"/><Relationship Id="rId23" Type="http://schemas.openxmlformats.org/officeDocument/2006/relationships/image" Target="../media/image23.png"/><Relationship Id="rId10" Type="http://schemas.openxmlformats.org/officeDocument/2006/relationships/image" Target="../media/image10.tiff"/><Relationship Id="rId19" Type="http://schemas.openxmlformats.org/officeDocument/2006/relationships/image" Target="../media/image19.png"/><Relationship Id="rId4" Type="http://schemas.openxmlformats.org/officeDocument/2006/relationships/image" Target="../media/image4.tiff"/><Relationship Id="rId9" Type="http://schemas.openxmlformats.org/officeDocument/2006/relationships/image" Target="../media/image9.tiff"/><Relationship Id="rId14" Type="http://schemas.openxmlformats.org/officeDocument/2006/relationships/image" Target="../media/image14.jpeg"/><Relationship Id="rId2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42710" y="2928863"/>
            <a:ext cx="50506666" cy="2313045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6173384" y="0"/>
            <a:ext cx="18290032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1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15900">
                    <a:schemeClr val="accent2">
                      <a:lumMod val="75000"/>
                      <a:alpha val="86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تهيئة حي الوزن الثقيل </a:t>
            </a:r>
            <a:endParaRPr lang="ar-DZ" sz="1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15900">
                  <a:schemeClr val="accent2">
                    <a:lumMod val="75000"/>
                    <a:alpha val="86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098494" y="370508"/>
            <a:ext cx="1720991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9000" b="1" dirty="0" smtClean="0">
                <a:solidFill>
                  <a:srgbClr val="FFDA6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معهد تسيير التقنيات الحضرية</a:t>
            </a:r>
            <a:endParaRPr lang="ar-DZ" sz="9000" b="1" dirty="0">
              <a:solidFill>
                <a:srgbClr val="FFDA6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032884" y="2928863"/>
            <a:ext cx="16359302" cy="2313045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316392" y="2928863"/>
            <a:ext cx="16430740" cy="2313045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81254" y="2913765"/>
            <a:ext cx="16359302" cy="2313045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36818966" y="3214615"/>
            <a:ext cx="10644262" cy="114300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990000"/>
                </a:solidFill>
                <a:effectLst>
                  <a:glow rad="215900">
                    <a:schemeClr val="accent2">
                      <a:lumMod val="75000"/>
                      <a:alpha val="86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الدراسة التاريخية لمدينة رأس الوادي</a:t>
            </a:r>
            <a:endParaRPr lang="fr-FR" sz="6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90000"/>
              </a:solidFill>
              <a:effectLst>
                <a:glow rad="215900">
                  <a:schemeClr val="accent2">
                    <a:lumMod val="75000"/>
                    <a:alpha val="86000"/>
                  </a:schemeClr>
                </a:glow>
                <a:outerShdw blurRad="50800" algn="tl" rotWithShape="0">
                  <a:srgbClr val="000000"/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20102474" y="3214615"/>
            <a:ext cx="10144196" cy="122239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990000"/>
                </a:solidFill>
                <a:effectLst>
                  <a:glow rad="215900">
                    <a:schemeClr val="accent2">
                      <a:lumMod val="75000"/>
                      <a:alpha val="86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الدراسة التحليلية لحي الوزن الثقيل</a:t>
            </a:r>
            <a:endParaRPr lang="fr-FR" sz="7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90000"/>
              </a:solidFill>
              <a:effectLst>
                <a:glow rad="215900">
                  <a:schemeClr val="accent2">
                    <a:lumMod val="75000"/>
                    <a:alpha val="86000"/>
                  </a:schemeClr>
                </a:glow>
                <a:outerShdw blurRad="50800" algn="tl" rotWithShape="0">
                  <a:srgbClr val="000000"/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4314676" y="3214615"/>
            <a:ext cx="9501254" cy="128588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990000"/>
                </a:solidFill>
                <a:effectLst>
                  <a:glow rad="215900">
                    <a:schemeClr val="accent2">
                      <a:lumMod val="75000"/>
                      <a:alpha val="86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المشروع التنفيذي ( تهيئة الحي )</a:t>
            </a:r>
            <a:endParaRPr lang="fr-FR" sz="7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990000"/>
              </a:solidFill>
              <a:effectLst>
                <a:glow rad="215900">
                  <a:schemeClr val="accent2">
                    <a:lumMod val="75000"/>
                    <a:alpha val="86000"/>
                  </a:schemeClr>
                </a:glow>
                <a:outerShdw blurRad="50800" algn="tl" rotWithShape="0">
                  <a:srgbClr val="000000"/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85652" y="692900"/>
            <a:ext cx="17067036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DZ" sz="9000" b="1" dirty="0" smtClean="0">
                <a:solidFill>
                  <a:srgbClr val="FFDA65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هندسة حضرية</a:t>
            </a:r>
            <a:endParaRPr lang="ar-DZ" sz="9000" b="1" dirty="0">
              <a:solidFill>
                <a:srgbClr val="FFDA65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747264" y="4857689"/>
            <a:ext cx="15001980" cy="207170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alpha val="48000"/>
                <a:satMod val="105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17602144" y="4786251"/>
            <a:ext cx="15859236" cy="2093133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alpha val="48000"/>
                <a:satMod val="105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/>
          <p:cNvSpPr/>
          <p:nvPr/>
        </p:nvSpPr>
        <p:spPr>
          <a:xfrm>
            <a:off x="29389414" y="4929127"/>
            <a:ext cx="3857652" cy="1857388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à coins arrondis 42"/>
          <p:cNvSpPr/>
          <p:nvPr/>
        </p:nvSpPr>
        <p:spPr>
          <a:xfrm>
            <a:off x="28174968" y="15216199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/>
          <p:cNvSpPr/>
          <p:nvPr/>
        </p:nvSpPr>
        <p:spPr>
          <a:xfrm>
            <a:off x="28174968" y="10144101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>
            <a:off x="28174968" y="20502611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à coins arrondis 58"/>
          <p:cNvSpPr/>
          <p:nvPr/>
        </p:nvSpPr>
        <p:spPr>
          <a:xfrm>
            <a:off x="22959994" y="4929127"/>
            <a:ext cx="6215106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à coins arrondis 59"/>
          <p:cNvSpPr/>
          <p:nvPr/>
        </p:nvSpPr>
        <p:spPr>
          <a:xfrm>
            <a:off x="22959994" y="15216199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à coins arrondis 60"/>
          <p:cNvSpPr/>
          <p:nvPr/>
        </p:nvSpPr>
        <p:spPr>
          <a:xfrm>
            <a:off x="23038579" y="10074152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à coins arrondis 61"/>
          <p:cNvSpPr/>
          <p:nvPr/>
        </p:nvSpPr>
        <p:spPr>
          <a:xfrm>
            <a:off x="22959994" y="20502611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à coins arrondis 62"/>
          <p:cNvSpPr/>
          <p:nvPr/>
        </p:nvSpPr>
        <p:spPr>
          <a:xfrm>
            <a:off x="17745020" y="4857689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à coins arrondis 63"/>
          <p:cNvSpPr/>
          <p:nvPr/>
        </p:nvSpPr>
        <p:spPr>
          <a:xfrm>
            <a:off x="17745020" y="15144761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à coins arrondis 64"/>
          <p:cNvSpPr/>
          <p:nvPr/>
        </p:nvSpPr>
        <p:spPr>
          <a:xfrm>
            <a:off x="17745020" y="10072663"/>
            <a:ext cx="5072098" cy="492922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6" name="Rectangle à coins arrondis 65"/>
          <p:cNvSpPr/>
          <p:nvPr/>
        </p:nvSpPr>
        <p:spPr>
          <a:xfrm>
            <a:off x="17745020" y="20431173"/>
            <a:ext cx="5072098" cy="2571768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Picture 3" descr="C:\Users\Assalas\Desktop\mu\مخطط بببالموقع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02870" y="5269599"/>
            <a:ext cx="3286148" cy="4207614"/>
          </a:xfrm>
          <a:prstGeom prst="rect">
            <a:avLst/>
          </a:prstGeom>
          <a:noFill/>
        </p:spPr>
      </p:pic>
      <p:pic>
        <p:nvPicPr>
          <p:cNvPr id="1028" name="Picture 4" descr="C:\Users\Assalas\Desktop\mu\حدود منطقة 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30772" y="5286317"/>
            <a:ext cx="4500594" cy="3286646"/>
          </a:xfrm>
          <a:prstGeom prst="rect">
            <a:avLst/>
          </a:prstGeom>
          <a:noFill/>
        </p:spPr>
      </p:pic>
      <p:pic>
        <p:nvPicPr>
          <p:cNvPr id="1029" name="Picture 5" descr="C:\Users\Assalas\Desktop\mu\الملكية العقارية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32158" y="10644167"/>
            <a:ext cx="4439229" cy="3143272"/>
          </a:xfrm>
          <a:prstGeom prst="rect">
            <a:avLst/>
          </a:prstGeom>
          <a:noFill/>
        </p:spPr>
      </p:pic>
      <p:pic>
        <p:nvPicPr>
          <p:cNvPr id="1030" name="Picture 6" descr="C:\Users\Assalas\Desktop\mu\مخطط الطوبوغرافيا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245746" y="10715605"/>
            <a:ext cx="4508811" cy="2928957"/>
          </a:xfrm>
          <a:prstGeom prst="rect">
            <a:avLst/>
          </a:prstGeom>
          <a:noFill/>
        </p:spPr>
      </p:pic>
      <p:pic>
        <p:nvPicPr>
          <p:cNvPr id="1031" name="Picture 7" descr="C:\Users\Assalas\Desktop\mu\تقديم المحيط المجاور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102210" y="10715605"/>
            <a:ext cx="4403271" cy="2854320"/>
          </a:xfrm>
          <a:prstGeom prst="rect">
            <a:avLst/>
          </a:prstGeom>
          <a:noFill/>
        </p:spPr>
      </p:pic>
      <p:pic>
        <p:nvPicPr>
          <p:cNvPr id="1032" name="Picture 8" descr="C:\Users\Assalas\Desktop\mu\مداخل منطقة الدراسة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32158" y="15787703"/>
            <a:ext cx="4429509" cy="3143272"/>
          </a:xfrm>
          <a:prstGeom prst="rect">
            <a:avLst/>
          </a:prstGeom>
          <a:noFill/>
        </p:spPr>
      </p:pic>
      <p:pic>
        <p:nvPicPr>
          <p:cNvPr id="1033" name="Picture 9" descr="C:\Users\Assalas\Desktop\mu\الاطار المبني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17184" y="15787703"/>
            <a:ext cx="4485231" cy="3071834"/>
          </a:xfrm>
          <a:prstGeom prst="rect">
            <a:avLst/>
          </a:prstGeom>
          <a:noFill/>
        </p:spPr>
      </p:pic>
      <p:pic>
        <p:nvPicPr>
          <p:cNvPr id="1034" name="Picture 10" descr="C:\Users\Assalas\Desktop\mu\السكنات2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030772" y="15716265"/>
            <a:ext cx="4429156" cy="2986464"/>
          </a:xfrm>
          <a:prstGeom prst="rect">
            <a:avLst/>
          </a:prstGeom>
          <a:noFill/>
        </p:spPr>
      </p:pic>
      <p:pic>
        <p:nvPicPr>
          <p:cNvPr id="1035" name="Picture 11" descr="C:\Users\Assalas\Desktop\mu\التجبببهيزات2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32158" y="21216991"/>
            <a:ext cx="4433442" cy="2878858"/>
          </a:xfrm>
          <a:prstGeom prst="rect">
            <a:avLst/>
          </a:prstGeom>
          <a:noFill/>
        </p:spPr>
      </p:pic>
      <p:pic>
        <p:nvPicPr>
          <p:cNvPr id="1036" name="Picture 12" descr="C:\Users\Assalas\Desktop\mu\الطرق 2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245746" y="21145553"/>
            <a:ext cx="4399051" cy="2928958"/>
          </a:xfrm>
          <a:prstGeom prst="rect">
            <a:avLst/>
          </a:prstGeom>
          <a:noFill/>
        </p:spPr>
      </p:pic>
      <p:sp>
        <p:nvSpPr>
          <p:cNvPr id="69" name="Rectangle à coins arrondis 68"/>
          <p:cNvSpPr/>
          <p:nvPr/>
        </p:nvSpPr>
        <p:spPr>
          <a:xfrm>
            <a:off x="19030904" y="4929127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حدود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2" name="Rectangle à coins arrondis 71"/>
          <p:cNvSpPr/>
          <p:nvPr/>
        </p:nvSpPr>
        <p:spPr>
          <a:xfrm>
            <a:off x="19102342" y="10215539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المحيط المجاور للحي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3" name="Rectangle à coins arrondis 72"/>
          <p:cNvSpPr/>
          <p:nvPr/>
        </p:nvSpPr>
        <p:spPr>
          <a:xfrm>
            <a:off x="24317316" y="10215539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طبوغرافية المنطقة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29675166" y="10215539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الملكية العقارية 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Rectangle à coins arrondis 74"/>
          <p:cNvSpPr/>
          <p:nvPr/>
        </p:nvSpPr>
        <p:spPr>
          <a:xfrm>
            <a:off x="29746604" y="15359075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مداخل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24174440" y="15359075"/>
            <a:ext cx="2857520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الإطار المبني </a:t>
            </a:r>
            <a:r>
              <a:rPr lang="ar-DZ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</a:t>
            </a:r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الإطار غير مبني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19030904" y="15287637"/>
            <a:ext cx="264320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السكنات الموجودة في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24174440" y="20645487"/>
            <a:ext cx="2571768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الطرق الموجودة في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9" name="Rectangle à coins arrondis 78"/>
          <p:cNvSpPr/>
          <p:nvPr/>
        </p:nvSpPr>
        <p:spPr>
          <a:xfrm>
            <a:off x="29389414" y="20645487"/>
            <a:ext cx="2714644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التجهيزات الموجودة في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26389018" y="5072003"/>
            <a:ext cx="2286016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موقع الحي بالنسبة للمدينة</a:t>
            </a:r>
            <a:endParaRPr lang="fr-FR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29389414" y="6929391"/>
            <a:ext cx="3857652" cy="2857520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à coins arrondis 82"/>
          <p:cNvSpPr/>
          <p:nvPr/>
        </p:nvSpPr>
        <p:spPr>
          <a:xfrm>
            <a:off x="30389546" y="7072267"/>
            <a:ext cx="1714512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بطاقة تقنية للحي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4" name="Rectangle à coins arrondis 83"/>
          <p:cNvSpPr/>
          <p:nvPr/>
        </p:nvSpPr>
        <p:spPr>
          <a:xfrm>
            <a:off x="32032620" y="5072003"/>
            <a:ext cx="1000132" cy="285752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مقدمة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5" name="Rectangle à coins arrondis 84"/>
          <p:cNvSpPr/>
          <p:nvPr/>
        </p:nvSpPr>
        <p:spPr>
          <a:xfrm>
            <a:off x="17745020" y="23145817"/>
            <a:ext cx="5072098" cy="2286016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>
            <a:off x="19388094" y="5429193"/>
            <a:ext cx="171451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19388094" y="10787043"/>
            <a:ext cx="185738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24460192" y="10787043"/>
            <a:ext cx="200026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29603728" y="10715605"/>
            <a:ext cx="192882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29532290" y="15859141"/>
            <a:ext cx="2214578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24460192" y="15859141"/>
            <a:ext cx="207170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19245218" y="15859141"/>
            <a:ext cx="214314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24174440" y="21216991"/>
            <a:ext cx="214314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>
            <a:off x="29460852" y="21359867"/>
            <a:ext cx="214314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à coins arrondis 94"/>
          <p:cNvSpPr/>
          <p:nvPr/>
        </p:nvSpPr>
        <p:spPr>
          <a:xfrm>
            <a:off x="18816590" y="20574049"/>
            <a:ext cx="3143272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التأثيث العمراني الموجود في الحي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6" name="Rectangle à coins arrondis 95"/>
          <p:cNvSpPr/>
          <p:nvPr/>
        </p:nvSpPr>
        <p:spPr>
          <a:xfrm>
            <a:off x="19673846" y="23217255"/>
            <a:ext cx="1357322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خاتمة</a:t>
            </a:r>
            <a:endParaRPr lang="fr-F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26389018" y="5714945"/>
            <a:ext cx="264320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1800" b="1" dirty="0" smtClean="0"/>
              <a:t>يقع حي طريق الوزن الثقيل أقصى الشمال الشرقي لمدينة رأس الوادي على بعد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2</a:t>
            </a:r>
            <a:r>
              <a:rPr lang="ar-DZ" sz="1800" b="1" dirty="0" smtClean="0"/>
              <a:t> كلم من مركز المدينة ، ويتربع الحي على مساحة تقدر </a:t>
            </a:r>
            <a:r>
              <a:rPr lang="ar-DZ" sz="1800" b="1" dirty="0" err="1" smtClean="0"/>
              <a:t>بـ</a:t>
            </a:r>
            <a:r>
              <a:rPr lang="ar-DZ" sz="1800" b="1" dirty="0" smtClean="0"/>
              <a:t>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22.92</a:t>
            </a:r>
            <a:r>
              <a:rPr lang="ar-DZ" sz="1800" b="1" dirty="0" smtClean="0"/>
              <a:t> هكتار</a:t>
            </a:r>
            <a:r>
              <a:rPr lang="fr-FR" sz="1800" b="1" dirty="0" smtClean="0"/>
              <a:t>  </a:t>
            </a:r>
          </a:p>
          <a:p>
            <a:r>
              <a:rPr lang="fr-FR" sz="1800" b="1" dirty="0" smtClean="0"/>
              <a:t> </a:t>
            </a:r>
          </a:p>
          <a:p>
            <a:r>
              <a:rPr lang="fr-FR" sz="1800" dirty="0" smtClean="0"/>
              <a:t> </a:t>
            </a:r>
          </a:p>
          <a:p>
            <a:r>
              <a:rPr lang="fr-FR" sz="1800" dirty="0" smtClean="0"/>
              <a:t>. </a:t>
            </a:r>
            <a:endParaRPr lang="fr-FR" sz="1800" dirty="0"/>
          </a:p>
        </p:txBody>
      </p:sp>
      <p:sp>
        <p:nvSpPr>
          <p:cNvPr id="98" name="ZoneTexte 97"/>
          <p:cNvSpPr txBox="1"/>
          <p:nvPr/>
        </p:nvSpPr>
        <p:spPr>
          <a:xfrm>
            <a:off x="18030772" y="8572465"/>
            <a:ext cx="45720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يحده من </a:t>
            </a:r>
            <a:r>
              <a:rPr lang="fr-FR" sz="1600" b="1" dirty="0" smtClean="0"/>
              <a:t>:</a:t>
            </a:r>
          </a:p>
          <a:p>
            <a:pPr algn="r" rtl="1"/>
            <a:r>
              <a:rPr lang="fr-FR" sz="1600" b="1" dirty="0" smtClean="0"/>
              <a:t>-</a:t>
            </a:r>
            <a:r>
              <a:rPr lang="ar-DZ" sz="1600" b="1" dirty="0" smtClean="0"/>
              <a:t> الشمال الغربي: حي </a:t>
            </a:r>
            <a:r>
              <a:rPr lang="fr-FR" sz="1600" b="1" dirty="0"/>
              <a:t>125</a:t>
            </a:r>
            <a:r>
              <a:rPr lang="ar-DZ" sz="1600" b="1" dirty="0"/>
              <a:t> </a:t>
            </a:r>
            <a:r>
              <a:rPr lang="ar-DZ" sz="1600" b="1" dirty="0" smtClean="0"/>
              <a:t>مسكن</a:t>
            </a:r>
            <a:r>
              <a:rPr lang="fr-FR" sz="1600" b="1" dirty="0" smtClean="0"/>
              <a:t>    </a:t>
            </a:r>
            <a:r>
              <a:rPr lang="ar-DZ" sz="1600" b="1" dirty="0" smtClean="0"/>
              <a:t>- الجنوب : حي </a:t>
            </a:r>
            <a:r>
              <a:rPr lang="fr-FR" sz="1600" b="1" dirty="0" smtClean="0"/>
              <a:t>80</a:t>
            </a:r>
            <a:r>
              <a:rPr lang="ar-DZ" sz="1600" b="1" dirty="0" smtClean="0"/>
              <a:t> مسكن</a:t>
            </a:r>
            <a:endParaRPr lang="fr-FR" sz="1600" b="1" dirty="0" smtClean="0"/>
          </a:p>
          <a:p>
            <a:pPr algn="r" rtl="1"/>
            <a:r>
              <a:rPr lang="ar-DZ" sz="1600" b="1" dirty="0" smtClean="0"/>
              <a:t>- الشمال الشرقي </a:t>
            </a:r>
            <a:r>
              <a:rPr lang="fr-FR" sz="1600" b="1" dirty="0" smtClean="0"/>
              <a:t>:</a:t>
            </a:r>
            <a:r>
              <a:rPr lang="ar-DZ" sz="1600" b="1" dirty="0" smtClean="0"/>
              <a:t> أراضي شاغرة</a:t>
            </a:r>
            <a:r>
              <a:rPr lang="fr-FR" sz="1600" b="1" dirty="0" smtClean="0"/>
              <a:t>  -      </a:t>
            </a:r>
            <a:r>
              <a:rPr lang="ar-DZ" sz="1600" b="1" dirty="0" smtClean="0"/>
              <a:t>الشرق: أراضي شاغرة    </a:t>
            </a:r>
            <a:endParaRPr lang="fr-FR" sz="1600" b="1" dirty="0" smtClean="0"/>
          </a:p>
          <a:p>
            <a:pPr algn="r" rtl="1"/>
            <a:r>
              <a:rPr lang="ar-DZ" sz="1600" b="1" dirty="0" smtClean="0"/>
              <a:t>- الغرب  : حي الوئام </a:t>
            </a:r>
            <a:endParaRPr lang="fr-FR" sz="1600" b="1" dirty="0" smtClean="0"/>
          </a:p>
          <a:p>
            <a:pPr algn="ctr"/>
            <a:endParaRPr lang="fr-FR" sz="1200" dirty="0"/>
          </a:p>
        </p:txBody>
      </p:sp>
      <p:sp>
        <p:nvSpPr>
          <p:cNvPr id="99" name="ZoneTexte 98"/>
          <p:cNvSpPr txBox="1"/>
          <p:nvPr/>
        </p:nvSpPr>
        <p:spPr>
          <a:xfrm>
            <a:off x="28103530" y="13787439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نعتمد أثناء </a:t>
            </a:r>
            <a:r>
              <a:rPr lang="ar-DZ" sz="1600" b="1" dirty="0" smtClean="0"/>
              <a:t>الدراسة التحليلية </a:t>
            </a:r>
            <a:r>
              <a:rPr lang="ar-DZ" sz="1600" b="1" dirty="0" smtClean="0"/>
              <a:t>دراسة </a:t>
            </a:r>
            <a:r>
              <a:rPr lang="ar-DZ" sz="1600" b="1" dirty="0" smtClean="0"/>
              <a:t>الملكية العقارية لتحديد كيفية التدخل على المجال.</a:t>
            </a:r>
            <a:endParaRPr lang="fr-FR" sz="1600" b="1" dirty="0" smtClean="0"/>
          </a:p>
          <a:p>
            <a:pPr algn="r" rtl="1"/>
            <a:r>
              <a:rPr lang="ar-DZ" sz="1600" b="1" dirty="0" smtClean="0"/>
              <a:t>  تعود ملكية أغلبية الأراضي </a:t>
            </a:r>
            <a:r>
              <a:rPr lang="ar-DZ" sz="1600" b="1" dirty="0" smtClean="0"/>
              <a:t>للبلدية </a:t>
            </a:r>
            <a:r>
              <a:rPr lang="ar-DZ" sz="1600" b="1" dirty="0" smtClean="0"/>
              <a:t>أما باقي </a:t>
            </a:r>
            <a:r>
              <a:rPr lang="ar-SA" sz="1600" b="1" dirty="0" smtClean="0"/>
              <a:t>الأراضي فهي </a:t>
            </a:r>
            <a:r>
              <a:rPr lang="ar-DZ" sz="1600" b="1" dirty="0" smtClean="0"/>
              <a:t>ملك للخواص </a:t>
            </a:r>
            <a:r>
              <a:rPr lang="ar-DZ" sz="1600" b="1" dirty="0" smtClean="0"/>
              <a:t>يملكون  </a:t>
            </a:r>
            <a:r>
              <a:rPr lang="ar-DZ" sz="1600" b="1" dirty="0" smtClean="0"/>
              <a:t>دفتر عقاري  وملك مؤسسات خاصة</a:t>
            </a:r>
            <a:endParaRPr lang="fr-FR" sz="1600" b="1" dirty="0"/>
          </a:p>
        </p:txBody>
      </p:sp>
      <p:sp>
        <p:nvSpPr>
          <p:cNvPr id="100" name="ZoneTexte 99"/>
          <p:cNvSpPr txBox="1"/>
          <p:nvPr/>
        </p:nvSpPr>
        <p:spPr>
          <a:xfrm>
            <a:off x="23031432" y="13787439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تمتاز أرضية الحي بميل بسيط من الشمال </a:t>
            </a:r>
            <a:r>
              <a:rPr lang="ar-DZ" sz="1600" b="1" dirty="0" err="1" smtClean="0"/>
              <a:t>الى</a:t>
            </a:r>
            <a:r>
              <a:rPr lang="ar-DZ" sz="1600" b="1" dirty="0" smtClean="0"/>
              <a:t> الجنوب حيث يتراوح الارتفاع ما بين </a:t>
            </a:r>
            <a:r>
              <a:rPr lang="fr-FR" sz="1600" b="1" dirty="0" smtClean="0"/>
              <a:t>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0</a:t>
            </a:r>
            <a:r>
              <a:rPr lang="ar-DZ" sz="1600" b="1" dirty="0" smtClean="0"/>
              <a:t>و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5</a:t>
            </a:r>
            <a:r>
              <a:rPr lang="ar-DZ" sz="1600" b="1" dirty="0" smtClean="0"/>
              <a:t> ,  حيث يمكن القول </a:t>
            </a:r>
            <a:r>
              <a:rPr lang="ar-DZ" sz="1600" b="1" dirty="0" smtClean="0"/>
              <a:t>الحي قليل </a:t>
            </a:r>
            <a:r>
              <a:rPr lang="ar-DZ" sz="1600" b="1" dirty="0" smtClean="0"/>
              <a:t>الانحدار </a:t>
            </a:r>
            <a:r>
              <a:rPr lang="ar-DZ" sz="1600" b="1" dirty="0" smtClean="0"/>
              <a:t>أرضية يساعد </a:t>
            </a:r>
            <a:r>
              <a:rPr lang="ar-DZ" sz="1600" b="1" dirty="0" smtClean="0"/>
              <a:t>في البناء </a:t>
            </a:r>
            <a:r>
              <a:rPr lang="ar-DZ" sz="1600" dirty="0" smtClean="0"/>
              <a:t>.</a:t>
            </a:r>
            <a:endParaRPr lang="fr-FR" sz="1600" b="1" dirty="0"/>
          </a:p>
        </p:txBody>
      </p:sp>
      <p:sp>
        <p:nvSpPr>
          <p:cNvPr id="101" name="ZoneTexte 100"/>
          <p:cNvSpPr txBox="1"/>
          <p:nvPr/>
        </p:nvSpPr>
        <p:spPr>
          <a:xfrm>
            <a:off x="17673582" y="13573125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يحتوي المحيط المجاور لمنطقة الدراسة على مجموعة من السكنات (فردية و جماعية </a:t>
            </a:r>
            <a:r>
              <a:rPr lang="ar-DZ" sz="1600" b="1" dirty="0" smtClean="0"/>
              <a:t>) </a:t>
            </a:r>
            <a:r>
              <a:rPr lang="ar-DZ" sz="1600" b="1" dirty="0" smtClean="0"/>
              <a:t>و</a:t>
            </a:r>
            <a:r>
              <a:rPr lang="ar-DZ" sz="1600" b="1" dirty="0" smtClean="0"/>
              <a:t>تجهيزات لها </a:t>
            </a:r>
            <a:r>
              <a:rPr lang="ar-DZ" sz="1600" b="1" dirty="0" smtClean="0"/>
              <a:t>تأثير على مستوى الحي (ثانوية، متوسطة، الدائرة ,مسجد , سوق يومي ....)</a:t>
            </a:r>
            <a:endParaRPr lang="fr-FR" sz="1600" b="1" dirty="0" smtClean="0"/>
          </a:p>
          <a:p>
            <a:pPr algn="r" rtl="1"/>
            <a:endParaRPr lang="fr-FR" sz="1600" dirty="0"/>
          </a:p>
        </p:txBody>
      </p:sp>
      <p:sp>
        <p:nvSpPr>
          <p:cNvPr id="68" name="ZoneTexte 67"/>
          <p:cNvSpPr txBox="1"/>
          <p:nvPr/>
        </p:nvSpPr>
        <p:spPr>
          <a:xfrm>
            <a:off x="28246406" y="18859537"/>
            <a:ext cx="4643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يحتوي حي الوزن الثقيل على عدة مداخل تستخدم في الحركة الميكانيكية </a:t>
            </a:r>
            <a:r>
              <a:rPr lang="ar-DZ" sz="1600" b="1" dirty="0" err="1" smtClean="0"/>
              <a:t>و</a:t>
            </a:r>
            <a:r>
              <a:rPr lang="ar-DZ" sz="1600" b="1" dirty="0" smtClean="0"/>
              <a:t> حركة المشاة منها الرئيسية </a:t>
            </a:r>
            <a:r>
              <a:rPr lang="ar-DZ" sz="1600" b="1" dirty="0" err="1" smtClean="0"/>
              <a:t>و</a:t>
            </a:r>
            <a:r>
              <a:rPr lang="ar-DZ" sz="1600" b="1" dirty="0" smtClean="0"/>
              <a:t> الثانوية</a:t>
            </a:r>
            <a:endParaRPr lang="fr-FR" sz="1600" b="1" dirty="0" smtClean="0"/>
          </a:p>
          <a:p>
            <a:pPr lvl="0" algn="r" rtl="1"/>
            <a:r>
              <a:rPr lang="ar-DZ" sz="1600" b="1" dirty="0" smtClean="0"/>
              <a:t>المدخلين الرئيسيين: يقع أحدهما في الجهة الجنوبية </a:t>
            </a:r>
            <a:r>
              <a:rPr lang="ar-DZ" sz="1600" b="1" dirty="0" err="1" smtClean="0"/>
              <a:t>و</a:t>
            </a:r>
            <a:r>
              <a:rPr lang="ar-DZ" sz="1600" b="1" dirty="0" smtClean="0"/>
              <a:t> الأخر بالجهة الشمالية لمجال الدراسة.</a:t>
            </a:r>
            <a:r>
              <a:rPr lang="fr-FR" sz="1600" b="1" dirty="0" smtClean="0"/>
              <a:t> </a:t>
            </a:r>
          </a:p>
          <a:p>
            <a:pPr algn="r" rtl="1"/>
            <a:r>
              <a:rPr lang="ar-DZ" sz="1600" b="1" dirty="0" smtClean="0"/>
              <a:t>المداخل الثانوية : توجد أغلبها بالجهة الغربية  لمنطقة الدراسة .</a:t>
            </a:r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23102870" y="18859537"/>
            <a:ext cx="47149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تبلغ المساحة العقارية للحي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22.92</a:t>
            </a:r>
            <a:r>
              <a:rPr lang="ar-DZ" sz="1600" b="1" dirty="0" smtClean="0"/>
              <a:t>هكتار حيث </a:t>
            </a:r>
            <a:r>
              <a:rPr lang="ar-DZ" sz="1600" b="1" dirty="0" err="1" smtClean="0"/>
              <a:t>الاطار</a:t>
            </a:r>
            <a:r>
              <a:rPr lang="ar-DZ" sz="1600" b="1" dirty="0" smtClean="0"/>
              <a:t> المبني يشغل مساحة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5.63</a:t>
            </a:r>
            <a:r>
              <a:rPr lang="ar-DZ" sz="1600" b="1" dirty="0" smtClean="0"/>
              <a:t>هكتار بنسبة  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24.58</a:t>
            </a:r>
            <a:r>
              <a:rPr lang="ar-DZ" sz="1600" b="1" dirty="0" smtClean="0"/>
              <a:t> % </a:t>
            </a:r>
            <a:r>
              <a:rPr lang="ar-DZ" sz="1600" b="1" dirty="0" err="1" smtClean="0"/>
              <a:t>والاطار</a:t>
            </a:r>
            <a:r>
              <a:rPr lang="ar-DZ" sz="1600" b="1" dirty="0" smtClean="0"/>
              <a:t> الغير مبني يتربع على مساحة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17.29</a:t>
            </a:r>
            <a:r>
              <a:rPr lang="ar-DZ" sz="1600" b="1" dirty="0" smtClean="0"/>
              <a:t> هكتار  </a:t>
            </a:r>
            <a:r>
              <a:rPr lang="ar-DZ" sz="1600" b="1" dirty="0" err="1" smtClean="0"/>
              <a:t>اي</a:t>
            </a:r>
            <a:r>
              <a:rPr lang="ar-DZ" sz="1600" b="1" dirty="0" smtClean="0"/>
              <a:t> بنسبة  </a:t>
            </a:r>
            <a:r>
              <a:rPr lang="fr-FR" sz="1600" b="1" dirty="0" smtClean="0"/>
              <a:t>75.43</a:t>
            </a:r>
            <a:r>
              <a:rPr lang="ar-DZ" sz="1600" b="1" dirty="0" smtClean="0"/>
              <a:t> %.</a:t>
            </a:r>
            <a:endParaRPr lang="fr-FR" sz="1600" b="1" dirty="0" smtClean="0"/>
          </a:p>
          <a:p>
            <a:endParaRPr lang="fr-FR" sz="1600" b="1" dirty="0"/>
          </a:p>
        </p:txBody>
      </p:sp>
      <p:sp>
        <p:nvSpPr>
          <p:cNvPr id="71" name="ZoneTexte 70"/>
          <p:cNvSpPr txBox="1"/>
          <p:nvPr/>
        </p:nvSpPr>
        <p:spPr>
          <a:xfrm>
            <a:off x="18173648" y="18859537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تمثل السكنات  الجماعية 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324</a:t>
            </a:r>
            <a:r>
              <a:rPr lang="ar-DZ" sz="1600" b="1" dirty="0" smtClean="0"/>
              <a:t> سكن بمساحة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0.57</a:t>
            </a:r>
            <a:r>
              <a:rPr lang="ar-DZ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DZ" sz="1600" b="1" dirty="0" smtClean="0"/>
              <a:t>هكتار, </a:t>
            </a:r>
            <a:r>
              <a:rPr lang="ar-DZ" sz="1600" b="1" dirty="0" err="1" smtClean="0"/>
              <a:t>اما</a:t>
            </a:r>
            <a:r>
              <a:rPr lang="ar-DZ" sz="1600" b="1" dirty="0" smtClean="0"/>
              <a:t> بالنسبة للسكنات الفردية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139</a:t>
            </a:r>
            <a:r>
              <a:rPr lang="ar-DZ" sz="1600" b="1" dirty="0" smtClean="0"/>
              <a:t>  سكن بمساحة </a:t>
            </a:r>
            <a:r>
              <a:rPr lang="fr-FR" sz="1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2.86</a:t>
            </a:r>
            <a:r>
              <a:rPr lang="ar-DZ" sz="1600" b="1" dirty="0" smtClean="0"/>
              <a:t> هكتار </a:t>
            </a:r>
            <a:endParaRPr lang="fr-FR" sz="1600" b="1" dirty="0"/>
          </a:p>
        </p:txBody>
      </p:sp>
      <p:sp>
        <p:nvSpPr>
          <p:cNvPr id="81" name="ZoneTexte 80"/>
          <p:cNvSpPr txBox="1"/>
          <p:nvPr/>
        </p:nvSpPr>
        <p:spPr>
          <a:xfrm>
            <a:off x="28460720" y="24145949"/>
            <a:ext cx="4429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وهي مراكز وأماكن يقصدها الإنسان الحضري والريفي لتلبية حاجياتهم وتحقيق متطلباتهم وهذه التجهيزات تختلف حسب طبيعة استعمالها،  </a:t>
            </a:r>
            <a:r>
              <a:rPr lang="ar-SA" sz="1600" b="1" dirty="0" smtClean="0"/>
              <a:t>بحيث نجد في حي الوزن الثقيل ثلاثة تجهيزات تحتل مساحة </a:t>
            </a:r>
            <a:r>
              <a:rPr lang="fr-FR" sz="1600" b="1" dirty="0" smtClean="0"/>
              <a:t>2.19</a:t>
            </a:r>
            <a:r>
              <a:rPr lang="ar-SA" sz="1600" b="1" dirty="0" smtClean="0"/>
              <a:t>هكتار بنسبة </a:t>
            </a:r>
            <a:r>
              <a:rPr lang="fr-FR" sz="1600" b="1" dirty="0" smtClean="0"/>
              <a:t>9.55%</a:t>
            </a:r>
            <a:r>
              <a:rPr lang="ar-SA" sz="1600" b="1" dirty="0" smtClean="0"/>
              <a:t> من الإطار المبني </a:t>
            </a:r>
            <a:endParaRPr lang="fr-FR" sz="1600" b="1" dirty="0"/>
          </a:p>
        </p:txBody>
      </p:sp>
      <p:sp>
        <p:nvSpPr>
          <p:cNvPr id="102" name="ZoneTexte 101"/>
          <p:cNvSpPr txBox="1"/>
          <p:nvPr/>
        </p:nvSpPr>
        <p:spPr>
          <a:xfrm>
            <a:off x="23388622" y="24217387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تحتل الطرقات  والأرصفة </a:t>
            </a:r>
            <a:r>
              <a:rPr lang="fr-FR" sz="1600" b="1" dirty="0" smtClean="0"/>
              <a:t>8.07</a:t>
            </a:r>
            <a:r>
              <a:rPr lang="ar-DZ" sz="1600" b="1" dirty="0" smtClean="0"/>
              <a:t> هكتار من الإطار الغير مبني وحسب المعيار الوطني لتصنيف الطرقات نجد ثلاث أصناف من الطرقات</a:t>
            </a:r>
            <a:endParaRPr lang="fr-FR" sz="1600" b="1" dirty="0"/>
          </a:p>
        </p:txBody>
      </p:sp>
      <p:sp>
        <p:nvSpPr>
          <p:cNvPr id="103" name="ZoneTexte 102"/>
          <p:cNvSpPr txBox="1"/>
          <p:nvPr/>
        </p:nvSpPr>
        <p:spPr>
          <a:xfrm>
            <a:off x="17745020" y="20931239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r-FR" sz="1600" b="1" dirty="0" smtClean="0"/>
              <a:t>1</a:t>
            </a:r>
            <a:r>
              <a:rPr lang="ar-DZ" sz="1600" b="1" u="sng" dirty="0" smtClean="0"/>
              <a:t>_ </a:t>
            </a:r>
            <a:r>
              <a:rPr lang="ar-DZ" sz="1600" b="1" u="sng" dirty="0" err="1" smtClean="0"/>
              <a:t>الانارة</a:t>
            </a:r>
            <a:r>
              <a:rPr lang="ar-DZ" sz="1600" b="1" u="sng" dirty="0" smtClean="0"/>
              <a:t>:</a:t>
            </a:r>
            <a:endParaRPr lang="fr-FR" sz="1600" b="1" u="sng" dirty="0" smtClean="0"/>
          </a:p>
          <a:p>
            <a:pPr algn="r" rtl="1"/>
            <a:r>
              <a:rPr lang="ar-DZ" sz="1600" b="1" dirty="0" smtClean="0"/>
              <a:t>نقص من حيث أعمدة </a:t>
            </a:r>
            <a:r>
              <a:rPr lang="ar-DZ" sz="1600" b="1" dirty="0" err="1" smtClean="0"/>
              <a:t>الانارة</a:t>
            </a:r>
            <a:r>
              <a:rPr lang="ar-DZ" sz="1600" b="1" dirty="0" smtClean="0"/>
              <a:t> فنجد (البعد بين كل عمود </a:t>
            </a:r>
            <a:r>
              <a:rPr lang="ar-DZ" sz="1600" b="1" dirty="0" err="1" smtClean="0"/>
              <a:t>و</a:t>
            </a:r>
            <a:r>
              <a:rPr lang="ar-DZ" sz="1600" b="1" dirty="0" smtClean="0"/>
              <a:t> </a:t>
            </a:r>
            <a:r>
              <a:rPr lang="ar-DZ" sz="1600" b="1" dirty="0" err="1" smtClean="0"/>
              <a:t>اخر</a:t>
            </a:r>
            <a:r>
              <a:rPr lang="ar-DZ" sz="1600" b="1" dirty="0" smtClean="0"/>
              <a:t> بين 15 و18 متر) وهو كبير مقارنة بالمعيار </a:t>
            </a:r>
            <a:r>
              <a:rPr lang="ar-DZ" sz="1600" b="1" dirty="0" err="1" smtClean="0"/>
              <a:t>المفرض</a:t>
            </a:r>
            <a:r>
              <a:rPr lang="ar-DZ" sz="1600" b="1" dirty="0" smtClean="0"/>
              <a:t> العمل </a:t>
            </a:r>
            <a:r>
              <a:rPr lang="ar-DZ" sz="1600" b="1" dirty="0" err="1" smtClean="0"/>
              <a:t>به</a:t>
            </a:r>
            <a:r>
              <a:rPr lang="ar-DZ" sz="1600" b="1" dirty="0" smtClean="0"/>
              <a:t> (12 متر)، وأغلبيتها أعمدة تالفة.</a:t>
            </a:r>
            <a:endParaRPr lang="fr-FR" sz="1600" b="1" dirty="0" smtClean="0"/>
          </a:p>
          <a:p>
            <a:pPr algn="r" rtl="1"/>
            <a:r>
              <a:rPr lang="fr-FR" sz="1600" b="1" u="sng" dirty="0" smtClean="0"/>
              <a:t>- 2 </a:t>
            </a:r>
            <a:r>
              <a:rPr lang="ar-DZ" sz="1600" b="1" u="sng" dirty="0" smtClean="0"/>
              <a:t>حاويات القمامة</a:t>
            </a:r>
            <a:r>
              <a:rPr lang="fr-FR" sz="1600" b="1" u="sng" dirty="0" smtClean="0"/>
              <a:t>   </a:t>
            </a:r>
            <a:r>
              <a:rPr lang="fr-FR" sz="1600" b="1" dirty="0" smtClean="0"/>
              <a:t>:</a:t>
            </a:r>
          </a:p>
          <a:p>
            <a:pPr algn="r" rtl="1"/>
            <a:r>
              <a:rPr lang="ar-DZ" sz="1600" b="1" dirty="0" smtClean="0"/>
              <a:t>  </a:t>
            </a:r>
            <a:r>
              <a:rPr lang="ar-SA" sz="1600" b="1" dirty="0" smtClean="0"/>
              <a:t>انعدام الحي من حاويات القمامة فاستغلت المساحات الشاغرة لرمي النفايات المنزلية من قبل سكان الحي مما يضفي على الحي نوع من التشوه الجمالي والتلوث البيئي.</a:t>
            </a:r>
            <a:r>
              <a:rPr lang="fr-FR" sz="1600" b="1" dirty="0" smtClean="0"/>
              <a:t> </a:t>
            </a:r>
          </a:p>
          <a:p>
            <a:endParaRPr lang="fr-FR" sz="1600" dirty="0"/>
          </a:p>
        </p:txBody>
      </p:sp>
      <p:sp>
        <p:nvSpPr>
          <p:cNvPr id="104" name="ZoneTexte 103"/>
          <p:cNvSpPr txBox="1"/>
          <p:nvPr/>
        </p:nvSpPr>
        <p:spPr>
          <a:xfrm>
            <a:off x="17673582" y="23574445"/>
            <a:ext cx="5143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600" b="1" dirty="0" smtClean="0"/>
              <a:t>من خلال الدراسة التحليلية لموقع الدراسة نستخلص </a:t>
            </a:r>
            <a:r>
              <a:rPr lang="ar-SA" sz="1600" b="1" dirty="0" err="1" smtClean="0"/>
              <a:t>ان</a:t>
            </a:r>
            <a:r>
              <a:rPr lang="ar-SA" sz="1600" b="1" dirty="0" smtClean="0"/>
              <a:t> الحي تغلبت عليه سلبيات أكثر من الايجابيات بحيث ظهرت لنا العديد من النقائص والمشاكل</a:t>
            </a:r>
            <a:endParaRPr lang="fr-FR" sz="1600" b="1" dirty="0" smtClean="0"/>
          </a:p>
          <a:p>
            <a:pPr algn="r" rtl="1"/>
            <a:r>
              <a:rPr lang="ar-SA" sz="1600" b="1" dirty="0" smtClean="0"/>
              <a:t>كما يمكن الاستفادة من بعض الايجابيات المتواجدة بالمنطقة لتنميتها وإعطائها قيمتها العمرانية</a:t>
            </a:r>
            <a:endParaRPr lang="fr-FR" sz="1600" b="1" dirty="0" smtClean="0"/>
          </a:p>
          <a:p>
            <a:pPr algn="r" rtl="1"/>
            <a:r>
              <a:rPr lang="ar-SA" sz="1600" b="1" dirty="0" smtClean="0"/>
              <a:t>يتوفر الحي على نسبة كبيرة من المساحة غير مبنية مما يسهل عملية استغلالها فيما يخدم السكان</a:t>
            </a:r>
            <a:endParaRPr lang="fr-FR" sz="1600" b="1" dirty="0" smtClean="0"/>
          </a:p>
          <a:p>
            <a:pPr algn="r" rtl="1"/>
            <a:r>
              <a:rPr lang="ar-SA" sz="1600" b="1" dirty="0" smtClean="0"/>
              <a:t>انعدام العوائق الطبيعية والاصطناعية بالحي</a:t>
            </a:r>
            <a:endParaRPr lang="fr-FR" sz="1600" b="1" dirty="0"/>
          </a:p>
        </p:txBody>
      </p:sp>
      <p:sp>
        <p:nvSpPr>
          <p:cNvPr id="105" name="ZoneTexte 104"/>
          <p:cNvSpPr txBox="1"/>
          <p:nvPr/>
        </p:nvSpPr>
        <p:spPr>
          <a:xfrm>
            <a:off x="29389414" y="5357755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r-FR" sz="1600" b="1" dirty="0" smtClean="0"/>
              <a:t> </a:t>
            </a:r>
            <a:r>
              <a:rPr lang="ar-DZ" sz="1600" b="1" dirty="0" smtClean="0"/>
              <a:t>إن عملية التحليل تساعدنا على رسم الخطوط وإـستراتجية التدخل, أما عملية  التهيئة فهي  تدفع بنا التحسين الإطار العمراني و البيئي للحي , مع وضع  دفتر شروط من أجل تحقيق و احترام الأهداف </a:t>
            </a:r>
            <a:r>
              <a:rPr lang="ar-DZ" sz="1600" b="1" dirty="0" smtClean="0"/>
              <a:t>المسطرة </a:t>
            </a:r>
            <a:r>
              <a:rPr lang="ar-DZ" sz="1600" b="1" dirty="0" smtClean="0"/>
              <a:t>في مخطط التهيئة بهدف تغيير و تطور حي الوزن الثقيل .</a:t>
            </a:r>
            <a:endParaRPr lang="fr-FR" sz="1600" b="1" dirty="0" smtClean="0"/>
          </a:p>
          <a:p>
            <a:endParaRPr lang="fr-FR" sz="1600" dirty="0"/>
          </a:p>
        </p:txBody>
      </p:sp>
      <p:sp>
        <p:nvSpPr>
          <p:cNvPr id="107" name="ZoneTexte 106"/>
          <p:cNvSpPr txBox="1"/>
          <p:nvPr/>
        </p:nvSpPr>
        <p:spPr>
          <a:xfrm>
            <a:off x="29389414" y="7500895"/>
            <a:ext cx="364333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1600" b="1" dirty="0" smtClean="0"/>
              <a:t>المساحة :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22.9</a:t>
            </a:r>
            <a:r>
              <a:rPr lang="fr-FR" sz="1600" b="1" dirty="0" smtClean="0"/>
              <a:t> </a:t>
            </a:r>
            <a:r>
              <a:rPr lang="ar-DZ" sz="1600" b="1" dirty="0" smtClean="0"/>
              <a:t>هكتار</a:t>
            </a:r>
            <a:endParaRPr lang="fr-FR" sz="1600" b="1" dirty="0" smtClean="0"/>
          </a:p>
          <a:p>
            <a:pPr algn="r" rtl="1"/>
            <a:r>
              <a:rPr lang="ar-DZ" sz="1600" b="1" dirty="0" smtClean="0"/>
              <a:t>عدد السكان :</a:t>
            </a:r>
            <a:r>
              <a:rPr lang="fr-FR" sz="1600" b="1" dirty="0" smtClean="0"/>
              <a:t>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2500</a:t>
            </a:r>
            <a:r>
              <a:rPr lang="fr-FR" sz="1600" b="1" dirty="0" smtClean="0"/>
              <a:t> </a:t>
            </a:r>
            <a:r>
              <a:rPr lang="ar-DZ" sz="1600" b="1" dirty="0" smtClean="0"/>
              <a:t>ساكن</a:t>
            </a:r>
          </a:p>
          <a:p>
            <a:pPr algn="r" rtl="1"/>
            <a:r>
              <a:rPr lang="ar-DZ" sz="1600" b="1" dirty="0" smtClean="0"/>
              <a:t>الكثافة السكانية :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63</a:t>
            </a:r>
            <a:r>
              <a:rPr lang="fr-FR" sz="1600" b="1" dirty="0" smtClean="0"/>
              <a:t> </a:t>
            </a:r>
            <a:r>
              <a:rPr lang="ar-DZ" sz="1600" b="1" dirty="0" smtClean="0"/>
              <a:t>فرد / هكتار </a:t>
            </a:r>
          </a:p>
          <a:p>
            <a:pPr algn="r" rtl="1"/>
            <a:r>
              <a:rPr lang="fr-FR" sz="1600" b="1" dirty="0" smtClean="0"/>
              <a:t>TOL</a:t>
            </a:r>
            <a:r>
              <a:rPr lang="ar-DZ" sz="1600" b="1" dirty="0" smtClean="0"/>
              <a:t> :</a:t>
            </a:r>
            <a:r>
              <a:rPr lang="fr-FR" sz="1600" b="1" dirty="0" smtClean="0"/>
              <a:t> </a:t>
            </a:r>
            <a:r>
              <a:rPr lang="fr-FR" sz="2200" b="1" dirty="0">
                <a:latin typeface="Arial" pitchFamily="34" charset="0"/>
                <a:cs typeface="Arial" pitchFamily="34" charset="0"/>
              </a:rPr>
              <a:t>5.4</a:t>
            </a:r>
            <a:r>
              <a:rPr lang="fr-FR" sz="1600" b="1" dirty="0" smtClean="0"/>
              <a:t> </a:t>
            </a:r>
            <a:r>
              <a:rPr lang="ar-DZ" sz="1600" b="1" dirty="0" smtClean="0"/>
              <a:t>فرد / مسكن</a:t>
            </a:r>
            <a:endParaRPr lang="fr-FR" sz="1600" b="1" dirty="0" smtClean="0"/>
          </a:p>
          <a:p>
            <a:pPr algn="r" rtl="1"/>
            <a:endParaRPr lang="fr-FR" sz="1600" b="1" dirty="0"/>
          </a:p>
        </p:txBody>
      </p:sp>
      <p:sp>
        <p:nvSpPr>
          <p:cNvPr id="108" name="Rectangle à coins arrondis 107"/>
          <p:cNvSpPr/>
          <p:nvPr/>
        </p:nvSpPr>
        <p:spPr>
          <a:xfrm>
            <a:off x="44820022" y="5214879"/>
            <a:ext cx="4714908" cy="600079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600" b="1" dirty="0" smtClean="0">
                <a:cs typeface="+mj-cs"/>
              </a:rPr>
              <a:t>شهدت بلدية راس الوادي على تعاقب عدة حضارات وأمم </a:t>
            </a:r>
            <a:r>
              <a:rPr lang="ar-DZ" sz="2600" b="1" dirty="0" smtClean="0">
                <a:cs typeface="+mj-cs"/>
              </a:rPr>
              <a:t>,هذه </a:t>
            </a:r>
            <a:r>
              <a:rPr lang="ar-DZ" sz="2600" b="1" dirty="0" smtClean="0">
                <a:cs typeface="+mj-cs"/>
              </a:rPr>
              <a:t>الحضارات جعلت مدينة رأس الوادي تتميز بعدة طوابع عمرانية  أو بصمات </a:t>
            </a:r>
            <a:r>
              <a:rPr lang="ar-DZ" sz="2600" b="1" dirty="0" smtClean="0">
                <a:cs typeface="+mj-cs"/>
              </a:rPr>
              <a:t>اجتماعية لازالت </a:t>
            </a:r>
            <a:r>
              <a:rPr lang="ar-DZ" sz="2600" b="1" dirty="0" smtClean="0">
                <a:cs typeface="+mj-cs"/>
              </a:rPr>
              <a:t>قائمة </a:t>
            </a:r>
            <a:r>
              <a:rPr lang="ar-DZ" sz="2600" b="1" dirty="0" smtClean="0">
                <a:cs typeface="+mj-cs"/>
              </a:rPr>
              <a:t>حاليا. </a:t>
            </a:r>
            <a:r>
              <a:rPr lang="ar-DZ" sz="2600" b="1" dirty="0" smtClean="0">
                <a:cs typeface="+mj-cs"/>
              </a:rPr>
              <a:t>وقد قسمنا هذا التطور التاريخي للبلدية </a:t>
            </a:r>
            <a:r>
              <a:rPr lang="ar-DZ" sz="2600" b="1" dirty="0" err="1" smtClean="0">
                <a:cs typeface="+mj-cs"/>
              </a:rPr>
              <a:t>الى</a:t>
            </a:r>
            <a:r>
              <a:rPr lang="ar-DZ" sz="2600" b="1" dirty="0" smtClean="0">
                <a:cs typeface="+mj-cs"/>
              </a:rPr>
              <a:t> سبعة  مراحل وكل مرحلة بما يميزها</a:t>
            </a:r>
            <a:endParaRPr lang="fr-FR" sz="2600" b="1" dirty="0" smtClean="0">
              <a:cs typeface="+mj-cs"/>
            </a:endParaRPr>
          </a:p>
          <a:p>
            <a:pPr algn="ctr"/>
            <a:endParaRPr lang="fr-FR" sz="1600" dirty="0"/>
          </a:p>
        </p:txBody>
      </p:sp>
      <p:sp>
        <p:nvSpPr>
          <p:cNvPr id="115" name="Soleil 114"/>
          <p:cNvSpPr/>
          <p:nvPr/>
        </p:nvSpPr>
        <p:spPr>
          <a:xfrm>
            <a:off x="36533214" y="11429985"/>
            <a:ext cx="11572956" cy="571504"/>
          </a:xfrm>
          <a:prstGeom prst="su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Soleil 115"/>
          <p:cNvSpPr/>
          <p:nvPr/>
        </p:nvSpPr>
        <p:spPr>
          <a:xfrm>
            <a:off x="36176024" y="18573785"/>
            <a:ext cx="12287336" cy="571504"/>
          </a:xfrm>
          <a:prstGeom prst="su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à coins arrondis 125"/>
          <p:cNvSpPr/>
          <p:nvPr/>
        </p:nvSpPr>
        <p:spPr>
          <a:xfrm>
            <a:off x="44748584" y="12072927"/>
            <a:ext cx="4714908" cy="6429420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400" b="1" dirty="0"/>
          </a:p>
        </p:txBody>
      </p:sp>
      <p:sp>
        <p:nvSpPr>
          <p:cNvPr id="127" name="Rectangle à coins arrondis 126"/>
          <p:cNvSpPr/>
          <p:nvPr/>
        </p:nvSpPr>
        <p:spPr>
          <a:xfrm>
            <a:off x="44748584" y="19216727"/>
            <a:ext cx="4714908" cy="6143668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à coins arrondis 127"/>
          <p:cNvSpPr/>
          <p:nvPr/>
        </p:nvSpPr>
        <p:spPr>
          <a:xfrm>
            <a:off x="39962238" y="5286317"/>
            <a:ext cx="4714908" cy="5929354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à coins arrondis 128"/>
          <p:cNvSpPr/>
          <p:nvPr/>
        </p:nvSpPr>
        <p:spPr>
          <a:xfrm>
            <a:off x="39890800" y="12144365"/>
            <a:ext cx="4714908" cy="635798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à coins arrondis 129"/>
          <p:cNvSpPr/>
          <p:nvPr/>
        </p:nvSpPr>
        <p:spPr>
          <a:xfrm>
            <a:off x="39890800" y="19359603"/>
            <a:ext cx="4714908" cy="600079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à coins arrondis 130"/>
          <p:cNvSpPr/>
          <p:nvPr/>
        </p:nvSpPr>
        <p:spPr>
          <a:xfrm>
            <a:off x="35175892" y="5357755"/>
            <a:ext cx="4714908" cy="5929354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à coins arrondis 131"/>
          <p:cNvSpPr/>
          <p:nvPr/>
        </p:nvSpPr>
        <p:spPr>
          <a:xfrm>
            <a:off x="34961578" y="12144365"/>
            <a:ext cx="4714908" cy="635798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à coins arrondis 132"/>
          <p:cNvSpPr/>
          <p:nvPr/>
        </p:nvSpPr>
        <p:spPr>
          <a:xfrm>
            <a:off x="34961578" y="19502479"/>
            <a:ext cx="4714908" cy="5857916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DZ" sz="2600" b="1" dirty="0" smtClean="0"/>
          </a:p>
          <a:p>
            <a:pPr algn="ctr" rtl="1"/>
            <a:r>
              <a:rPr lang="ar-DZ" sz="2800" b="1" dirty="0" smtClean="0">
                <a:cs typeface="+mj-cs"/>
              </a:rPr>
              <a:t>عرفت مدينة رأس الوادي عدة </a:t>
            </a:r>
            <a:r>
              <a:rPr lang="ar-DZ" sz="2800" b="1" dirty="0" smtClean="0">
                <a:cs typeface="+mj-cs"/>
              </a:rPr>
              <a:t>تغيرات </a:t>
            </a:r>
            <a:r>
              <a:rPr lang="ar-DZ" sz="2800" b="1" dirty="0" smtClean="0">
                <a:cs typeface="+mj-cs"/>
              </a:rPr>
              <a:t>عمرانية </a:t>
            </a:r>
            <a:r>
              <a:rPr lang="ar-DZ" sz="2800" b="1" dirty="0" smtClean="0">
                <a:cs typeface="+mj-cs"/>
              </a:rPr>
              <a:t>مختلفة تميزت بتسارع وتيرة النمو العمراني لعدة أسباب أهمها التقسيم الإداري</a:t>
            </a:r>
            <a:r>
              <a:rPr lang="fr-FR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1990</a:t>
            </a:r>
            <a:r>
              <a:rPr lang="fr-FR" sz="2800" b="1" dirty="0" smtClean="0">
                <a:cs typeface="+mj-cs"/>
              </a:rPr>
              <a:t>  </a:t>
            </a:r>
            <a:r>
              <a:rPr lang="ar-DZ" sz="2800" b="1" dirty="0" smtClean="0">
                <a:cs typeface="+mj-cs"/>
              </a:rPr>
              <a:t> والترقية الإدارية لمدينة رأس الوادي.</a:t>
            </a:r>
            <a:endParaRPr lang="fr-FR" sz="2800" b="1" dirty="0" smtClean="0">
              <a:cs typeface="+mj-cs"/>
            </a:endParaRPr>
          </a:p>
          <a:p>
            <a:pPr algn="ctr"/>
            <a:r>
              <a:rPr lang="ar-DZ" sz="2800" b="1" dirty="0" smtClean="0">
                <a:cs typeface="+mj-cs"/>
              </a:rPr>
              <a:t>مما ساهم في استقطاب استثمارات إدارية وصناعية عجلت من ظهور حركات هجرة بحثا عن العمل ثم الاستقرار، كل هذا جعل من المجال الحضري </a:t>
            </a:r>
            <a:r>
              <a:rPr lang="ar-DZ" sz="2800" b="1" dirty="0" smtClean="0">
                <a:cs typeface="+mj-cs"/>
              </a:rPr>
              <a:t>للمدينة </a:t>
            </a:r>
            <a:r>
              <a:rPr lang="ar-DZ" sz="2800" b="1" dirty="0" smtClean="0">
                <a:cs typeface="+mj-cs"/>
              </a:rPr>
              <a:t>مهيكلا بمختلف الوظائف الحضرية المهمة </a:t>
            </a:r>
            <a:r>
              <a:rPr lang="ar-DZ" sz="2800" b="1" dirty="0" smtClean="0">
                <a:cs typeface="+mj-cs"/>
              </a:rPr>
              <a:t>.</a:t>
            </a:r>
            <a:endParaRPr lang="fr-FR" sz="2800" b="1" dirty="0">
              <a:cs typeface="+mj-cs"/>
            </a:endParaRPr>
          </a:p>
        </p:txBody>
      </p:sp>
      <p:sp>
        <p:nvSpPr>
          <p:cNvPr id="134" name="Rectangle à coins arrondis 133"/>
          <p:cNvSpPr/>
          <p:nvPr/>
        </p:nvSpPr>
        <p:spPr>
          <a:xfrm>
            <a:off x="46534534" y="5357755"/>
            <a:ext cx="1357322" cy="357190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مقدمة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36247462" y="5429193"/>
            <a:ext cx="2286016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الثانية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6" name="Rectangle à coins arrondis 135"/>
          <p:cNvSpPr/>
          <p:nvPr/>
        </p:nvSpPr>
        <p:spPr>
          <a:xfrm>
            <a:off x="41319560" y="5357755"/>
            <a:ext cx="2286016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</a:t>
            </a:r>
            <a:r>
              <a:rPr lang="ar-DZ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الاولى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7" name="Rectangle à coins arrondis 136"/>
          <p:cNvSpPr/>
          <p:nvPr/>
        </p:nvSpPr>
        <p:spPr>
          <a:xfrm>
            <a:off x="46105906" y="12215803"/>
            <a:ext cx="2286016" cy="500066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الثالثة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8" name="Rectangle à coins arrondis 137"/>
          <p:cNvSpPr/>
          <p:nvPr/>
        </p:nvSpPr>
        <p:spPr>
          <a:xfrm>
            <a:off x="36104586" y="12215803"/>
            <a:ext cx="2286016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الخامسة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9" name="Rectangle à coins arrondis 138"/>
          <p:cNvSpPr/>
          <p:nvPr/>
        </p:nvSpPr>
        <p:spPr>
          <a:xfrm>
            <a:off x="41176684" y="12501555"/>
            <a:ext cx="2286016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الرابعة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0" name="Rectangle à coins arrondis 139"/>
          <p:cNvSpPr/>
          <p:nvPr/>
        </p:nvSpPr>
        <p:spPr>
          <a:xfrm>
            <a:off x="46105906" y="19359603"/>
            <a:ext cx="2357454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السادسة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1" name="Rectangle à coins arrondis 140"/>
          <p:cNvSpPr/>
          <p:nvPr/>
        </p:nvSpPr>
        <p:spPr>
          <a:xfrm>
            <a:off x="36604652" y="19788231"/>
            <a:ext cx="1428760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خاتمة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2" name="Rectangle à coins arrondis 141"/>
          <p:cNvSpPr/>
          <p:nvPr/>
        </p:nvSpPr>
        <p:spPr>
          <a:xfrm>
            <a:off x="41248122" y="19502479"/>
            <a:ext cx="2286016" cy="42862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المرحلة السابعة</a:t>
            </a:r>
            <a:endParaRPr lang="fr-FR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4" descr="C:\Users\Assalas\Desktop\ZWINA\di tar\N\dz\z\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390866" y="7929523"/>
            <a:ext cx="3857652" cy="3203430"/>
          </a:xfrm>
          <a:prstGeom prst="rect">
            <a:avLst/>
          </a:prstGeom>
          <a:noFill/>
        </p:spPr>
      </p:pic>
      <p:pic>
        <p:nvPicPr>
          <p:cNvPr id="7" name="Picture 5" descr="C:\Users\Assalas\Desktop\ZWINA\di tar\N\dz\z\2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604520" y="7858085"/>
            <a:ext cx="3714776" cy="3279038"/>
          </a:xfrm>
          <a:prstGeom prst="rect">
            <a:avLst/>
          </a:prstGeom>
          <a:noFill/>
        </p:spPr>
      </p:pic>
      <p:pic>
        <p:nvPicPr>
          <p:cNvPr id="10" name="Picture 6" descr="C:\Users\Assalas\Desktop\ZWINA\di tar\N\dz\z\3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320088" y="15359075"/>
            <a:ext cx="3714776" cy="3048129"/>
          </a:xfrm>
          <a:prstGeom prst="rect">
            <a:avLst/>
          </a:prstGeom>
          <a:noFill/>
        </p:spPr>
      </p:pic>
      <p:pic>
        <p:nvPicPr>
          <p:cNvPr id="11" name="Picture 7" descr="C:\Users\Assalas\Desktop\ZWINA\di tar\N\dz\z\4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0247990" y="15359075"/>
            <a:ext cx="3929090" cy="3083590"/>
          </a:xfrm>
          <a:prstGeom prst="rect">
            <a:avLst/>
          </a:prstGeom>
          <a:noFill/>
        </p:spPr>
      </p:pic>
      <p:pic>
        <p:nvPicPr>
          <p:cNvPr id="13" name="Picture 8" descr="C:\Users\Assalas\Desktop\ZWINA\di tar\N\dz\z\5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5318768" y="15287637"/>
            <a:ext cx="3929090" cy="3174376"/>
          </a:xfrm>
          <a:prstGeom prst="rect">
            <a:avLst/>
          </a:prstGeom>
          <a:noFill/>
        </p:spPr>
      </p:pic>
      <p:pic>
        <p:nvPicPr>
          <p:cNvPr id="14" name="Picture 9" descr="C:\Users\Assalas\Desktop\ZWINA\di tar\N\dz\z\6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177212" y="22145685"/>
            <a:ext cx="3857652" cy="3166729"/>
          </a:xfrm>
          <a:prstGeom prst="rect">
            <a:avLst/>
          </a:prstGeom>
          <a:noFill/>
        </p:spPr>
      </p:pic>
      <p:pic>
        <p:nvPicPr>
          <p:cNvPr id="15" name="Picture 10" descr="C:\Users\Assalas\Desktop\ZWINA\di tar\N\dz\z\7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0319428" y="22145685"/>
            <a:ext cx="3924298" cy="3192726"/>
          </a:xfrm>
          <a:prstGeom prst="rect">
            <a:avLst/>
          </a:prstGeom>
          <a:noFill/>
        </p:spPr>
      </p:pic>
      <p:sp>
        <p:nvSpPr>
          <p:cNvPr id="144" name="ZoneTexte 143"/>
          <p:cNvSpPr txBox="1"/>
          <p:nvPr/>
        </p:nvSpPr>
        <p:spPr>
          <a:xfrm>
            <a:off x="40033676" y="20002545"/>
            <a:ext cx="43577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r-FR" sz="2200" b="1" dirty="0" smtClean="0">
                <a:cs typeface="+mj-cs"/>
              </a:rPr>
              <a:t> </a:t>
            </a:r>
            <a:r>
              <a:rPr lang="ar-DZ" sz="2200" b="1" dirty="0" smtClean="0">
                <a:cs typeface="+mj-cs"/>
              </a:rPr>
              <a:t>تعتبر هذه </a:t>
            </a:r>
            <a:r>
              <a:rPr lang="ar-DZ" sz="2200" b="1" dirty="0" smtClean="0">
                <a:cs typeface="+mj-cs"/>
              </a:rPr>
              <a:t>المرحلة </a:t>
            </a:r>
            <a:r>
              <a:rPr lang="ar-DZ" sz="2200" b="1" dirty="0" smtClean="0">
                <a:cs typeface="+mj-cs"/>
              </a:rPr>
              <a:t>منعرجا هاما في تطور مدينة </a:t>
            </a:r>
            <a:r>
              <a:rPr lang="ar-DZ" sz="2200" b="1" dirty="0" smtClean="0">
                <a:cs typeface="+mj-cs"/>
              </a:rPr>
              <a:t>ر</a:t>
            </a:r>
            <a:r>
              <a:rPr lang="ar-DZ" sz="2200" b="1" dirty="0" smtClean="0">
                <a:cs typeface="+mj-cs"/>
              </a:rPr>
              <a:t>أس </a:t>
            </a:r>
            <a:r>
              <a:rPr lang="ar-DZ" sz="2200" b="1" dirty="0" smtClean="0">
                <a:cs typeface="+mj-cs"/>
              </a:rPr>
              <a:t>الوادي ، وذلك لما شهدته من ظهور صناعات بمختلف انواعها و </a:t>
            </a:r>
            <a:r>
              <a:rPr lang="ar-DZ" sz="2200" b="1" dirty="0" smtClean="0">
                <a:cs typeface="+mj-cs"/>
              </a:rPr>
              <a:t>وجود واد </a:t>
            </a:r>
            <a:r>
              <a:rPr lang="ar-DZ" sz="2200" b="1" dirty="0" smtClean="0">
                <a:cs typeface="+mj-cs"/>
              </a:rPr>
              <a:t>رأس الوادي و أرض خصبة صالحة للزارعة بمحاذات المحاور الكبرى للمدينة كل هذا جعل المدينة تحتل موقعا استراتيجيا ومكانة اقتصادية هامة أو ما </a:t>
            </a:r>
            <a:r>
              <a:rPr lang="ar-DZ" sz="2200" b="1" dirty="0" smtClean="0">
                <a:cs typeface="+mj-cs"/>
              </a:rPr>
              <a:t>يطلق </a:t>
            </a:r>
            <a:r>
              <a:rPr lang="ar-DZ" sz="2200" b="1" dirty="0" smtClean="0">
                <a:cs typeface="+mj-cs"/>
              </a:rPr>
              <a:t>عليه بقطب النمو</a:t>
            </a:r>
            <a:endParaRPr lang="fr-FR" sz="2200" b="1" dirty="0">
              <a:cs typeface="+mj-cs"/>
            </a:endParaRPr>
          </a:p>
        </p:txBody>
      </p:sp>
      <p:sp>
        <p:nvSpPr>
          <p:cNvPr id="145" name="ZoneTexte 144"/>
          <p:cNvSpPr txBox="1"/>
          <p:nvPr/>
        </p:nvSpPr>
        <p:spPr>
          <a:xfrm>
            <a:off x="40105114" y="5786383"/>
            <a:ext cx="42862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2200" b="1" dirty="0" smtClean="0">
                <a:cs typeface="+mj-cs"/>
              </a:rPr>
              <a:t>تميزت هذه المرحلة بظهور النواة الأولى طوملة </a:t>
            </a:r>
            <a:r>
              <a:rPr lang="ar-DZ" sz="2200" b="1" dirty="0" smtClean="0">
                <a:cs typeface="+mj-cs"/>
              </a:rPr>
              <a:t>ويعود </a:t>
            </a:r>
            <a:r>
              <a:rPr lang="ar-DZ" sz="2200" b="1" dirty="0" smtClean="0">
                <a:cs typeface="+mj-cs"/>
              </a:rPr>
              <a:t>ظهورها إلى عهد الرومان  حيث كان اسمها ثامالولة ويظهر هذا في المباني الرومانية القديمة مما جعلها تمثل كيان ثقافي </a:t>
            </a:r>
            <a:r>
              <a:rPr lang="ar-DZ" sz="2200" b="1" dirty="0" smtClean="0">
                <a:cs typeface="+mj-cs"/>
              </a:rPr>
              <a:t>.تمركز </a:t>
            </a:r>
            <a:r>
              <a:rPr lang="ar-DZ" sz="2200" b="1" dirty="0" smtClean="0">
                <a:cs typeface="+mj-cs"/>
              </a:rPr>
              <a:t>الرومان في هذه المنطقة </a:t>
            </a:r>
            <a:r>
              <a:rPr lang="ar-DZ" sz="2200" b="1" dirty="0">
                <a:cs typeface="+mj-cs"/>
              </a:rPr>
              <a:t>المحاطة </a:t>
            </a:r>
            <a:r>
              <a:rPr lang="ar-DZ" sz="2200" b="1" dirty="0" smtClean="0">
                <a:cs typeface="+mj-cs"/>
              </a:rPr>
              <a:t>بالجبال من </a:t>
            </a:r>
            <a:r>
              <a:rPr lang="ar-DZ" sz="2200" b="1" dirty="0" smtClean="0">
                <a:cs typeface="+mj-cs"/>
              </a:rPr>
              <a:t>أجل </a:t>
            </a:r>
            <a:r>
              <a:rPr lang="ar-DZ" sz="2200" b="1" dirty="0" smtClean="0">
                <a:cs typeface="+mj-cs"/>
              </a:rPr>
              <a:t>الحماية.</a:t>
            </a:r>
            <a:endParaRPr lang="fr-FR" sz="1800" dirty="0"/>
          </a:p>
        </p:txBody>
      </p:sp>
      <p:sp>
        <p:nvSpPr>
          <p:cNvPr id="146" name="ZoneTexte 145"/>
          <p:cNvSpPr txBox="1"/>
          <p:nvPr/>
        </p:nvSpPr>
        <p:spPr>
          <a:xfrm>
            <a:off x="35318768" y="5857821"/>
            <a:ext cx="4286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2200" b="1" dirty="0" smtClean="0">
                <a:cs typeface="+mj-cs"/>
              </a:rPr>
              <a:t>وهي مرحلة دخول الاستعمار (ظهور توكفيل</a:t>
            </a:r>
            <a:r>
              <a:rPr lang="ar-DZ" sz="2200" b="1" dirty="0" smtClean="0">
                <a:cs typeface="+mj-cs"/>
              </a:rPr>
              <a:t>) ظهرت في </a:t>
            </a:r>
            <a:r>
              <a:rPr lang="ar-DZ" sz="2200" b="1" dirty="0" smtClean="0">
                <a:cs typeface="+mj-cs"/>
              </a:rPr>
              <a:t>العهد الاستعماري كمركز سكني للمعمرين أي قرية استعمارية و يظهر هذا في البنايات الفرنسية، توكفيل ظهرت كقطب نمو ثاني بعد طوملة و كان توسعها غير مستمر، بلغ عدد السكان في هذه المرحلة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611</a:t>
            </a:r>
            <a:r>
              <a:rPr lang="ar-DZ" sz="2200" b="1" dirty="0" smtClean="0">
                <a:cs typeface="+mj-cs"/>
              </a:rPr>
              <a:t> و بلغت مساحتها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52</a:t>
            </a:r>
            <a:r>
              <a:rPr lang="ar-DZ" sz="2200" b="1" dirty="0" smtClean="0">
                <a:cs typeface="+mj-cs"/>
              </a:rPr>
              <a:t> هكتار.</a:t>
            </a:r>
            <a:endParaRPr lang="fr-FR" sz="2200" b="1" dirty="0" smtClean="0">
              <a:cs typeface="+mj-cs"/>
            </a:endParaRPr>
          </a:p>
          <a:p>
            <a:r>
              <a:rPr lang="fr-FR" sz="1800" b="1" dirty="0" smtClean="0"/>
              <a:t> </a:t>
            </a:r>
            <a:endParaRPr lang="fr-FR" sz="1800" dirty="0" smtClean="0"/>
          </a:p>
          <a:p>
            <a:r>
              <a:rPr lang="ar-DZ" sz="1800" dirty="0" smtClean="0"/>
              <a:t> </a:t>
            </a:r>
            <a:r>
              <a:rPr lang="fr-FR" sz="1800" dirty="0" smtClean="0"/>
              <a:t> </a:t>
            </a:r>
            <a:endParaRPr lang="fr-FR" sz="1800" dirty="0"/>
          </a:p>
        </p:txBody>
      </p:sp>
      <p:sp>
        <p:nvSpPr>
          <p:cNvPr id="147" name="ZoneTexte 146"/>
          <p:cNvSpPr txBox="1"/>
          <p:nvPr/>
        </p:nvSpPr>
        <p:spPr>
          <a:xfrm>
            <a:off x="44820022" y="12644431"/>
            <a:ext cx="442915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 </a:t>
            </a:r>
            <a:endParaRPr lang="fr-FR" sz="1800" dirty="0" smtClean="0"/>
          </a:p>
          <a:p>
            <a:pPr algn="r" rtl="1"/>
            <a:r>
              <a:rPr lang="ar-DZ" sz="2200" b="1" dirty="0" smtClean="0">
                <a:latin typeface="Arial" pitchFamily="34" charset="0"/>
                <a:cs typeface="+mj-cs"/>
              </a:rPr>
              <a:t>الاستعمار</a:t>
            </a:r>
            <a:r>
              <a:rPr lang="ar-SA" sz="2200" b="1" dirty="0" smtClean="0">
                <a:latin typeface="Arial" pitchFamily="34" charset="0"/>
                <a:cs typeface="+mj-cs"/>
              </a:rPr>
              <a:t>: </a:t>
            </a:r>
            <a:r>
              <a:rPr lang="ar-DZ" sz="2200" b="1" dirty="0" smtClean="0">
                <a:latin typeface="Arial" pitchFamily="34" charset="0"/>
                <a:cs typeface="+mj-cs"/>
              </a:rPr>
              <a:t>(ظهور دوار عياض و </a:t>
            </a:r>
            <a:r>
              <a:rPr lang="ar-DZ" sz="2200" b="1" dirty="0" err="1" smtClean="0">
                <a:latin typeface="Arial" pitchFamily="34" charset="0"/>
                <a:cs typeface="+mj-cs"/>
              </a:rPr>
              <a:t>شلخة</a:t>
            </a:r>
            <a:r>
              <a:rPr lang="ar-DZ" sz="2200" b="1" dirty="0" smtClean="0">
                <a:latin typeface="Arial" pitchFamily="34" charset="0"/>
                <a:cs typeface="+mj-cs"/>
              </a:rPr>
              <a:t>) قبيلة عياض </a:t>
            </a:r>
            <a:r>
              <a:rPr lang="ar-DZ" sz="2200" b="1" dirty="0" smtClean="0">
                <a:latin typeface="Arial" pitchFamily="34" charset="0"/>
                <a:cs typeface="+mj-cs"/>
              </a:rPr>
              <a:t>ظهرت في </a:t>
            </a:r>
            <a:r>
              <a:rPr lang="ar-DZ" sz="2200" b="1" dirty="0" smtClean="0">
                <a:latin typeface="Arial" pitchFamily="34" charset="0"/>
                <a:cs typeface="+mj-cs"/>
              </a:rPr>
              <a:t>رأس الوادي على شكل قوافل بدو رحل و انتشروا وعمروا هناك لما وجدوا معظم الأرض شاغرة مما أدى إلى ظهور دوار عياض كقطب نمو مستمر , كما </a:t>
            </a:r>
            <a:r>
              <a:rPr lang="ar-DZ" sz="2200" b="1" dirty="0" smtClean="0">
                <a:latin typeface="Arial" pitchFamily="34" charset="0"/>
                <a:cs typeface="+mj-cs"/>
              </a:rPr>
              <a:t>يعود </a:t>
            </a:r>
            <a:r>
              <a:rPr lang="ar-DZ" sz="2200" b="1" dirty="0" smtClean="0">
                <a:latin typeface="Arial" pitchFamily="34" charset="0"/>
                <a:cs typeface="+mj-cs"/>
              </a:rPr>
              <a:t>ظهور </a:t>
            </a:r>
            <a:r>
              <a:rPr lang="ar-DZ" sz="2200" b="1" dirty="0" err="1" smtClean="0">
                <a:latin typeface="Arial" pitchFamily="34" charset="0"/>
                <a:cs typeface="+mj-cs"/>
              </a:rPr>
              <a:t>شلخة</a:t>
            </a:r>
            <a:r>
              <a:rPr lang="ar-DZ" sz="2200" b="1" dirty="0" smtClean="0">
                <a:latin typeface="Arial" pitchFamily="34" charset="0"/>
                <a:cs typeface="+mj-cs"/>
              </a:rPr>
              <a:t> إلى استوطان السكان الأصليين لأولاد براهم للجبال في </a:t>
            </a:r>
            <a:r>
              <a:rPr lang="ar-DZ" sz="2200" b="1" dirty="0" err="1" smtClean="0">
                <a:latin typeface="Arial" pitchFamily="34" charset="0"/>
                <a:cs typeface="+mj-cs"/>
              </a:rPr>
              <a:t>شلخة</a:t>
            </a:r>
            <a:r>
              <a:rPr lang="ar-DZ" sz="2200" b="1" dirty="0" smtClean="0">
                <a:latin typeface="Arial" pitchFamily="34" charset="0"/>
                <a:cs typeface="+mj-cs"/>
              </a:rPr>
              <a:t>, وجود الغابة في الناحية الجنوبية لعب دور حاجر نمو لتوسع المنطقة</a:t>
            </a:r>
            <a:endParaRPr lang="fr-FR" sz="2200" dirty="0">
              <a:latin typeface="Arial" pitchFamily="34" charset="0"/>
              <a:cs typeface="+mj-cs"/>
            </a:endParaRPr>
          </a:p>
        </p:txBody>
      </p:sp>
      <p:sp>
        <p:nvSpPr>
          <p:cNvPr id="148" name="ZoneTexte 147"/>
          <p:cNvSpPr txBox="1"/>
          <p:nvPr/>
        </p:nvSpPr>
        <p:spPr>
          <a:xfrm>
            <a:off x="39890800" y="13001621"/>
            <a:ext cx="46434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r-FR" sz="2200" dirty="0" smtClean="0">
                <a:cs typeface="+mj-cs"/>
              </a:rPr>
              <a:t> </a:t>
            </a:r>
            <a:r>
              <a:rPr lang="ar-DZ" sz="2200" b="1" dirty="0" smtClean="0">
                <a:cs typeface="+mj-cs"/>
              </a:rPr>
              <a:t>ما بعد الاستقلال</a:t>
            </a:r>
            <a:r>
              <a:rPr lang="ar-SA" sz="2200" b="1" dirty="0" smtClean="0">
                <a:cs typeface="+mj-cs"/>
              </a:rPr>
              <a:t>: </a:t>
            </a:r>
            <a:r>
              <a:rPr lang="ar-DZ" sz="2200" b="1" dirty="0" smtClean="0">
                <a:cs typeface="+mj-cs"/>
              </a:rPr>
              <a:t>(ظهور </a:t>
            </a:r>
            <a:r>
              <a:rPr lang="ar-DZ" sz="2200" b="1" dirty="0" err="1" smtClean="0">
                <a:cs typeface="+mj-cs"/>
              </a:rPr>
              <a:t>ملوزة</a:t>
            </a:r>
            <a:r>
              <a:rPr lang="ar-DZ" sz="2200" b="1" dirty="0" smtClean="0">
                <a:cs typeface="+mj-cs"/>
              </a:rPr>
              <a:t> و </a:t>
            </a:r>
            <a:r>
              <a:rPr lang="ar-DZ" sz="2200" b="1" dirty="0" err="1" smtClean="0">
                <a:cs typeface="+mj-cs"/>
              </a:rPr>
              <a:t>قلاليز</a:t>
            </a:r>
            <a:r>
              <a:rPr lang="ar-DZ" sz="2200" b="1" dirty="0" smtClean="0">
                <a:cs typeface="+mj-cs"/>
              </a:rPr>
              <a:t>) بعد الاستقلال عرفت المدينة نموا </a:t>
            </a:r>
            <a:r>
              <a:rPr lang="ar-DZ" sz="2200" b="1" dirty="0" err="1" smtClean="0">
                <a:cs typeface="+mj-cs"/>
              </a:rPr>
              <a:t>ديموغرافيا</a:t>
            </a:r>
            <a:r>
              <a:rPr lang="ar-DZ" sz="2200" b="1" dirty="0" smtClean="0">
                <a:cs typeface="+mj-cs"/>
              </a:rPr>
              <a:t> حيث قدر </a:t>
            </a:r>
            <a:r>
              <a:rPr lang="ar-DZ" sz="2200" b="1" dirty="0" err="1" smtClean="0">
                <a:cs typeface="+mj-cs"/>
              </a:rPr>
              <a:t>ب</a:t>
            </a:r>
            <a:r>
              <a:rPr lang="ar-DZ" sz="2200" b="1" dirty="0" smtClean="0">
                <a:cs typeface="+mj-cs"/>
              </a:rPr>
              <a:t>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50529</a:t>
            </a:r>
            <a:r>
              <a:rPr lang="ar-DZ" sz="2200" b="1" dirty="0" smtClean="0">
                <a:cs typeface="+mj-cs"/>
              </a:rPr>
              <a:t>ن  ومساحة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62 </a:t>
            </a:r>
            <a:r>
              <a:rPr lang="ar-DZ" sz="2200" b="1" dirty="0" smtClean="0">
                <a:cs typeface="+mj-cs"/>
              </a:rPr>
              <a:t> هكتار,وهذا بسبب الهجرة من الأرياف, حيث شغل السكان المناطق التي كانت للمعمرين و هذا ما أدى إلى تكثيف المجال بظهور ملوزة و قلاليز كقطبي نمو مع انقطاع في الاستمرارية </a:t>
            </a:r>
            <a:r>
              <a:rPr lang="ar-DZ" sz="2200" b="1" dirty="0" smtClean="0">
                <a:cs typeface="+mj-cs"/>
              </a:rPr>
              <a:t>بسبب  الأراضي </a:t>
            </a:r>
            <a:r>
              <a:rPr lang="ar-DZ" sz="2200" b="1" dirty="0" smtClean="0">
                <a:cs typeface="+mj-cs"/>
              </a:rPr>
              <a:t>الفلاحية </a:t>
            </a:r>
            <a:r>
              <a:rPr lang="ar-DZ" sz="2200" b="1" dirty="0" smtClean="0">
                <a:cs typeface="+mj-cs"/>
              </a:rPr>
              <a:t>غربا</a:t>
            </a:r>
            <a:r>
              <a:rPr lang="ar-DZ" sz="2200" b="1" dirty="0" smtClean="0">
                <a:cs typeface="+mj-cs"/>
              </a:rPr>
              <a:t>. </a:t>
            </a:r>
            <a:endParaRPr lang="fr-FR" sz="2200" b="1" dirty="0" smtClean="0">
              <a:cs typeface="+mj-cs"/>
            </a:endParaRPr>
          </a:p>
          <a:p>
            <a:pPr algn="r" rtl="1"/>
            <a:endParaRPr lang="fr-FR" sz="1800" b="1" dirty="0"/>
          </a:p>
        </p:txBody>
      </p:sp>
      <p:sp>
        <p:nvSpPr>
          <p:cNvPr id="149" name="ZoneTexte 148"/>
          <p:cNvSpPr txBox="1"/>
          <p:nvPr/>
        </p:nvSpPr>
        <p:spPr>
          <a:xfrm>
            <a:off x="34961578" y="12644431"/>
            <a:ext cx="464347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2000" b="1" dirty="0" smtClean="0"/>
              <a:t>(</a:t>
            </a:r>
            <a:r>
              <a:rPr lang="ar-DZ" sz="2200" b="1" dirty="0" smtClean="0">
                <a:cs typeface="+mj-cs"/>
              </a:rPr>
              <a:t>ظهور </a:t>
            </a:r>
            <a:r>
              <a:rPr lang="ar-DZ" sz="2200" b="1" dirty="0" err="1" smtClean="0">
                <a:cs typeface="+mj-cs"/>
              </a:rPr>
              <a:t>الكوبانية</a:t>
            </a:r>
            <a:r>
              <a:rPr lang="ar-DZ" sz="2200" b="1" dirty="0" smtClean="0">
                <a:cs typeface="+mj-cs"/>
              </a:rPr>
              <a:t> و حي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192</a:t>
            </a:r>
            <a:r>
              <a:rPr lang="ar-DZ" sz="2200" b="1" dirty="0" smtClean="0">
                <a:cs typeface="+mj-cs"/>
              </a:rPr>
              <a:t> مسكن) سنة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1990</a:t>
            </a:r>
            <a:r>
              <a:rPr lang="ar-DZ" sz="2200" b="1" dirty="0" smtClean="0">
                <a:cs typeface="+mj-cs"/>
              </a:rPr>
              <a:t> تم التقسيم الإداري و أصبحت رأس الوادي مركز استقطاب للتجهيزات ,العمل,...وهذا الذي خلق </a:t>
            </a:r>
            <a:r>
              <a:rPr lang="ar-DZ" sz="2200" b="1" dirty="0" smtClean="0">
                <a:cs typeface="+mj-cs"/>
              </a:rPr>
              <a:t>بعض البنايات </a:t>
            </a:r>
            <a:r>
              <a:rPr lang="ar-DZ" sz="2200" b="1" dirty="0" smtClean="0">
                <a:cs typeface="+mj-cs"/>
              </a:rPr>
              <a:t>العشوائية على مشارف طوملة بمحاذاة الطريق الولائي الذي يعتبر كخط نمو في التوسع مما أدى إلى ظهور حي  الكوبانية و حي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192</a:t>
            </a:r>
            <a:r>
              <a:rPr lang="ar-DZ" sz="2200" b="1" dirty="0" smtClean="0">
                <a:cs typeface="+mj-cs"/>
              </a:rPr>
              <a:t> مسكن ، في هذه المرحلة </a:t>
            </a:r>
            <a:r>
              <a:rPr lang="ar-DZ" sz="2200" b="1" dirty="0" smtClean="0">
                <a:cs typeface="+mj-cs"/>
              </a:rPr>
              <a:t>قدر عدد السكان</a:t>
            </a:r>
            <a:r>
              <a:rPr lang="ar-DZ" sz="2200" b="1" dirty="0" smtClean="0">
                <a:cs typeface="+mj-cs"/>
              </a:rPr>
              <a:t>: 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63525</a:t>
            </a:r>
            <a:r>
              <a:rPr lang="ar-DZ" sz="2200" b="1" dirty="0" smtClean="0">
                <a:cs typeface="+mj-cs"/>
              </a:rPr>
              <a:t>ن </a:t>
            </a:r>
            <a:r>
              <a:rPr lang="ar-DZ" sz="2200" b="1" dirty="0">
                <a:cs typeface="+mj-cs"/>
              </a:rPr>
              <a:t>و </a:t>
            </a:r>
            <a:r>
              <a:rPr lang="ar-DZ" sz="2200" b="1" dirty="0" smtClean="0">
                <a:cs typeface="+mj-cs"/>
              </a:rPr>
              <a:t>المساحة </a:t>
            </a:r>
            <a:r>
              <a:rPr lang="fr-FR" sz="2200" b="1" dirty="0" smtClean="0">
                <a:latin typeface="Arial" pitchFamily="34" charset="0"/>
                <a:cs typeface="Arial" pitchFamily="34" charset="0"/>
              </a:rPr>
              <a:t>23</a:t>
            </a:r>
            <a:r>
              <a:rPr lang="ar-DZ" sz="2200" b="1" dirty="0" smtClean="0">
                <a:cs typeface="+mj-cs"/>
              </a:rPr>
              <a:t> </a:t>
            </a:r>
            <a:r>
              <a:rPr lang="ar-DZ" sz="2200" b="1" dirty="0" smtClean="0">
                <a:cs typeface="+mj-cs"/>
              </a:rPr>
              <a:t>هكتار</a:t>
            </a:r>
            <a:r>
              <a:rPr lang="ar-DZ" sz="2200" b="1" dirty="0" smtClean="0">
                <a:cs typeface="+mj-cs"/>
              </a:rPr>
              <a:t>.</a:t>
            </a:r>
            <a:endParaRPr lang="fr-FR" sz="2200" b="1" dirty="0" smtClean="0">
              <a:cs typeface="+mj-cs"/>
            </a:endParaRPr>
          </a:p>
          <a:p>
            <a:endParaRPr lang="fr-FR" sz="1800" dirty="0"/>
          </a:p>
        </p:txBody>
      </p:sp>
      <p:sp>
        <p:nvSpPr>
          <p:cNvPr id="150" name="ZoneTexte 149"/>
          <p:cNvSpPr txBox="1"/>
          <p:nvPr/>
        </p:nvSpPr>
        <p:spPr>
          <a:xfrm>
            <a:off x="44748584" y="19788231"/>
            <a:ext cx="47149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r-FR" sz="2200" b="1" dirty="0">
                <a:cs typeface="+mj-cs"/>
              </a:rPr>
              <a:t>)         </a:t>
            </a:r>
            <a:r>
              <a:rPr lang="ar-DZ" sz="2200" b="1" dirty="0">
                <a:cs typeface="+mj-cs"/>
              </a:rPr>
              <a:t>ظهور حي </a:t>
            </a:r>
            <a:r>
              <a:rPr lang="fr-FR" sz="22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611</a:t>
            </a:r>
            <a:r>
              <a:rPr lang="ar-DZ" sz="2200" b="1" dirty="0">
                <a:cs typeface="+mj-cs"/>
              </a:rPr>
              <a:t> مسكن </a:t>
            </a:r>
            <a:r>
              <a:rPr lang="ar-SA" sz="2200" b="1" dirty="0">
                <a:cs typeface="+mj-cs"/>
              </a:rPr>
              <a:t>و </a:t>
            </a:r>
            <a:r>
              <a:rPr lang="ar-DZ" sz="2200" b="1" dirty="0">
                <a:cs typeface="+mj-cs"/>
              </a:rPr>
              <a:t> </a:t>
            </a:r>
            <a:r>
              <a:rPr lang="fr-FR" sz="22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51</a:t>
            </a:r>
            <a:r>
              <a:rPr lang="ar-DZ" sz="2200" b="1" dirty="0">
                <a:cs typeface="+mj-cs"/>
              </a:rPr>
              <a:t>ماي</a:t>
            </a:r>
            <a:r>
              <a:rPr lang="fr-FR" sz="2200" b="1" dirty="0">
                <a:cs typeface="+mj-cs"/>
              </a:rPr>
              <a:t> (</a:t>
            </a:r>
            <a:r>
              <a:rPr lang="ar-DZ" sz="2200" b="1" dirty="0">
                <a:cs typeface="+mj-cs"/>
              </a:rPr>
              <a:t>مع تسارع النمو </a:t>
            </a:r>
            <a:r>
              <a:rPr lang="ar-DZ" sz="2200" b="1" dirty="0" err="1">
                <a:cs typeface="+mj-cs"/>
              </a:rPr>
              <a:t>الديموغرافي</a:t>
            </a:r>
            <a:r>
              <a:rPr lang="ar-DZ" sz="2200" b="1" dirty="0">
                <a:cs typeface="+mj-cs"/>
              </a:rPr>
              <a:t> حيث بلغ </a:t>
            </a:r>
            <a:r>
              <a:rPr lang="fr-FR" sz="22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51482</a:t>
            </a:r>
            <a:r>
              <a:rPr lang="ar-DZ" sz="2200" b="1" dirty="0">
                <a:cs typeface="+mj-cs"/>
              </a:rPr>
              <a:t>ن </a:t>
            </a:r>
            <a:r>
              <a:rPr lang="fr-FR" sz="22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9</a:t>
            </a:r>
            <a:r>
              <a:rPr lang="ar-DZ" sz="2200" b="1" dirty="0">
                <a:cs typeface="+mj-cs"/>
              </a:rPr>
              <a:t>هكتار مساحة، </a:t>
            </a:r>
            <a:r>
              <a:rPr lang="ar-DZ" sz="2200" b="1" dirty="0" smtClean="0">
                <a:cs typeface="+mj-cs"/>
              </a:rPr>
              <a:t>بسبب النزوح </a:t>
            </a:r>
            <a:r>
              <a:rPr lang="ar-DZ" sz="2200" b="1" dirty="0">
                <a:cs typeface="+mj-cs"/>
              </a:rPr>
              <a:t>الريفي لأسباب اقتصادية متمثلة </a:t>
            </a:r>
            <a:r>
              <a:rPr lang="ar-DZ" sz="2200" b="1" dirty="0" smtClean="0">
                <a:cs typeface="+mj-cs"/>
              </a:rPr>
              <a:t>في:  سكن ،العمل </a:t>
            </a:r>
            <a:r>
              <a:rPr lang="ar-DZ" sz="2200" b="1" dirty="0">
                <a:cs typeface="+mj-cs"/>
              </a:rPr>
              <a:t>ثم الاستقرار وبلدية رأس الوادي على </a:t>
            </a:r>
            <a:r>
              <a:rPr lang="ar-DZ" sz="2200" b="1" dirty="0" smtClean="0">
                <a:cs typeface="+mj-cs"/>
              </a:rPr>
              <a:t>غرار عدة </a:t>
            </a:r>
            <a:r>
              <a:rPr lang="ar-DZ" sz="2200" b="1" dirty="0">
                <a:cs typeface="+mj-cs"/>
              </a:rPr>
              <a:t>بلديات تشمل </a:t>
            </a:r>
            <a:r>
              <a:rPr lang="ar-DZ" sz="2200" b="1" dirty="0" smtClean="0">
                <a:cs typeface="+mj-cs"/>
              </a:rPr>
              <a:t>منطقة </a:t>
            </a:r>
            <a:r>
              <a:rPr lang="ar-DZ" sz="2200" b="1" dirty="0">
                <a:cs typeface="+mj-cs"/>
              </a:rPr>
              <a:t>صناعية هذه الأخيرة أنتجت استقطاب ،زاد من استغلال العقار في كل المجلات </a:t>
            </a:r>
            <a:r>
              <a:rPr lang="ar-DZ" sz="2200" b="1" dirty="0" smtClean="0">
                <a:cs typeface="+mj-cs"/>
              </a:rPr>
              <a:t>. لذلك كان </a:t>
            </a:r>
            <a:r>
              <a:rPr lang="ar-DZ" sz="2200" b="1" dirty="0">
                <a:cs typeface="+mj-cs"/>
              </a:rPr>
              <a:t>لها دور في هيكلة مدينة رأس الوادي.</a:t>
            </a:r>
            <a:r>
              <a:rPr lang="fr-FR" sz="2200" b="1" dirty="0">
                <a:cs typeface="+mj-cs"/>
              </a:rPr>
              <a:t> </a:t>
            </a:r>
            <a:endParaRPr lang="fr-FR" sz="2200" b="1" dirty="0">
              <a:cs typeface="+mj-cs"/>
            </a:endParaRPr>
          </a:p>
        </p:txBody>
      </p:sp>
      <p:sp>
        <p:nvSpPr>
          <p:cNvPr id="111" name="Rectangle à coins arrondis 110"/>
          <p:cNvSpPr/>
          <p:nvPr/>
        </p:nvSpPr>
        <p:spPr>
          <a:xfrm>
            <a:off x="12713768" y="4728342"/>
            <a:ext cx="3459616" cy="4802895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14000"/>
              </a:lnSpc>
              <a:spcAft>
                <a:spcPts val="1000"/>
              </a:spcAft>
            </a:pP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   المشروع التنفيذي : </a:t>
            </a: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وهو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عبارة عن تهيئة حي الوزن الثقيل ،  </a:t>
            </a: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وتم </a:t>
            </a:r>
            <a:r>
              <a:rPr lang="ar-DZ" sz="2000" b="1" kern="1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إقتراح</a:t>
            </a:r>
            <a:endParaRPr lang="ar-DZ" sz="20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r" rtl="1">
              <a:lnSpc>
                <a:spcPct val="114000"/>
              </a:lnSpc>
              <a:spcAft>
                <a:spcPts val="1000"/>
              </a:spcAft>
            </a:pP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سكنات </a:t>
            </a:r>
            <a:r>
              <a:rPr lang="ar-DZ" sz="2000" b="1" kern="1400" dirty="0" err="1">
                <a:solidFill>
                  <a:srgbClr val="000000"/>
                </a:solidFill>
                <a:latin typeface="Times New Roman"/>
                <a:cs typeface="Times New Roman"/>
              </a:rPr>
              <a:t>فردية+جماعية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  و تم الربط بين المناطق بالطرق المهيأة  لتسهيل الحركة و التنقل و خلق  حركة ديناميكية  متجانسة مع مركز المدينة . تم توزيع التجهيزات حسب نوع النشاط و الاحتياجات في المناطق المهيأة. </a:t>
            </a:r>
          </a:p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ar-DZ" sz="8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112" name="Rectangle à coins arrondis 111"/>
          <p:cNvSpPr/>
          <p:nvPr/>
        </p:nvSpPr>
        <p:spPr>
          <a:xfrm>
            <a:off x="6881119" y="4761903"/>
            <a:ext cx="5641631" cy="4744986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800" kern="1400" dirty="0">
              <a:solidFill>
                <a:srgbClr val="000000"/>
              </a:solidFill>
              <a:latin typeface="Times New Roman"/>
            </a:endParaRPr>
          </a:p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pPr algn="r" rtl="1"/>
            <a:endParaRPr lang="ar-DZ" sz="1600" b="1" kern="1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" name="Rectangle à coins arrondis 112"/>
          <p:cNvSpPr/>
          <p:nvPr/>
        </p:nvSpPr>
        <p:spPr>
          <a:xfrm>
            <a:off x="913907" y="4728343"/>
            <a:ext cx="5611302" cy="4802895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ar-DZ" sz="8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797" y="6455493"/>
            <a:ext cx="4572502" cy="280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7169152" y="4929127"/>
            <a:ext cx="4927771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lvl="0" algn="ctr" rtl="1">
              <a:defRPr sz="1600" b="1" kern="1400">
                <a:solidFill>
                  <a:srgbClr val="000000"/>
                </a:solidFill>
                <a:latin typeface="Times New Roman"/>
              </a:defRPr>
            </a:lvl1pPr>
          </a:lstStyle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ar-DZ" sz="2000" dirty="0">
                <a:cs typeface="Times New Roman"/>
              </a:rPr>
              <a:t>المنطقة  التجارية:  تحتل مساحة قدرها 1.07 هكتار بها مجموعة من الخدمات التجارية الموجهة للسكان  </a:t>
            </a:r>
            <a:r>
              <a:rPr lang="ar-DZ" sz="2000" dirty="0" err="1" smtClean="0">
                <a:cs typeface="Times New Roman"/>
              </a:rPr>
              <a:t>عبارةعن</a:t>
            </a:r>
            <a:r>
              <a:rPr lang="ar-DZ" sz="2000" dirty="0" smtClean="0">
                <a:cs typeface="Times New Roman"/>
              </a:rPr>
              <a:t> مركز </a:t>
            </a:r>
            <a:r>
              <a:rPr lang="ar-DZ" sz="2000" dirty="0">
                <a:cs typeface="Times New Roman"/>
              </a:rPr>
              <a:t>تجاري </a:t>
            </a:r>
            <a:r>
              <a:rPr lang="ar-DZ" sz="2000" dirty="0" smtClean="0">
                <a:cs typeface="Times New Roman"/>
              </a:rPr>
              <a:t>يضم  </a:t>
            </a:r>
            <a:r>
              <a:rPr lang="ar-DZ" sz="2000" dirty="0">
                <a:cs typeface="Times New Roman"/>
              </a:rPr>
              <a:t>مجموعة من المحلات   ذات تجارة </a:t>
            </a:r>
            <a:r>
              <a:rPr lang="ar-DZ" sz="2000" dirty="0" smtClean="0">
                <a:cs typeface="Times New Roman"/>
              </a:rPr>
              <a:t>أولية </a:t>
            </a:r>
            <a:r>
              <a:rPr lang="ar-DZ" sz="2000" dirty="0">
                <a:cs typeface="Times New Roman"/>
              </a:rPr>
              <a:t>، </a:t>
            </a:r>
            <a:r>
              <a:rPr lang="ar-DZ" sz="2000" dirty="0" smtClean="0">
                <a:cs typeface="Times New Roman"/>
              </a:rPr>
              <a:t>و </a:t>
            </a:r>
            <a:r>
              <a:rPr lang="ar-DZ" sz="2000" dirty="0">
                <a:cs typeface="Times New Roman"/>
              </a:rPr>
              <a:t>مكملة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624536" y="4870818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r" rtl="1">
              <a:defRPr sz="1600" b="1" kern="1400">
                <a:solidFill>
                  <a:srgbClr val="000000"/>
                </a:solidFill>
                <a:latin typeface="Times New Roman"/>
                <a:cs typeface="Times New Roman"/>
              </a:defRPr>
            </a:lvl1pPr>
          </a:lstStyle>
          <a:p>
            <a:r>
              <a:rPr lang="ar-DZ" dirty="0"/>
              <a:t>    </a:t>
            </a:r>
            <a:r>
              <a:rPr lang="ar-DZ" sz="2000" dirty="0"/>
              <a:t>منطقة الأنشطة :تقدر مساحتها 0.78 هكتار تحتوي على مجموعة من الأنشطة الخدماتية المختلفة المتمثلة في المسجد وقاعة علاج كما تحتوى على قاعة متعددة النشاطات الثقافية و وحدة الحماية المدنية  </a:t>
            </a:r>
            <a:r>
              <a:rPr lang="ar-DZ" sz="2000" dirty="0" smtClean="0"/>
              <a:t>ثانوية </a:t>
            </a:r>
            <a:endParaRPr lang="ar-DZ" sz="2000" dirty="0"/>
          </a:p>
        </p:txBody>
      </p:sp>
      <p:sp>
        <p:nvSpPr>
          <p:cNvPr id="122" name="Rectangle à coins arrondis 121"/>
          <p:cNvSpPr/>
          <p:nvPr/>
        </p:nvSpPr>
        <p:spPr>
          <a:xfrm>
            <a:off x="4864896" y="20065435"/>
            <a:ext cx="5569268" cy="5791784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14000"/>
              </a:lnSpc>
              <a:spcAft>
                <a:spcPts val="1000"/>
              </a:spcAft>
            </a:pPr>
            <a:r>
              <a:rPr lang="ar-DZ" sz="1600" b="1" kern="1400" dirty="0">
                <a:solidFill>
                  <a:schemeClr val="tx1"/>
                </a:solidFill>
                <a:latin typeface="Times New Roman"/>
                <a:cs typeface="Times New Roman"/>
              </a:rPr>
              <a:t>   </a:t>
            </a:r>
            <a:endParaRPr lang="ar-DZ" sz="8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224936" y="20284488"/>
            <a:ext cx="504056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r" rtl="1">
              <a:spcAft>
                <a:spcPts val="1000"/>
              </a:spcAft>
            </a:pP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مساحات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خضراء +مساحات لعب </a:t>
            </a:r>
          </a:p>
          <a:p>
            <a:pPr indent="358775" algn="r" rtl="1">
              <a:spcAft>
                <a:spcPts val="1000"/>
              </a:spcAft>
            </a:pP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تحتل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مساحة قدرها 2.67 هكتار  يتم توزيع المساحات الخضراء على كامل ارضية  المشروع ،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إنشاء أماكن جلوس عامة </a:t>
            </a:r>
            <a:r>
              <a:rPr lang="ar-DZ" sz="2000" b="1" kern="1400">
                <a:solidFill>
                  <a:srgbClr val="000000"/>
                </a:solidFill>
                <a:latin typeface="Times New Roman"/>
                <a:cs typeface="Times New Roman"/>
              </a:rPr>
              <a:t>+ </a:t>
            </a:r>
            <a:r>
              <a:rPr lang="ar-DZ" sz="2000" b="1" kern="1400" smtClean="0">
                <a:solidFill>
                  <a:srgbClr val="000000"/>
                </a:solidFill>
                <a:latin typeface="Times New Roman"/>
                <a:cs typeface="Times New Roman"/>
              </a:rPr>
              <a:t>ساحات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لعب.</a:t>
            </a:r>
          </a:p>
          <a:p>
            <a:pPr indent="358775" algn="r" rtl="1">
              <a:spcAft>
                <a:spcPts val="1000"/>
              </a:spcAft>
            </a:pPr>
            <a:endParaRPr lang="ar-DZ" sz="24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r>
              <a:rPr lang="ar-DZ" sz="4000" kern="1400" dirty="0">
                <a:solidFill>
                  <a:srgbClr val="000000"/>
                </a:solidFill>
                <a:latin typeface="Traditional Arabic"/>
                <a:cs typeface="Traditional Arabic"/>
              </a:rPr>
              <a:t> </a:t>
            </a:r>
            <a:endParaRPr lang="ar-DZ" sz="800" kern="1400" dirty="0">
              <a:solidFill>
                <a:srgbClr val="000000"/>
              </a:solidFill>
              <a:latin typeface="Times New Roman"/>
            </a:endParaRPr>
          </a:p>
          <a:p>
            <a:pPr algn="ctr" rtl="1"/>
            <a:r>
              <a:rPr lang="ar-DZ" sz="16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 </a:t>
            </a:r>
            <a:endParaRPr lang="ar-DZ" sz="800" kern="1400" dirty="0">
              <a:solidFill>
                <a:srgbClr val="000000"/>
              </a:solidFill>
              <a:latin typeface="Times New Roman"/>
            </a:endParaRPr>
          </a:p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ar-DZ" sz="8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274" y="22126203"/>
            <a:ext cx="4608511" cy="342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Rectangle à coins arrondis 150"/>
          <p:cNvSpPr/>
          <p:nvPr/>
        </p:nvSpPr>
        <p:spPr>
          <a:xfrm>
            <a:off x="10832288" y="19931107"/>
            <a:ext cx="5641631" cy="5926112"/>
          </a:xfrm>
          <a:prstGeom prst="roundRect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1600" b="1" kern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 rtl="1"/>
            <a:endParaRPr lang="ar-DZ" sz="800" kern="1400" dirty="0">
              <a:solidFill>
                <a:srgbClr val="000000"/>
              </a:solidFill>
              <a:latin typeface="Times New Roman"/>
            </a:endParaRPr>
          </a:p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pPr algn="r" rtl="1"/>
            <a:endParaRPr lang="ar-DZ" sz="1600" b="1" kern="14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1198094" y="20153868"/>
            <a:ext cx="4824536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ctr" rtl="1">
              <a:spcAft>
                <a:spcPts val="1000"/>
              </a:spcAft>
            </a:pP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مواقف السيارات :  تقدر مساحتها0.6162</a:t>
            </a: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ar-DZ" sz="2000" b="1" kern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</a:t>
            </a:r>
            <a:r>
              <a:rPr lang="ar-DZ" sz="2000" b="1" kern="1400" dirty="0">
                <a:solidFill>
                  <a:srgbClr val="000000"/>
                </a:solidFill>
                <a:latin typeface="Times New Roman"/>
                <a:cs typeface="Times New Roman"/>
              </a:rPr>
              <a:t>هكتار  إنشاء مواقف خاصة بالسيارات داخل الحي السكني. (عبارة عن حجارة تبليط مصنوعة من الاسمنت).</a:t>
            </a:r>
            <a:endParaRPr lang="ar-DZ" sz="2000" b="1" kern="1400" dirty="0">
              <a:solidFill>
                <a:srgbClr val="000000"/>
              </a:solidFill>
              <a:latin typeface="Times New Roman"/>
            </a:endParaRPr>
          </a:p>
          <a:p>
            <a:r>
              <a:rPr lang="ar-DZ" sz="800" kern="1400" dirty="0">
                <a:solidFill>
                  <a:srgbClr val="000000"/>
                </a:solidFill>
                <a:latin typeface="Times New Roman"/>
              </a:rPr>
              <a:t> </a:t>
            </a:r>
            <a:endParaRPr lang="ar-DZ" sz="800" kern="140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716" y="22077575"/>
            <a:ext cx="5007788" cy="342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504" y="6438892"/>
            <a:ext cx="4747551" cy="275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504" y="10733463"/>
            <a:ext cx="14686126" cy="841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Personnalisé 8">
      <a:dk1>
        <a:sysClr val="windowText" lastClr="000000"/>
      </a:dk1>
      <a:lt1>
        <a:sysClr val="window" lastClr="FFFFFF"/>
      </a:lt1>
      <a:dk2>
        <a:srgbClr val="FFFFFF"/>
      </a:dk2>
      <a:lt2>
        <a:srgbClr val="DBF5F9"/>
      </a:lt2>
      <a:accent1>
        <a:srgbClr val="062328"/>
      </a:accent1>
      <a:accent2>
        <a:srgbClr val="009DD9"/>
      </a:accent2>
      <a:accent3>
        <a:srgbClr val="0C0C0C"/>
      </a:accent3>
      <a:accent4>
        <a:srgbClr val="10CF9B"/>
      </a:accent4>
      <a:accent5>
        <a:srgbClr val="7CCA62"/>
      </a:accent5>
      <a:accent6>
        <a:srgbClr val="A5C249"/>
      </a:accent6>
      <a:hlink>
        <a:srgbClr val="F2F2F2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1731</TotalTime>
  <Words>1092</Words>
  <Application>Microsoft Office PowerPoint</Application>
  <PresentationFormat>Personnalisé</PresentationFormat>
  <Paragraphs>118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Débit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PC-DELL</dc:creator>
  <cp:lastModifiedBy>walid</cp:lastModifiedBy>
  <cp:revision>134</cp:revision>
  <dcterms:created xsi:type="dcterms:W3CDTF">2017-12-17T16:44:16Z</dcterms:created>
  <dcterms:modified xsi:type="dcterms:W3CDTF">2018-06-20T14:52:48Z</dcterms:modified>
</cp:coreProperties>
</file>