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Lst>
  <p:notesMasterIdLst>
    <p:notesMasterId r:id="rId42"/>
  </p:notesMasterIdLst>
  <p:handoutMasterIdLst>
    <p:handoutMasterId r:id="rId43"/>
  </p:handoutMasterIdLst>
  <p:sldIdLst>
    <p:sldId id="257" r:id="rId3"/>
    <p:sldId id="268" r:id="rId4"/>
    <p:sldId id="272" r:id="rId5"/>
    <p:sldId id="267" r:id="rId6"/>
    <p:sldId id="269"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259" r:id="rId41"/>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72">
          <p15:clr>
            <a:srgbClr val="A4A3A4"/>
          </p15:clr>
        </p15:guide>
        <p15:guide id="3" orient="horz" pos="3888">
          <p15:clr>
            <a:srgbClr val="A4A3A4"/>
          </p15:clr>
        </p15:guide>
        <p15:guide id="4" orient="horz" pos="368">
          <p15:clr>
            <a:srgbClr val="A4A3A4"/>
          </p15:clr>
        </p15:guide>
        <p15:guide id="5" pos="3839">
          <p15:clr>
            <a:srgbClr val="A4A3A4"/>
          </p15:clr>
        </p15:guide>
        <p15:guide id="6" pos="768">
          <p15:clr>
            <a:srgbClr val="A4A3A4"/>
          </p15:clr>
        </p15:guide>
        <p15:guide id="7" pos="729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23" autoAdjust="0"/>
    <p:restoredTop sz="94660"/>
  </p:normalViewPr>
  <p:slideViewPr>
    <p:cSldViewPr>
      <p:cViewPr varScale="1">
        <p:scale>
          <a:sx n="72" d="100"/>
          <a:sy n="72" d="100"/>
        </p:scale>
        <p:origin x="66" y="-90"/>
      </p:cViewPr>
      <p:guideLst>
        <p:guide orient="horz" pos="2160"/>
        <p:guide orient="horz" pos="1072"/>
        <p:guide orient="horz" pos="3888"/>
        <p:guide orient="horz" pos="368"/>
        <p:guide pos="3839"/>
        <p:guide pos="768"/>
        <p:guide pos="7294"/>
      </p:guideLst>
    </p:cSldViewPr>
  </p:slideViewPr>
  <p:notesTextViewPr>
    <p:cViewPr>
      <p:scale>
        <a:sx n="1" d="1"/>
        <a:sy n="1" d="1"/>
      </p:scale>
      <p:origin x="0" y="0"/>
    </p:cViewPr>
  </p:notesTextViewPr>
  <p:notesViewPr>
    <p:cSldViewPr showGuides="1">
      <p:cViewPr varScale="1">
        <p:scale>
          <a:sx n="84" d="100"/>
          <a:sy n="84" d="100"/>
        </p:scale>
        <p:origin x="100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5B4EDC-59C0-49C7-8ADA-5A781B329E02}" type="datetimeFigureOut">
              <a:rPr lang="ar-DZ"/>
              <a:t>23-08-1437</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429053-DC2A-4342-ADD4-2FD729D91E2C}" type="slidenum">
              <a:rPr/>
              <a:t>‹N°›</a:t>
            </a:fld>
            <a:endParaRPr/>
          </a:p>
        </p:txBody>
      </p:sp>
    </p:spTree>
    <p:extLst>
      <p:ext uri="{BB962C8B-B14F-4D97-AF65-F5344CB8AC3E}">
        <p14:creationId xmlns:p14="http://schemas.microsoft.com/office/powerpoint/2010/main" val="4232045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D8D46A-B586-417D-BFBD-8C8FE0AAF762}" type="datetimeFigureOut">
              <a:rPr lang="ar-DZ"/>
              <a:t>23-08-1437</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BA5BD7-F043-4D1B-AA17-CD412FC534DE}" type="slidenum">
              <a:rPr/>
              <a:t>‹N°›</a:t>
            </a:fld>
            <a:endParaRPr/>
          </a:p>
        </p:txBody>
      </p:sp>
    </p:spTree>
    <p:extLst>
      <p:ext uri="{BB962C8B-B14F-4D97-AF65-F5344CB8AC3E}">
        <p14:creationId xmlns:p14="http://schemas.microsoft.com/office/powerpoint/2010/main" val="27670578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grpSp>
        <p:nvGrpSpPr>
          <p:cNvPr id="21" name="diagonals"/>
          <p:cNvGrpSpPr/>
          <p:nvPr/>
        </p:nvGrpSpPr>
        <p:grpSpPr>
          <a:xfrm>
            <a:off x="7516443" y="4145281"/>
            <a:ext cx="4686117" cy="2731407"/>
            <a:chOff x="5638800" y="3108960"/>
            <a:chExt cx="3515503" cy="2048555"/>
          </a:xfrm>
        </p:grpSpPr>
        <p:cxnSp>
          <p:nvCxnSpPr>
            <p:cNvPr id="14" name="Straight Connector 13"/>
            <p:cNvCxnSpPr/>
            <p:nvPr/>
          </p:nvCxnSpPr>
          <p:spPr>
            <a:xfrm flipV="1">
              <a:off x="5638800" y="3108960"/>
              <a:ext cx="3515503" cy="2037116"/>
            </a:xfrm>
            <a:prstGeom prst="line">
              <a:avLst/>
            </a:pr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p:cNvCxnSpPr/>
            <p:nvPr/>
          </p:nvCxnSpPr>
          <p:spPr>
            <a:xfrm flipV="1">
              <a:off x="6004643" y="3333750"/>
              <a:ext cx="3149660" cy="1823765"/>
            </a:xfrm>
            <a:prstGeom prst="line">
              <a:avLst/>
            </a:pr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p:cNvCxnSpPr/>
            <p:nvPr/>
          </p:nvCxnSpPr>
          <p:spPr>
            <a:xfrm flipV="1">
              <a:off x="6388342" y="3549891"/>
              <a:ext cx="2765961" cy="1600149"/>
            </a:xfrm>
            <a:prstGeom prst="line">
              <a:avLst/>
            </a:pr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bottom lines"/>
          <p:cNvGrpSpPr/>
          <p:nvPr/>
        </p:nvGrpSpPr>
        <p:grpSpPr>
          <a:xfrm>
            <a:off x="-8916" y="6057149"/>
            <a:ext cx="5498726" cy="820207"/>
            <a:chOff x="-6689" y="4553748"/>
            <a:chExt cx="4125119" cy="615155"/>
          </a:xfrm>
        </p:grpSpPr>
        <p:sp>
          <p:nvSpPr>
            <p:cNvPr id="9" name="Freeform 8"/>
            <p:cNvSpPr/>
            <p:nvPr/>
          </p:nvSpPr>
          <p:spPr>
            <a:xfrm rot="16200000">
              <a:off x="1754302" y="2802395"/>
              <a:ext cx="612775" cy="411548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4115481 h 4115481"/>
                <a:gd name="connsiteX1" fmla="*/ 612775 w 612775"/>
                <a:gd name="connsiteY1" fmla="*/ 3180443 h 4115481"/>
                <a:gd name="connsiteX2" fmla="*/ 612775 w 612775"/>
                <a:gd name="connsiteY2" fmla="*/ 0 h 4115481"/>
              </a:gdLst>
              <a:ahLst/>
              <a:cxnLst>
                <a:cxn ang="0">
                  <a:pos x="connsiteX0" y="connsiteY0"/>
                </a:cxn>
                <a:cxn ang="0">
                  <a:pos x="connsiteX1" y="connsiteY1"/>
                </a:cxn>
                <a:cxn ang="0">
                  <a:pos x="connsiteX2" y="connsiteY2"/>
                </a:cxn>
              </a:cxnLst>
              <a:rect l="l" t="t" r="r" b="b"/>
              <a:pathLst>
                <a:path w="612775" h="4115481">
                  <a:moveTo>
                    <a:pt x="0" y="4115481"/>
                  </a:moveTo>
                  <a:lnTo>
                    <a:pt x="612775" y="3180443"/>
                  </a:lnTo>
                  <a:lnTo>
                    <a:pt x="612775" y="0"/>
                  </a:lnTo>
                </a:path>
              </a:pathLst>
            </a:cu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0" name="Freeform 9"/>
            <p:cNvSpPr/>
            <p:nvPr/>
          </p:nvSpPr>
          <p:spPr>
            <a:xfrm rot="16200000">
              <a:off x="1604659" y="3152814"/>
              <a:ext cx="410751" cy="3621427"/>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202024 w 612775"/>
                <a:gd name="connsiteY1" fmla="*/ 3607676 h 3919538"/>
                <a:gd name="connsiteX2" fmla="*/ 612775 w 612775"/>
                <a:gd name="connsiteY2" fmla="*/ 2984500 h 3919538"/>
                <a:gd name="connsiteX3" fmla="*/ 612775 w 612775"/>
                <a:gd name="connsiteY3" fmla="*/ 0 h 3919538"/>
                <a:gd name="connsiteX0" fmla="*/ 0 w 410751"/>
                <a:gd name="connsiteY0" fmla="*/ 3607676 h 3607676"/>
                <a:gd name="connsiteX1" fmla="*/ 410751 w 410751"/>
                <a:gd name="connsiteY1" fmla="*/ 2984500 h 3607676"/>
                <a:gd name="connsiteX2" fmla="*/ 410751 w 410751"/>
                <a:gd name="connsiteY2" fmla="*/ 0 h 3607676"/>
                <a:gd name="connsiteX0" fmla="*/ 0 w 410751"/>
                <a:gd name="connsiteY0" fmla="*/ 3607676 h 3607676"/>
                <a:gd name="connsiteX1" fmla="*/ 410751 w 410751"/>
                <a:gd name="connsiteY1" fmla="*/ 2984500 h 3607676"/>
                <a:gd name="connsiteX2" fmla="*/ 409575 w 410751"/>
                <a:gd name="connsiteY2" fmla="*/ 185820 h 3607676"/>
                <a:gd name="connsiteX3" fmla="*/ 410751 w 410751"/>
                <a:gd name="connsiteY3" fmla="*/ 0 h 3607676"/>
                <a:gd name="connsiteX0" fmla="*/ 0 w 410751"/>
                <a:gd name="connsiteY0" fmla="*/ 3421856 h 3421856"/>
                <a:gd name="connsiteX1" fmla="*/ 410751 w 410751"/>
                <a:gd name="connsiteY1" fmla="*/ 2798680 h 3421856"/>
                <a:gd name="connsiteX2" fmla="*/ 409575 w 410751"/>
                <a:gd name="connsiteY2" fmla="*/ 0 h 3421856"/>
                <a:gd name="connsiteX0" fmla="*/ 0 w 410751"/>
                <a:gd name="connsiteY0" fmla="*/ 3614170 h 3614170"/>
                <a:gd name="connsiteX1" fmla="*/ 410751 w 410751"/>
                <a:gd name="connsiteY1" fmla="*/ 2990994 h 3614170"/>
                <a:gd name="connsiteX2" fmla="*/ 405947 w 410751"/>
                <a:gd name="connsiteY2" fmla="*/ 0 h 3614170"/>
                <a:gd name="connsiteX0" fmla="*/ 0 w 410751"/>
                <a:gd name="connsiteY0" fmla="*/ 3621427 h 3621427"/>
                <a:gd name="connsiteX1" fmla="*/ 410751 w 410751"/>
                <a:gd name="connsiteY1" fmla="*/ 2998251 h 3621427"/>
                <a:gd name="connsiteX2" fmla="*/ 405947 w 410751"/>
                <a:gd name="connsiteY2" fmla="*/ 0 h 3621427"/>
              </a:gdLst>
              <a:ahLst/>
              <a:cxnLst>
                <a:cxn ang="0">
                  <a:pos x="connsiteX0" y="connsiteY0"/>
                </a:cxn>
                <a:cxn ang="0">
                  <a:pos x="connsiteX1" y="connsiteY1"/>
                </a:cxn>
                <a:cxn ang="0">
                  <a:pos x="connsiteX2" y="connsiteY2"/>
                </a:cxn>
              </a:cxnLst>
              <a:rect l="l" t="t" r="r" b="b"/>
              <a:pathLst>
                <a:path w="410751" h="3621427">
                  <a:moveTo>
                    <a:pt x="0" y="3621427"/>
                  </a:moveTo>
                  <a:lnTo>
                    <a:pt x="410751" y="2998251"/>
                  </a:lnTo>
                  <a:cubicBezTo>
                    <a:pt x="410359" y="2065358"/>
                    <a:pt x="406339" y="932893"/>
                    <a:pt x="405947" y="0"/>
                  </a:cubicBezTo>
                </a:path>
              </a:pathLst>
            </a:cu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1" name="Freeform 10"/>
            <p:cNvSpPr/>
            <p:nvPr/>
          </p:nvSpPr>
          <p:spPr>
            <a:xfrm rot="16200000">
              <a:off x="1462308" y="3453376"/>
              <a:ext cx="241768" cy="317976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373856 w 612775"/>
                <a:gd name="connsiteY1" fmla="*/ 3344891 h 3919538"/>
                <a:gd name="connsiteX2" fmla="*/ 612775 w 612775"/>
                <a:gd name="connsiteY2" fmla="*/ 2984500 h 3919538"/>
                <a:gd name="connsiteX3" fmla="*/ 612775 w 612775"/>
                <a:gd name="connsiteY3" fmla="*/ 0 h 3919538"/>
                <a:gd name="connsiteX0" fmla="*/ 0 w 238919"/>
                <a:gd name="connsiteY0" fmla="*/ 3344891 h 3344891"/>
                <a:gd name="connsiteX1" fmla="*/ 238919 w 238919"/>
                <a:gd name="connsiteY1" fmla="*/ 2984500 h 3344891"/>
                <a:gd name="connsiteX2" fmla="*/ 238919 w 238919"/>
                <a:gd name="connsiteY2" fmla="*/ 0 h 3344891"/>
                <a:gd name="connsiteX0" fmla="*/ 0 w 238919"/>
                <a:gd name="connsiteY0" fmla="*/ 3344891 h 3344891"/>
                <a:gd name="connsiteX1" fmla="*/ 238919 w 238919"/>
                <a:gd name="connsiteY1" fmla="*/ 2984500 h 3344891"/>
                <a:gd name="connsiteX2" fmla="*/ 238125 w 238919"/>
                <a:gd name="connsiteY2" fmla="*/ 368330 h 3344891"/>
                <a:gd name="connsiteX3" fmla="*/ 238919 w 238919"/>
                <a:gd name="connsiteY3" fmla="*/ 0 h 3344891"/>
                <a:gd name="connsiteX0" fmla="*/ 0 w 238919"/>
                <a:gd name="connsiteY0" fmla="*/ 2976561 h 2976561"/>
                <a:gd name="connsiteX1" fmla="*/ 238919 w 238919"/>
                <a:gd name="connsiteY1" fmla="*/ 2616170 h 2976561"/>
                <a:gd name="connsiteX2" fmla="*/ 238125 w 238919"/>
                <a:gd name="connsiteY2" fmla="*/ 0 h 2976561"/>
                <a:gd name="connsiteX0" fmla="*/ 0 w 241768"/>
                <a:gd name="connsiteY0" fmla="*/ 3179761 h 3179761"/>
                <a:gd name="connsiteX1" fmla="*/ 238919 w 241768"/>
                <a:gd name="connsiteY1" fmla="*/ 2819370 h 3179761"/>
                <a:gd name="connsiteX2" fmla="*/ 241754 w 241768"/>
                <a:gd name="connsiteY2" fmla="*/ 0 h 3179761"/>
              </a:gdLst>
              <a:ahLst/>
              <a:cxnLst>
                <a:cxn ang="0">
                  <a:pos x="connsiteX0" y="connsiteY0"/>
                </a:cxn>
                <a:cxn ang="0">
                  <a:pos x="connsiteX1" y="connsiteY1"/>
                </a:cxn>
                <a:cxn ang="0">
                  <a:pos x="connsiteX2" y="connsiteY2"/>
                </a:cxn>
              </a:cxnLst>
              <a:rect l="l" t="t" r="r" b="b"/>
              <a:pathLst>
                <a:path w="241768" h="3179761">
                  <a:moveTo>
                    <a:pt x="0" y="3179761"/>
                  </a:moveTo>
                  <a:lnTo>
                    <a:pt x="238919" y="2819370"/>
                  </a:lnTo>
                  <a:cubicBezTo>
                    <a:pt x="238654" y="1947313"/>
                    <a:pt x="242019" y="872057"/>
                    <a:pt x="241754" y="0"/>
                  </a:cubicBezTo>
                </a:path>
              </a:pathLst>
            </a:cu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ctrTitle"/>
          </p:nvPr>
        </p:nvSpPr>
        <p:spPr>
          <a:xfrm>
            <a:off x="1625176" y="584200"/>
            <a:ext cx="8735325" cy="2000251"/>
          </a:xfrm>
        </p:spPr>
        <p:txBody>
          <a:bodyPr>
            <a:normAutofit/>
          </a:bodyPr>
          <a:lstStyle>
            <a:lvl1pPr>
              <a:defRPr sz="5400"/>
            </a:lvl1pPr>
          </a:lstStyle>
          <a:p>
            <a:r>
              <a:rPr lang="fr-FR" smtClean="0"/>
              <a:t>Modifiez le style du titre</a:t>
            </a:r>
            <a:endParaRPr/>
          </a:p>
        </p:txBody>
      </p:sp>
      <p:sp>
        <p:nvSpPr>
          <p:cNvPr id="3" name="Subtitle 2"/>
          <p:cNvSpPr>
            <a:spLocks noGrp="1"/>
          </p:cNvSpPr>
          <p:nvPr>
            <p:ph type="subTitle" idx="1"/>
          </p:nvPr>
        </p:nvSpPr>
        <p:spPr>
          <a:xfrm>
            <a:off x="1625176" y="2616200"/>
            <a:ext cx="8735325" cy="1752600"/>
          </a:xfrm>
        </p:spPr>
        <p:txBody>
          <a:bodyPr>
            <a:normAutofit/>
          </a:bodyPr>
          <a:lstStyle>
            <a:lvl1pPr marL="0" indent="0" algn="l">
              <a:spcBef>
                <a:spcPts val="0"/>
              </a:spcBef>
              <a:buNone/>
              <a:defRPr sz="2800" cap="all" spc="200" baseline="0">
                <a:solidFill>
                  <a:schemeClr val="accent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fr-FR" smtClean="0"/>
              <a:t>Modifier le style des sous-titres du masque</a:t>
            </a:r>
            <a:endParaRPr/>
          </a:p>
        </p:txBody>
      </p:sp>
      <p:sp>
        <p:nvSpPr>
          <p:cNvPr id="22" name="Date Placeholder 21"/>
          <p:cNvSpPr>
            <a:spLocks noGrp="1"/>
          </p:cNvSpPr>
          <p:nvPr>
            <p:ph type="dt" sz="half" idx="10"/>
          </p:nvPr>
        </p:nvSpPr>
        <p:spPr/>
        <p:txBody>
          <a:bodyPr/>
          <a:lstStyle/>
          <a:p>
            <a:fld id="{F0DFD029-FB74-4578-B929-F66AA97659CA}" type="datetimeFigureOut">
              <a:rPr lang="ar-DZ"/>
              <a:t>23-08-1437</a:t>
            </a:fld>
            <a:endParaRPr/>
          </a:p>
        </p:txBody>
      </p:sp>
      <p:sp>
        <p:nvSpPr>
          <p:cNvPr id="23" name="Footer Placeholder 22"/>
          <p:cNvSpPr>
            <a:spLocks noGrp="1"/>
          </p:cNvSpPr>
          <p:nvPr>
            <p:ph type="ftr" sz="quarter" idx="11"/>
          </p:nvPr>
        </p:nvSpPr>
        <p:spPr/>
        <p:txBody>
          <a:bodyPr/>
          <a:lstStyle/>
          <a:p>
            <a:endParaRPr/>
          </a:p>
        </p:txBody>
      </p:sp>
      <p:sp>
        <p:nvSpPr>
          <p:cNvPr id="24" name="Slide Number Placeholder 23"/>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184748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F0DFD029-FB74-4578-B929-F66AA97659CA}" type="datetimeFigureOut">
              <a:rPr lang="ar-DZ"/>
              <a:t>23-08-1437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199667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584200"/>
            <a:ext cx="2742486" cy="55880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1218882" y="584200"/>
            <a:ext cx="7414869" cy="5588000"/>
          </a:xfrm>
        </p:spPr>
        <p:txBody>
          <a:bodyPr vert="eaVert"/>
          <a:lstStyle>
            <a:lvl5pPr>
              <a:defRPr/>
            </a:lvl5pPr>
            <a:lvl6pPr>
              <a:defRPr/>
            </a:lvl6pPr>
            <a:lvl7pPr>
              <a:defRPr/>
            </a:lvl7pPr>
            <a:lvl8pPr>
              <a:defRPr/>
            </a:lvl8pPr>
            <a:lvl9pPr>
              <a:defRPr/>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F0DFD029-FB74-4578-B929-F66AA97659CA}" type="datetimeFigureOut">
              <a:rPr lang="ar-DZ"/>
              <a:t>23-08-1437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59588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F0DFD029-FB74-4578-B929-F66AA97659CA}" type="datetimeFigureOut">
              <a:rPr lang="ar-DZ"/>
              <a:t>23-08-1437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140676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625177" y="2209801"/>
            <a:ext cx="8938472" cy="2764335"/>
          </a:xfrm>
        </p:spPr>
        <p:txBody>
          <a:bodyPr anchor="b">
            <a:normAutofit/>
          </a:bodyPr>
          <a:lstStyle>
            <a:lvl1pPr algn="l">
              <a:defRPr sz="5400" b="0" cap="none" baseline="0"/>
            </a:lvl1pPr>
          </a:lstStyle>
          <a:p>
            <a:r>
              <a:rPr lang="fr-FR" smtClean="0"/>
              <a:t>Modifiez le style du titre</a:t>
            </a:r>
            <a:endParaRPr/>
          </a:p>
        </p:txBody>
      </p:sp>
      <p:sp>
        <p:nvSpPr>
          <p:cNvPr id="3" name="Text Placeholder 2"/>
          <p:cNvSpPr>
            <a:spLocks noGrp="1"/>
          </p:cNvSpPr>
          <p:nvPr>
            <p:ph type="body" idx="1"/>
          </p:nvPr>
        </p:nvSpPr>
        <p:spPr>
          <a:xfrm>
            <a:off x="1625176" y="4951266"/>
            <a:ext cx="7069519" cy="1220933"/>
          </a:xfrm>
        </p:spPr>
        <p:txBody>
          <a:bodyPr anchor="t">
            <a:normAutofit/>
          </a:bodyPr>
          <a:lstStyle>
            <a:lvl1pPr marL="0" indent="0">
              <a:spcBef>
                <a:spcPts val="0"/>
              </a:spcBef>
              <a:buNone/>
              <a:defRPr sz="2800" cap="all" spc="200" baseline="0">
                <a:solidFill>
                  <a:schemeClr val="accent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fr-FR" smtClean="0"/>
              <a:t>Modifier les styles du texte du masque</a:t>
            </a:r>
          </a:p>
        </p:txBody>
      </p:sp>
      <p:sp>
        <p:nvSpPr>
          <p:cNvPr id="4" name="Date Placeholder 3"/>
          <p:cNvSpPr>
            <a:spLocks noGrp="1"/>
          </p:cNvSpPr>
          <p:nvPr>
            <p:ph type="dt" sz="half" idx="10"/>
          </p:nvPr>
        </p:nvSpPr>
        <p:spPr/>
        <p:txBody>
          <a:bodyPr/>
          <a:lstStyle/>
          <a:p>
            <a:fld id="{F0DFD029-FB74-4578-B929-F66AA97659CA}" type="datetimeFigureOut">
              <a:rPr lang="ar-DZ"/>
              <a:t>23-08-1437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‹N°›</a:t>
            </a:fld>
            <a:endParaRPr/>
          </a:p>
        </p:txBody>
      </p:sp>
      <p:grpSp>
        <p:nvGrpSpPr>
          <p:cNvPr id="11" name="diagonals"/>
          <p:cNvGrpSpPr/>
          <p:nvPr/>
        </p:nvGrpSpPr>
        <p:grpSpPr>
          <a:xfrm>
            <a:off x="7516443" y="4145281"/>
            <a:ext cx="4686117" cy="2731407"/>
            <a:chOff x="5638800" y="3108960"/>
            <a:chExt cx="3515503" cy="2048555"/>
          </a:xfrm>
        </p:grpSpPr>
        <p:cxnSp>
          <p:nvCxnSpPr>
            <p:cNvPr id="12" name="Straight Connector 11"/>
            <p:cNvCxnSpPr/>
            <p:nvPr/>
          </p:nvCxnSpPr>
          <p:spPr>
            <a:xfrm flipV="1">
              <a:off x="5638800" y="3108960"/>
              <a:ext cx="3515503" cy="2037116"/>
            </a:xfrm>
            <a:prstGeom prst="line">
              <a:avLst/>
            </a:pr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3" name="Straight Connector 12"/>
            <p:cNvCxnSpPr/>
            <p:nvPr/>
          </p:nvCxnSpPr>
          <p:spPr>
            <a:xfrm flipV="1">
              <a:off x="6004643" y="3333750"/>
              <a:ext cx="3149660" cy="1823765"/>
            </a:xfrm>
            <a:prstGeom prst="line">
              <a:avLst/>
            </a:pr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p:cNvCxnSpPr/>
            <p:nvPr/>
          </p:nvCxnSpPr>
          <p:spPr>
            <a:xfrm flipV="1">
              <a:off x="6388342" y="3549891"/>
              <a:ext cx="2765961" cy="1600149"/>
            </a:xfrm>
            <a:prstGeom prst="line">
              <a:avLst/>
            </a:pr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3616330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218883" y="274637"/>
            <a:ext cx="10360501" cy="1223963"/>
          </a:xfrm>
        </p:spPr>
        <p:txBody>
          <a:bodyPr/>
          <a:lstStyle/>
          <a:p>
            <a:r>
              <a:rPr lang="fr-FR" smtClean="0"/>
              <a:t>Modifiez le style du titre</a:t>
            </a:r>
            <a:endParaRPr/>
          </a:p>
        </p:txBody>
      </p:sp>
      <p:sp>
        <p:nvSpPr>
          <p:cNvPr id="3" name="Content Placeholder 2"/>
          <p:cNvSpPr>
            <a:spLocks noGrp="1"/>
          </p:cNvSpPr>
          <p:nvPr>
            <p:ph sz="half" idx="1"/>
          </p:nvPr>
        </p:nvSpPr>
        <p:spPr>
          <a:xfrm>
            <a:off x="1218883" y="1706880"/>
            <a:ext cx="5078677" cy="446532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6500707" y="1706880"/>
            <a:ext cx="5078677" cy="446532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F0DFD029-FB74-4578-B929-F66AA97659CA}" type="datetimeFigureOut">
              <a:rPr lang="ar-DZ"/>
              <a:t>23-08-1437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355764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18883" y="274637"/>
            <a:ext cx="10360501" cy="1223963"/>
          </a:xfrm>
        </p:spPr>
        <p:txBody>
          <a:bodyPr/>
          <a:lstStyle>
            <a:lvl1pPr>
              <a:defRPr/>
            </a:lvl1pPr>
          </a:lstStyle>
          <a:p>
            <a:r>
              <a:rPr lang="fr-FR" smtClean="0"/>
              <a:t>Modifiez le style du titre</a:t>
            </a:r>
            <a:endParaRPr/>
          </a:p>
        </p:txBody>
      </p:sp>
      <p:sp>
        <p:nvSpPr>
          <p:cNvPr id="3" name="Text Placeholder 2"/>
          <p:cNvSpPr>
            <a:spLocks noGrp="1"/>
          </p:cNvSpPr>
          <p:nvPr>
            <p:ph type="body" idx="1"/>
          </p:nvPr>
        </p:nvSpPr>
        <p:spPr>
          <a:xfrm>
            <a:off x="1218883" y="1701800"/>
            <a:ext cx="5082740" cy="914400"/>
          </a:xfrm>
        </p:spPr>
        <p:txBody>
          <a:bodyPr anchor="b">
            <a:normAutofit/>
          </a:bodyPr>
          <a:lstStyle>
            <a:lvl1pPr marL="0" indent="0">
              <a:spcBef>
                <a:spcPts val="0"/>
              </a:spcBef>
              <a:buNone/>
              <a:defRPr sz="2800" b="0" cap="all" spc="200" baseline="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fr-FR" smtClean="0"/>
              <a:t>Modifier les styles du texte du masque</a:t>
            </a:r>
          </a:p>
        </p:txBody>
      </p:sp>
      <p:sp>
        <p:nvSpPr>
          <p:cNvPr id="4" name="Content Placeholder 3"/>
          <p:cNvSpPr>
            <a:spLocks noGrp="1"/>
          </p:cNvSpPr>
          <p:nvPr>
            <p:ph sz="half" idx="2"/>
          </p:nvPr>
        </p:nvSpPr>
        <p:spPr>
          <a:xfrm>
            <a:off x="1218883" y="2717800"/>
            <a:ext cx="5078677" cy="3454400"/>
          </a:xfrm>
        </p:spPr>
        <p:txBody>
          <a:bodyPr>
            <a:noAutofit/>
          </a:bodyPr>
          <a:lstStyle>
            <a:lvl1pPr>
              <a:defRPr sz="2800"/>
            </a:lvl1pPr>
            <a:lvl2pPr>
              <a:defRPr sz="2400"/>
            </a:lvl2pPr>
            <a:lvl3pPr>
              <a:defRPr sz="2000"/>
            </a:lvl3pPr>
            <a:lvl4pPr>
              <a:defRPr sz="2000"/>
            </a:lvl4pPr>
            <a:lvl5pPr>
              <a:defRPr sz="2000"/>
            </a:lvl5pPr>
            <a:lvl6pPr>
              <a:defRPr sz="2000"/>
            </a:lvl6pPr>
            <a:lvl7pPr>
              <a:defRPr sz="2000" baseline="0"/>
            </a:lvl7pPr>
            <a:lvl8pPr>
              <a:defRPr sz="2000" baseline="0"/>
            </a:lvl8pPr>
            <a:lvl9pPr>
              <a:defRPr sz="2000" baseline="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6496644" y="1701800"/>
            <a:ext cx="5082740" cy="914400"/>
          </a:xfrm>
        </p:spPr>
        <p:txBody>
          <a:bodyPr anchor="b">
            <a:normAutofit/>
          </a:bodyPr>
          <a:lstStyle>
            <a:lvl1pPr marL="0" indent="0">
              <a:spcBef>
                <a:spcPts val="0"/>
              </a:spcBef>
              <a:buNone/>
              <a:defRPr sz="2800" b="0" cap="all" spc="200" baseline="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fr-FR" smtClean="0"/>
              <a:t>Modifier les styles du texte du masque</a:t>
            </a:r>
          </a:p>
        </p:txBody>
      </p:sp>
      <p:sp>
        <p:nvSpPr>
          <p:cNvPr id="6" name="Content Placeholder 5"/>
          <p:cNvSpPr>
            <a:spLocks noGrp="1"/>
          </p:cNvSpPr>
          <p:nvPr>
            <p:ph sz="quarter" idx="4"/>
          </p:nvPr>
        </p:nvSpPr>
        <p:spPr>
          <a:xfrm>
            <a:off x="6500707" y="2717800"/>
            <a:ext cx="5078677" cy="3454400"/>
          </a:xfrm>
        </p:spPr>
        <p:txBody>
          <a:bodyPr>
            <a:noAutofit/>
          </a:bodyPr>
          <a:lstStyle>
            <a:lvl1pPr>
              <a:defRPr sz="2800"/>
            </a:lvl1pPr>
            <a:lvl2pPr>
              <a:defRPr sz="2400"/>
            </a:lvl2pPr>
            <a:lvl3pPr>
              <a:defRPr sz="2000"/>
            </a:lvl3pPr>
            <a:lvl4pPr>
              <a:defRPr sz="2000"/>
            </a:lvl4pPr>
            <a:lvl5pPr>
              <a:defRPr sz="2000"/>
            </a:lvl5pPr>
            <a:lvl6pPr>
              <a:defRPr sz="2000" baseline="0"/>
            </a:lvl6pPr>
            <a:lvl7pPr>
              <a:defRPr sz="2000" baseline="0"/>
            </a:lvl7pPr>
            <a:lvl8pPr>
              <a:defRPr sz="2000" baseline="0"/>
            </a:lvl8pPr>
            <a:lvl9pPr>
              <a:defRPr sz="2000" baseline="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F0DFD029-FB74-4578-B929-F66AA97659CA}" type="datetimeFigureOut">
              <a:rPr lang="ar-DZ"/>
              <a:t>23-08-1437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59538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F0DFD029-FB74-4578-B929-F66AA97659CA}" type="datetimeFigureOut">
              <a:rPr lang="ar-DZ"/>
              <a:t>23-08-1437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151522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DFD029-FB74-4578-B929-F66AA97659CA}" type="datetimeFigureOut">
              <a:rPr lang="ar-DZ"/>
              <a:t>23-08-1437</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217247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8882" y="1701800"/>
            <a:ext cx="4062942" cy="2438400"/>
          </a:xfrm>
        </p:spPr>
        <p:txBody>
          <a:bodyPr anchor="b">
            <a:normAutofit/>
          </a:bodyPr>
          <a:lstStyle>
            <a:lvl1pPr algn="l">
              <a:defRPr sz="2800" b="0" cap="all" spc="200" baseline="0">
                <a:solidFill>
                  <a:schemeClr val="accent1"/>
                </a:solidFill>
              </a:defRPr>
            </a:lvl1pPr>
          </a:lstStyle>
          <a:p>
            <a:r>
              <a:rPr lang="fr-FR" smtClean="0"/>
              <a:t>Modifiez le style du titre</a:t>
            </a:r>
            <a:endParaRPr/>
          </a:p>
        </p:txBody>
      </p:sp>
      <p:sp>
        <p:nvSpPr>
          <p:cNvPr id="3" name="Content Placeholder 2"/>
          <p:cNvSpPr>
            <a:spLocks noGrp="1"/>
          </p:cNvSpPr>
          <p:nvPr>
            <p:ph idx="1"/>
          </p:nvPr>
        </p:nvSpPr>
        <p:spPr>
          <a:xfrm>
            <a:off x="5484971" y="584200"/>
            <a:ext cx="6094413" cy="5588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1218882" y="4241800"/>
            <a:ext cx="4062942" cy="1930400"/>
          </a:xfrm>
        </p:spPr>
        <p:txBody>
          <a:bodyPr>
            <a:normAutofit/>
          </a:bodyPr>
          <a:lstStyle>
            <a:lvl1pPr marL="0" indent="0">
              <a:buNone/>
              <a:defRPr sz="20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F0DFD029-FB74-4578-B929-F66AA97659CA}" type="datetimeFigureOut">
              <a:rPr lang="ar-DZ"/>
              <a:t>23-08-1437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161813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8882" y="1701800"/>
            <a:ext cx="4062942" cy="2438400"/>
          </a:xfrm>
        </p:spPr>
        <p:txBody>
          <a:bodyPr anchor="b">
            <a:normAutofit/>
          </a:bodyPr>
          <a:lstStyle>
            <a:lvl1pPr algn="l">
              <a:defRPr sz="2800" b="0" cap="all" spc="200" baseline="0">
                <a:solidFill>
                  <a:schemeClr val="accent1"/>
                </a:solidFill>
              </a:defRPr>
            </a:lvl1pPr>
          </a:lstStyle>
          <a:p>
            <a:r>
              <a:rPr lang="fr-FR" smtClean="0"/>
              <a:t>Modifiez le style du titre</a:t>
            </a:r>
            <a:endParaRPr/>
          </a:p>
        </p:txBody>
      </p:sp>
      <p:sp>
        <p:nvSpPr>
          <p:cNvPr id="3" name="Picture Placeholder 2"/>
          <p:cNvSpPr>
            <a:spLocks noGrp="1"/>
          </p:cNvSpPr>
          <p:nvPr>
            <p:ph type="pic" idx="1"/>
          </p:nvPr>
        </p:nvSpPr>
        <p:spPr>
          <a:xfrm>
            <a:off x="5484971" y="584200"/>
            <a:ext cx="6094413" cy="5588000"/>
          </a:xfrm>
          <a:ln w="12700">
            <a:solidFill>
              <a:schemeClr val="bg1">
                <a:lumMod val="75000"/>
                <a:lumOff val="25000"/>
              </a:schemeClr>
            </a:solidFill>
            <a:miter lim="800000"/>
          </a:ln>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fr-FR" smtClean="0"/>
              <a:t>Cliquez sur l'icône pour ajouter une image</a:t>
            </a:r>
            <a:endParaRPr/>
          </a:p>
        </p:txBody>
      </p:sp>
      <p:sp>
        <p:nvSpPr>
          <p:cNvPr id="4" name="Text Placeholder 3"/>
          <p:cNvSpPr>
            <a:spLocks noGrp="1"/>
          </p:cNvSpPr>
          <p:nvPr>
            <p:ph type="body" sz="half" idx="2"/>
          </p:nvPr>
        </p:nvSpPr>
        <p:spPr>
          <a:xfrm>
            <a:off x="1218882" y="4241800"/>
            <a:ext cx="4062942" cy="1930400"/>
          </a:xfrm>
        </p:spPr>
        <p:txBody>
          <a:bodyPr>
            <a:normAutofit/>
          </a:bodyPr>
          <a:lstStyle>
            <a:lvl1pPr marL="0" indent="0">
              <a:buNone/>
              <a:defRPr sz="20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F0DFD029-FB74-4578-B929-F66AA97659CA}" type="datetimeFigureOut">
              <a:rPr lang="ar-DZ"/>
              <a:t>23-08-1437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‹N°›</a:t>
            </a:fld>
            <a:endParaRPr/>
          </a:p>
        </p:txBody>
      </p:sp>
    </p:spTree>
    <p:extLst>
      <p:ext uri="{BB962C8B-B14F-4D97-AF65-F5344CB8AC3E}">
        <p14:creationId xmlns:p14="http://schemas.microsoft.com/office/powerpoint/2010/main" val="422343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100000"/>
                <a:shade val="0"/>
                <a:satMod val="100000"/>
              </a:schemeClr>
            </a:gs>
            <a:gs pos="85000">
              <a:schemeClr val="bg2">
                <a:tint val="100000"/>
                <a:shade val="30000"/>
                <a:satMod val="100000"/>
              </a:schemeClr>
            </a:gs>
            <a:gs pos="100000">
              <a:schemeClr val="bg2">
                <a:shade val="60000"/>
                <a:satMod val="100000"/>
              </a:schemeClr>
            </a:gs>
          </a:gsLst>
          <a:lin ang="3600000" scaled="0"/>
          <a:tileRect/>
        </a:gradFill>
        <a:effectLst/>
      </p:bgPr>
    </p:bg>
    <p:spTree>
      <p:nvGrpSpPr>
        <p:cNvPr id="1" name=""/>
        <p:cNvGrpSpPr/>
        <p:nvPr/>
      </p:nvGrpSpPr>
      <p:grpSpPr>
        <a:xfrm>
          <a:off x="0" y="0"/>
          <a:ext cx="0" cy="0"/>
          <a:chOff x="0" y="0"/>
          <a:chExt cx="0" cy="0"/>
        </a:xfrm>
      </p:grpSpPr>
      <p:grpSp>
        <p:nvGrpSpPr>
          <p:cNvPr id="15" name="left lines"/>
          <p:cNvGrpSpPr/>
          <p:nvPr/>
        </p:nvGrpSpPr>
        <p:grpSpPr>
          <a:xfrm>
            <a:off x="-15870" y="-3174"/>
            <a:ext cx="819993" cy="5229225"/>
            <a:chOff x="-11906" y="-2381"/>
            <a:chExt cx="615155" cy="3921919"/>
          </a:xfrm>
        </p:grpSpPr>
        <p:sp>
          <p:nvSpPr>
            <p:cNvPr id="10" name="Freeform 9"/>
            <p:cNvSpPr/>
            <p:nvPr/>
          </p:nvSpPr>
          <p:spPr>
            <a:xfrm>
              <a:off x="-9526" y="0"/>
              <a:ext cx="612775" cy="3919538"/>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Lst>
              <a:ahLst/>
              <a:cxnLst>
                <a:cxn ang="0">
                  <a:pos x="connsiteX0" y="connsiteY0"/>
                </a:cxn>
                <a:cxn ang="0">
                  <a:pos x="connsiteX1" y="connsiteY1"/>
                </a:cxn>
                <a:cxn ang="0">
                  <a:pos x="connsiteX2" y="connsiteY2"/>
                </a:cxn>
              </a:cxnLst>
              <a:rect l="l" t="t" r="r" b="b"/>
              <a:pathLst>
                <a:path w="612775" h="3919538">
                  <a:moveTo>
                    <a:pt x="0" y="3919538"/>
                  </a:moveTo>
                  <a:lnTo>
                    <a:pt x="612775" y="2984500"/>
                  </a:lnTo>
                  <a:lnTo>
                    <a:pt x="612775" y="0"/>
                  </a:lnTo>
                </a:path>
              </a:pathLst>
            </a:cu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Freeform 10"/>
            <p:cNvSpPr/>
            <p:nvPr/>
          </p:nvSpPr>
          <p:spPr>
            <a:xfrm>
              <a:off x="-11906" y="0"/>
              <a:ext cx="410751" cy="3421856"/>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202024 w 612775"/>
                <a:gd name="connsiteY1" fmla="*/ 3607676 h 3919538"/>
                <a:gd name="connsiteX2" fmla="*/ 612775 w 612775"/>
                <a:gd name="connsiteY2" fmla="*/ 2984500 h 3919538"/>
                <a:gd name="connsiteX3" fmla="*/ 612775 w 612775"/>
                <a:gd name="connsiteY3" fmla="*/ 0 h 3919538"/>
                <a:gd name="connsiteX0" fmla="*/ 0 w 410751"/>
                <a:gd name="connsiteY0" fmla="*/ 3607676 h 3607676"/>
                <a:gd name="connsiteX1" fmla="*/ 410751 w 410751"/>
                <a:gd name="connsiteY1" fmla="*/ 2984500 h 3607676"/>
                <a:gd name="connsiteX2" fmla="*/ 410751 w 410751"/>
                <a:gd name="connsiteY2" fmla="*/ 0 h 3607676"/>
                <a:gd name="connsiteX0" fmla="*/ 0 w 410751"/>
                <a:gd name="connsiteY0" fmla="*/ 3607676 h 3607676"/>
                <a:gd name="connsiteX1" fmla="*/ 410751 w 410751"/>
                <a:gd name="connsiteY1" fmla="*/ 2984500 h 3607676"/>
                <a:gd name="connsiteX2" fmla="*/ 409575 w 410751"/>
                <a:gd name="connsiteY2" fmla="*/ 185820 h 3607676"/>
                <a:gd name="connsiteX3" fmla="*/ 410751 w 410751"/>
                <a:gd name="connsiteY3" fmla="*/ 0 h 3607676"/>
                <a:gd name="connsiteX0" fmla="*/ 0 w 410751"/>
                <a:gd name="connsiteY0" fmla="*/ 3421856 h 3421856"/>
                <a:gd name="connsiteX1" fmla="*/ 410751 w 410751"/>
                <a:gd name="connsiteY1" fmla="*/ 2798680 h 3421856"/>
                <a:gd name="connsiteX2" fmla="*/ 409575 w 410751"/>
                <a:gd name="connsiteY2" fmla="*/ 0 h 3421856"/>
              </a:gdLst>
              <a:ahLst/>
              <a:cxnLst>
                <a:cxn ang="0">
                  <a:pos x="connsiteX0" y="connsiteY0"/>
                </a:cxn>
                <a:cxn ang="0">
                  <a:pos x="connsiteX1" y="connsiteY1"/>
                </a:cxn>
                <a:cxn ang="0">
                  <a:pos x="connsiteX2" y="connsiteY2"/>
                </a:cxn>
              </a:cxnLst>
              <a:rect l="l" t="t" r="r" b="b"/>
              <a:pathLst>
                <a:path w="410751" h="3421856">
                  <a:moveTo>
                    <a:pt x="0" y="3421856"/>
                  </a:moveTo>
                  <a:lnTo>
                    <a:pt x="410751" y="2798680"/>
                  </a:lnTo>
                  <a:lnTo>
                    <a:pt x="409575" y="0"/>
                  </a:lnTo>
                </a:path>
              </a:pathLst>
            </a:cu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Freeform 13"/>
            <p:cNvSpPr/>
            <p:nvPr/>
          </p:nvSpPr>
          <p:spPr>
            <a:xfrm>
              <a:off x="-7144" y="-2381"/>
              <a:ext cx="238919" cy="297656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373856 w 612775"/>
                <a:gd name="connsiteY1" fmla="*/ 3344891 h 3919538"/>
                <a:gd name="connsiteX2" fmla="*/ 612775 w 612775"/>
                <a:gd name="connsiteY2" fmla="*/ 2984500 h 3919538"/>
                <a:gd name="connsiteX3" fmla="*/ 612775 w 612775"/>
                <a:gd name="connsiteY3" fmla="*/ 0 h 3919538"/>
                <a:gd name="connsiteX0" fmla="*/ 0 w 238919"/>
                <a:gd name="connsiteY0" fmla="*/ 3344891 h 3344891"/>
                <a:gd name="connsiteX1" fmla="*/ 238919 w 238919"/>
                <a:gd name="connsiteY1" fmla="*/ 2984500 h 3344891"/>
                <a:gd name="connsiteX2" fmla="*/ 238919 w 238919"/>
                <a:gd name="connsiteY2" fmla="*/ 0 h 3344891"/>
                <a:gd name="connsiteX0" fmla="*/ 0 w 238919"/>
                <a:gd name="connsiteY0" fmla="*/ 3344891 h 3344891"/>
                <a:gd name="connsiteX1" fmla="*/ 238919 w 238919"/>
                <a:gd name="connsiteY1" fmla="*/ 2984500 h 3344891"/>
                <a:gd name="connsiteX2" fmla="*/ 238125 w 238919"/>
                <a:gd name="connsiteY2" fmla="*/ 368330 h 3344891"/>
                <a:gd name="connsiteX3" fmla="*/ 238919 w 238919"/>
                <a:gd name="connsiteY3" fmla="*/ 0 h 3344891"/>
                <a:gd name="connsiteX0" fmla="*/ 0 w 238919"/>
                <a:gd name="connsiteY0" fmla="*/ 2976561 h 2976561"/>
                <a:gd name="connsiteX1" fmla="*/ 238919 w 238919"/>
                <a:gd name="connsiteY1" fmla="*/ 2616170 h 2976561"/>
                <a:gd name="connsiteX2" fmla="*/ 238125 w 238919"/>
                <a:gd name="connsiteY2" fmla="*/ 0 h 2976561"/>
              </a:gdLst>
              <a:ahLst/>
              <a:cxnLst>
                <a:cxn ang="0">
                  <a:pos x="connsiteX0" y="connsiteY0"/>
                </a:cxn>
                <a:cxn ang="0">
                  <a:pos x="connsiteX1" y="connsiteY1"/>
                </a:cxn>
                <a:cxn ang="0">
                  <a:pos x="connsiteX2" y="connsiteY2"/>
                </a:cxn>
              </a:cxnLst>
              <a:rect l="l" t="t" r="r" b="b"/>
              <a:pathLst>
                <a:path w="238919" h="2976561">
                  <a:moveTo>
                    <a:pt x="0" y="2976561"/>
                  </a:moveTo>
                  <a:lnTo>
                    <a:pt x="238919" y="2616170"/>
                  </a:lnTo>
                  <a:cubicBezTo>
                    <a:pt x="238654" y="1744113"/>
                    <a:pt x="238390" y="872057"/>
                    <a:pt x="238125" y="0"/>
                  </a:cubicBezTo>
                </a:path>
              </a:pathLst>
            </a:cu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274637"/>
            <a:ext cx="10360501" cy="1223963"/>
          </a:xfrm>
          <a:prstGeom prst="rect">
            <a:avLst/>
          </a:prstGeom>
        </p:spPr>
        <p:txBody>
          <a:bodyPr vert="horz" lIns="121899" tIns="60949" rIns="121899" bIns="60949" rtlCol="0" anchor="b">
            <a:normAutofit/>
          </a:bodyPr>
          <a:lstStyle/>
          <a:p>
            <a:r>
              <a:rPr lang="fr-FR" smtClean="0"/>
              <a:t>Modifiez le style du titre</a:t>
            </a:r>
            <a:endParaRPr/>
          </a:p>
        </p:txBody>
      </p:sp>
      <p:sp>
        <p:nvSpPr>
          <p:cNvPr id="3" name="Text Placeholder 2"/>
          <p:cNvSpPr>
            <a:spLocks noGrp="1"/>
          </p:cNvSpPr>
          <p:nvPr>
            <p:ph type="body" idx="1"/>
          </p:nvPr>
        </p:nvSpPr>
        <p:spPr>
          <a:xfrm>
            <a:off x="1218883" y="1701797"/>
            <a:ext cx="10360501" cy="4462272"/>
          </a:xfrm>
          <a:prstGeom prst="rect">
            <a:avLst/>
          </a:prstGeom>
        </p:spPr>
        <p:txBody>
          <a:bodyPr vert="horz" lIns="121899" tIns="60949" rIns="121899" bIns="60949"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2"/>
          </p:nvPr>
        </p:nvSpPr>
        <p:spPr>
          <a:xfrm>
            <a:off x="1218882" y="6356352"/>
            <a:ext cx="2234618" cy="365125"/>
          </a:xfrm>
          <a:prstGeom prst="rect">
            <a:avLst/>
          </a:prstGeom>
        </p:spPr>
        <p:txBody>
          <a:bodyPr vert="horz" lIns="121899" tIns="60949" rIns="121899" bIns="60949" rtlCol="0" anchor="ctr"/>
          <a:lstStyle>
            <a:lvl1pPr algn="l">
              <a:defRPr sz="1200">
                <a:solidFill>
                  <a:schemeClr val="tx1">
                    <a:tint val="75000"/>
                  </a:schemeClr>
                </a:solidFill>
              </a:defRPr>
            </a:lvl1pPr>
          </a:lstStyle>
          <a:p>
            <a:fld id="{F0DFD029-FB74-4578-B929-F66AA97659CA}" type="datetimeFigureOut">
              <a:rPr lang="ar-DZ"/>
              <a:pPr/>
              <a:t>23-08-1437</a:t>
            </a:fld>
            <a:endParaRPr/>
          </a:p>
        </p:txBody>
      </p:sp>
      <p:sp>
        <p:nvSpPr>
          <p:cNvPr id="5" name="Footer Placeholder 4"/>
          <p:cNvSpPr>
            <a:spLocks noGrp="1"/>
          </p:cNvSpPr>
          <p:nvPr>
            <p:ph type="ftr" sz="quarter" idx="3"/>
          </p:nvPr>
        </p:nvSpPr>
        <p:spPr>
          <a:xfrm>
            <a:off x="3453501" y="6356352"/>
            <a:ext cx="5281824" cy="365125"/>
          </a:xfrm>
          <a:prstGeom prst="rect">
            <a:avLst/>
          </a:prstGeom>
        </p:spPr>
        <p:txBody>
          <a:bodyPr vert="horz" lIns="121899" tIns="60949" rIns="121899" bIns="60949" rtlCol="0" anchor="ctr"/>
          <a:lstStyle>
            <a:lvl1pPr algn="ctr">
              <a:defRPr sz="120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10563649" y="6356352"/>
            <a:ext cx="1015735" cy="365125"/>
          </a:xfrm>
          <a:prstGeom prst="rect">
            <a:avLst/>
          </a:prstGeom>
        </p:spPr>
        <p:txBody>
          <a:bodyPr vert="horz" lIns="121899" tIns="60949" rIns="121899" bIns="60949" rtlCol="0" anchor="ctr"/>
          <a:lstStyle>
            <a:lvl1pPr algn="r">
              <a:defRPr sz="1200">
                <a:solidFill>
                  <a:schemeClr val="tx1">
                    <a:tint val="75000"/>
                  </a:schemeClr>
                </a:solidFill>
              </a:defRPr>
            </a:lvl1pPr>
          </a:lstStyle>
          <a:p>
            <a:fld id="{C014DD1E-5D91-48A3-AD6D-45FBA980D106}" type="slidenum">
              <a:rPr/>
              <a:pPr/>
              <a:t>‹N°›</a:t>
            </a:fld>
            <a:endParaRPr/>
          </a:p>
        </p:txBody>
      </p:sp>
    </p:spTree>
    <p:extLst>
      <p:ext uri="{BB962C8B-B14F-4D97-AF65-F5344CB8AC3E}">
        <p14:creationId xmlns:p14="http://schemas.microsoft.com/office/powerpoint/2010/main" val="139527588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p:titleStyle>
    <p:body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p:bodyStyle>
    <p:otherStyle>
      <a:defPPr>
        <a:defRPr/>
      </a:defPPr>
      <a:lvl1pPr marL="0" algn="r" defTabSz="1218987" rtl="1" eaLnBrk="1" latinLnBrk="0" hangingPunct="1">
        <a:defRPr sz="2400" kern="1200">
          <a:solidFill>
            <a:schemeClr val="tx1"/>
          </a:solidFill>
          <a:latin typeface="+mn-lt"/>
          <a:ea typeface="+mn-ea"/>
          <a:cs typeface="+mn-cs"/>
        </a:defRPr>
      </a:lvl1pPr>
      <a:lvl2pPr marL="609493" algn="r" defTabSz="1218987" rtl="1" eaLnBrk="1" latinLnBrk="0" hangingPunct="1">
        <a:defRPr sz="2400" kern="1200">
          <a:solidFill>
            <a:schemeClr val="tx1"/>
          </a:solidFill>
          <a:latin typeface="+mn-lt"/>
          <a:ea typeface="+mn-ea"/>
          <a:cs typeface="+mn-cs"/>
        </a:defRPr>
      </a:lvl2pPr>
      <a:lvl3pPr marL="1218987" algn="r" defTabSz="1218987" rtl="1" eaLnBrk="1" latinLnBrk="0" hangingPunct="1">
        <a:defRPr sz="2400" kern="1200">
          <a:solidFill>
            <a:schemeClr val="tx1"/>
          </a:solidFill>
          <a:latin typeface="+mn-lt"/>
          <a:ea typeface="+mn-ea"/>
          <a:cs typeface="+mn-cs"/>
        </a:defRPr>
      </a:lvl3pPr>
      <a:lvl4pPr marL="1828480" algn="r" defTabSz="1218987" rtl="1" eaLnBrk="1" latinLnBrk="0" hangingPunct="1">
        <a:defRPr sz="2400" kern="1200">
          <a:solidFill>
            <a:schemeClr val="tx1"/>
          </a:solidFill>
          <a:latin typeface="+mn-lt"/>
          <a:ea typeface="+mn-ea"/>
          <a:cs typeface="+mn-cs"/>
        </a:defRPr>
      </a:lvl4pPr>
      <a:lvl5pPr marL="2437973" algn="r" defTabSz="1218987" rtl="1" eaLnBrk="1" latinLnBrk="0" hangingPunct="1">
        <a:defRPr sz="2400" kern="1200">
          <a:solidFill>
            <a:schemeClr val="tx1"/>
          </a:solidFill>
          <a:latin typeface="+mn-lt"/>
          <a:ea typeface="+mn-ea"/>
          <a:cs typeface="+mn-cs"/>
        </a:defRPr>
      </a:lvl5pPr>
      <a:lvl6pPr marL="3047467" algn="r" defTabSz="1218987" rtl="1" eaLnBrk="1" latinLnBrk="0" hangingPunct="1">
        <a:defRPr sz="2400" kern="1200">
          <a:solidFill>
            <a:schemeClr val="tx1"/>
          </a:solidFill>
          <a:latin typeface="+mn-lt"/>
          <a:ea typeface="+mn-ea"/>
          <a:cs typeface="+mn-cs"/>
        </a:defRPr>
      </a:lvl6pPr>
      <a:lvl7pPr marL="3656960" algn="r" defTabSz="1218987" rtl="1" eaLnBrk="1" latinLnBrk="0" hangingPunct="1">
        <a:defRPr sz="2400" kern="1200">
          <a:solidFill>
            <a:schemeClr val="tx1"/>
          </a:solidFill>
          <a:latin typeface="+mn-lt"/>
          <a:ea typeface="+mn-ea"/>
          <a:cs typeface="+mn-cs"/>
        </a:defRPr>
      </a:lvl7pPr>
      <a:lvl8pPr marL="4266453" algn="r" defTabSz="1218987" rtl="1" eaLnBrk="1" latinLnBrk="0" hangingPunct="1">
        <a:defRPr sz="2400" kern="1200">
          <a:solidFill>
            <a:schemeClr val="tx1"/>
          </a:solidFill>
          <a:latin typeface="+mn-lt"/>
          <a:ea typeface="+mn-ea"/>
          <a:cs typeface="+mn-cs"/>
        </a:defRPr>
      </a:lvl8pPr>
      <a:lvl9pPr marL="4875947" algn="r" defTabSz="1218987" rtl="1"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fr.wikipedia.org/wiki/Mod%C3%A9lisation_des_donn%C3%A9e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fr.wikipedia.org/wiki/Mod%C3%A9lisation_des_donn%C3%A9e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fr.wikipedia.org/wiki/Mod%C3%A9lisation_des_donn%C3%A9e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fr.wikipedia.org/wiki/Mod%C3%A9lisation_des_donn%C3%A9e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3850" y="2276872"/>
            <a:ext cx="10873210" cy="2004621"/>
          </a:xfrm>
        </p:spPr>
        <p:txBody>
          <a:bodyPr>
            <a:noAutofit/>
          </a:bodyPr>
          <a:lstStyle/>
          <a:p>
            <a:pPr algn="ctr" rtl="0"/>
            <a:r>
              <a:rPr lang="fr-FR" sz="3600" b="1" spc="50" dirty="0">
                <a:ln w="9525" cmpd="sng">
                  <a:solidFill>
                    <a:schemeClr val="accent1"/>
                  </a:solidFill>
                  <a:prstDash val="solid"/>
                </a:ln>
                <a:solidFill>
                  <a:srgbClr val="70AD47">
                    <a:tint val="1000"/>
                  </a:srgbClr>
                </a:solidFill>
                <a:effectLst>
                  <a:glow rad="38100">
                    <a:schemeClr val="accent1">
                      <a:alpha val="40000"/>
                    </a:schemeClr>
                  </a:glow>
                </a:effectLst>
              </a:rPr>
              <a:t>Système d’aide à la décision pour l’établissement d’un plan d’actions au profit du contrôle économique et de la répression des fraudes</a:t>
            </a:r>
          </a:p>
        </p:txBody>
      </p:sp>
      <p:sp>
        <p:nvSpPr>
          <p:cNvPr id="5" name="Subtitle 4"/>
          <p:cNvSpPr>
            <a:spLocks noGrp="1"/>
          </p:cNvSpPr>
          <p:nvPr>
            <p:ph type="subTitle" idx="1"/>
          </p:nvPr>
        </p:nvSpPr>
        <p:spPr>
          <a:xfrm>
            <a:off x="909837" y="2257226"/>
            <a:ext cx="10081119" cy="451694"/>
          </a:xfrm>
        </p:spPr>
        <p:txBody>
          <a:bodyPr>
            <a:normAutofit/>
          </a:bodyPr>
          <a:lstStyle/>
          <a:p>
            <a:pPr rtl="0"/>
            <a:r>
              <a:rPr lang="fr-FR" sz="200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Mémoire De Fin </a:t>
            </a:r>
            <a:r>
              <a:rPr lang="fr-FR" sz="200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D’étude</a:t>
            </a:r>
            <a:r>
              <a:rPr lang="fr-FR" sz="200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fr-FR" sz="200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Pour l’Obtention de Master En Informatique</a:t>
            </a:r>
          </a:p>
          <a:p>
            <a:pPr marL="0" indent="0" rtl="0">
              <a:spcBef>
                <a:spcPts val="0"/>
              </a:spcBef>
              <a:buNone/>
            </a:pPr>
            <a:endParaRPr lang="fr-FR" sz="2000" i="0" cap="none" spc="0" baseline="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ZoneTexte 2"/>
          <p:cNvSpPr txBox="1"/>
          <p:nvPr/>
        </p:nvSpPr>
        <p:spPr>
          <a:xfrm>
            <a:off x="1701924" y="260648"/>
            <a:ext cx="8352928" cy="1200329"/>
          </a:xfrm>
          <a:prstGeom prst="rect">
            <a:avLst/>
          </a:prstGeom>
          <a:noFill/>
        </p:spPr>
        <p:txBody>
          <a:bodyPr wrap="square" rtlCol="1">
            <a:spAutoFit/>
          </a:bodyPr>
          <a:lstStyle/>
          <a:p>
            <a:pPr algn="ctr"/>
            <a: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Université De M’sila</a:t>
            </a:r>
            <a:b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br>
            <a: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Faculté Des Mathématique et Informatique</a:t>
            </a:r>
            <a:b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br>
            <a: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Département De L’informatique</a:t>
            </a:r>
            <a:endParaRPr lang="ar-DZ"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6" name="Picture 2" descr="Mohamed Boudiaf  M'Sila جامعة محمد بوضياف بالمسيل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0916" y="222997"/>
            <a:ext cx="1086521" cy="10865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Picture 4" descr="http://virtuelcampus.univ-msila.dz/faculte-mi/images/mi/logo%20MI%20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5860" y="222319"/>
            <a:ext cx="1102806" cy="1087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8" name="Subtitle 4"/>
          <p:cNvSpPr txBox="1">
            <a:spLocks/>
          </p:cNvSpPr>
          <p:nvPr/>
        </p:nvSpPr>
        <p:spPr>
          <a:xfrm>
            <a:off x="3790155" y="4293096"/>
            <a:ext cx="5400599" cy="451694"/>
          </a:xfrm>
          <a:prstGeom prst="rect">
            <a:avLst/>
          </a:prstGeom>
        </p:spPr>
        <p:txBody>
          <a:bodyPr vert="horz" lIns="121899" tIns="60949" rIns="121899" bIns="60949" rtlCol="0">
            <a:normAutofit/>
          </a:bodyPr>
          <a:lstStyle>
            <a:lvl1pPr marL="0" indent="0" algn="l" defTabSz="1218987" rtl="1" eaLnBrk="1" latinLnBrk="0" hangingPunct="1">
              <a:lnSpc>
                <a:spcPct val="90000"/>
              </a:lnSpc>
              <a:spcBef>
                <a:spcPts val="0"/>
              </a:spcBef>
              <a:buClr>
                <a:schemeClr val="accent1"/>
              </a:buClr>
              <a:buSzPct val="100000"/>
              <a:buFont typeface="Arial" pitchFamily="34" charset="0"/>
              <a:buNone/>
              <a:defRPr sz="2800" kern="1200" cap="all" spc="200" baseline="0">
                <a:solidFill>
                  <a:schemeClr val="accent1"/>
                </a:solidFill>
                <a:latin typeface="+mn-lt"/>
                <a:ea typeface="+mn-ea"/>
                <a:cs typeface="+mn-cs"/>
              </a:defRPr>
            </a:lvl1pPr>
            <a:lvl2pPr marL="609493" indent="0" algn="ctr" defTabSz="1218987" rtl="1" eaLnBrk="1" latinLnBrk="0" hangingPunct="1">
              <a:lnSpc>
                <a:spcPct val="90000"/>
              </a:lnSpc>
              <a:spcBef>
                <a:spcPts val="800"/>
              </a:spcBef>
              <a:buClr>
                <a:schemeClr val="accent1"/>
              </a:buClr>
              <a:buSzPct val="80000"/>
              <a:buFont typeface="Arial" pitchFamily="34" charset="0"/>
              <a:buNone/>
              <a:defRPr sz="2400" kern="1200">
                <a:solidFill>
                  <a:schemeClr val="tx1">
                    <a:tint val="75000"/>
                  </a:schemeClr>
                </a:solidFill>
                <a:latin typeface="+mn-lt"/>
                <a:ea typeface="+mn-ea"/>
                <a:cs typeface="+mn-cs"/>
              </a:defRPr>
            </a:lvl2pPr>
            <a:lvl3pPr marL="121898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3pPr>
            <a:lvl4pPr marL="182848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4pPr>
            <a:lvl5pPr marL="2437973"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5pPr>
            <a:lvl6pPr marL="304746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6pPr>
            <a:lvl7pPr marL="365696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7pPr>
            <a:lvl8pPr marL="4266453"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8pPr>
            <a:lvl9pPr marL="4875947"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9pPr>
          </a:lstStyle>
          <a:p>
            <a:pPr algn="ctr" rtl="0"/>
            <a:r>
              <a:rPr lang="fr-FR" sz="1800" cap="none" spc="0" dirty="0" smtClean="0">
                <a:ln w="0"/>
                <a:solidFill>
                  <a:schemeClr val="tx1"/>
                </a:solidFill>
                <a:effectLst>
                  <a:reflection blurRad="6350" stA="53000" endA="300" endPos="35500" dir="5400000" sy="-90000" algn="bl" rotWithShape="0"/>
                </a:effectLst>
              </a:rPr>
              <a:t>(Étude De Cas Direction Du Commerce De M’sila)</a:t>
            </a:r>
          </a:p>
          <a:p>
            <a:pPr algn="ctr" rtl="0"/>
            <a:endParaRPr lang="fr-FR" sz="1800" cap="none" spc="0" dirty="0">
              <a:ln w="0"/>
              <a:solidFill>
                <a:schemeClr val="tx1"/>
              </a:solidFill>
              <a:effectLst>
                <a:reflection blurRad="6350" stA="53000" endA="300" endPos="35500" dir="5400000" sy="-90000" algn="bl" rotWithShape="0"/>
              </a:effectLst>
            </a:endParaRPr>
          </a:p>
        </p:txBody>
      </p:sp>
      <p:sp>
        <p:nvSpPr>
          <p:cNvPr id="9" name="Subtitle 4"/>
          <p:cNvSpPr txBox="1">
            <a:spLocks/>
          </p:cNvSpPr>
          <p:nvPr/>
        </p:nvSpPr>
        <p:spPr>
          <a:xfrm>
            <a:off x="9306008" y="6381328"/>
            <a:ext cx="2981092" cy="337454"/>
          </a:xfrm>
          <a:prstGeom prst="rect">
            <a:avLst/>
          </a:prstGeom>
        </p:spPr>
        <p:txBody>
          <a:bodyPr vert="horz" lIns="121899" tIns="60949" rIns="121899" bIns="60949" rtlCol="0">
            <a:normAutofit/>
          </a:bodyPr>
          <a:lstStyle>
            <a:lvl1pPr marL="0" indent="0" algn="l" defTabSz="1218987" rtl="1" eaLnBrk="1" latinLnBrk="0" hangingPunct="1">
              <a:lnSpc>
                <a:spcPct val="90000"/>
              </a:lnSpc>
              <a:spcBef>
                <a:spcPts val="0"/>
              </a:spcBef>
              <a:buClr>
                <a:schemeClr val="accent1"/>
              </a:buClr>
              <a:buSzPct val="100000"/>
              <a:buFont typeface="Arial" pitchFamily="34" charset="0"/>
              <a:buNone/>
              <a:defRPr sz="2800" kern="1200" cap="all" spc="200" baseline="0">
                <a:solidFill>
                  <a:schemeClr val="accent1"/>
                </a:solidFill>
                <a:latin typeface="+mn-lt"/>
                <a:ea typeface="+mn-ea"/>
                <a:cs typeface="+mn-cs"/>
              </a:defRPr>
            </a:lvl1pPr>
            <a:lvl2pPr marL="609493" indent="0" algn="ctr" defTabSz="1218987" rtl="1" eaLnBrk="1" latinLnBrk="0" hangingPunct="1">
              <a:lnSpc>
                <a:spcPct val="90000"/>
              </a:lnSpc>
              <a:spcBef>
                <a:spcPts val="800"/>
              </a:spcBef>
              <a:buClr>
                <a:schemeClr val="accent1"/>
              </a:buClr>
              <a:buSzPct val="80000"/>
              <a:buFont typeface="Arial" pitchFamily="34" charset="0"/>
              <a:buNone/>
              <a:defRPr sz="2400" kern="1200">
                <a:solidFill>
                  <a:schemeClr val="tx1">
                    <a:tint val="75000"/>
                  </a:schemeClr>
                </a:solidFill>
                <a:latin typeface="+mn-lt"/>
                <a:ea typeface="+mn-ea"/>
                <a:cs typeface="+mn-cs"/>
              </a:defRPr>
            </a:lvl2pPr>
            <a:lvl3pPr marL="121898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3pPr>
            <a:lvl4pPr marL="182848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4pPr>
            <a:lvl5pPr marL="2437973"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5pPr>
            <a:lvl6pPr marL="304746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6pPr>
            <a:lvl7pPr marL="365696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7pPr>
            <a:lvl8pPr marL="4266453"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8pPr>
            <a:lvl9pPr marL="4875947"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9pPr>
          </a:lstStyle>
          <a:p>
            <a:pPr algn="ctr" rtl="0"/>
            <a:r>
              <a:rPr lang="fr-FR" sz="1400" cap="none" spc="0" dirty="0" smtClean="0">
                <a:ln w="0"/>
                <a:solidFill>
                  <a:schemeClr val="tx1"/>
                </a:solidFill>
                <a:effectLst>
                  <a:reflection blurRad="6350" stA="53000" endA="300" endPos="35500" dir="5400000" sy="-90000" algn="bl" rotWithShape="0"/>
                </a:effectLst>
              </a:rPr>
              <a:t>Présenter Par : Abderrachid BOUNAB</a:t>
            </a:r>
          </a:p>
          <a:p>
            <a:pPr algn="ctr" rtl="0"/>
            <a:endParaRPr lang="fr-FR" sz="1400" cap="none" spc="0" dirty="0">
              <a:ln w="0"/>
              <a:solidFill>
                <a:schemeClr val="tx1"/>
              </a:solidFill>
              <a:effectLst>
                <a:reflection blurRad="6350" stA="53000" endA="300" endPos="35500" dir="5400000" sy="-90000" algn="bl" rotWithShape="0"/>
              </a:effectLst>
            </a:endParaRPr>
          </a:p>
        </p:txBody>
      </p:sp>
      <p:sp>
        <p:nvSpPr>
          <p:cNvPr id="10" name="Subtitle 4"/>
          <p:cNvSpPr txBox="1">
            <a:spLocks/>
          </p:cNvSpPr>
          <p:nvPr/>
        </p:nvSpPr>
        <p:spPr>
          <a:xfrm>
            <a:off x="0" y="5661248"/>
            <a:ext cx="1756956" cy="337454"/>
          </a:xfrm>
          <a:prstGeom prst="rect">
            <a:avLst/>
          </a:prstGeom>
        </p:spPr>
        <p:txBody>
          <a:bodyPr vert="horz" lIns="121899" tIns="60949" rIns="121899" bIns="60949" rtlCol="0">
            <a:normAutofit/>
          </a:bodyPr>
          <a:lstStyle>
            <a:lvl1pPr marL="0" indent="0" algn="l" defTabSz="1218987" rtl="1" eaLnBrk="1" latinLnBrk="0" hangingPunct="1">
              <a:lnSpc>
                <a:spcPct val="90000"/>
              </a:lnSpc>
              <a:spcBef>
                <a:spcPts val="0"/>
              </a:spcBef>
              <a:buClr>
                <a:schemeClr val="accent1"/>
              </a:buClr>
              <a:buSzPct val="100000"/>
              <a:buFont typeface="Arial" pitchFamily="34" charset="0"/>
              <a:buNone/>
              <a:defRPr sz="2800" kern="1200" cap="all" spc="200" baseline="0">
                <a:solidFill>
                  <a:schemeClr val="accent1"/>
                </a:solidFill>
                <a:latin typeface="+mn-lt"/>
                <a:ea typeface="+mn-ea"/>
                <a:cs typeface="+mn-cs"/>
              </a:defRPr>
            </a:lvl1pPr>
            <a:lvl2pPr marL="609493" indent="0" algn="ctr" defTabSz="1218987" rtl="1" eaLnBrk="1" latinLnBrk="0" hangingPunct="1">
              <a:lnSpc>
                <a:spcPct val="90000"/>
              </a:lnSpc>
              <a:spcBef>
                <a:spcPts val="800"/>
              </a:spcBef>
              <a:buClr>
                <a:schemeClr val="accent1"/>
              </a:buClr>
              <a:buSzPct val="80000"/>
              <a:buFont typeface="Arial" pitchFamily="34" charset="0"/>
              <a:buNone/>
              <a:defRPr sz="2400" kern="1200">
                <a:solidFill>
                  <a:schemeClr val="tx1">
                    <a:tint val="75000"/>
                  </a:schemeClr>
                </a:solidFill>
                <a:latin typeface="+mn-lt"/>
                <a:ea typeface="+mn-ea"/>
                <a:cs typeface="+mn-cs"/>
              </a:defRPr>
            </a:lvl2pPr>
            <a:lvl3pPr marL="121898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3pPr>
            <a:lvl4pPr marL="182848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4pPr>
            <a:lvl5pPr marL="2437973"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5pPr>
            <a:lvl6pPr marL="304746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6pPr>
            <a:lvl7pPr marL="365696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7pPr>
            <a:lvl8pPr marL="4266453"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8pPr>
            <a:lvl9pPr marL="4875947"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9pPr>
          </a:lstStyle>
          <a:p>
            <a:pPr algn="ctr" rtl="0"/>
            <a:r>
              <a:rPr lang="fr-FR" sz="1400" cap="none" spc="0" dirty="0" smtClean="0">
                <a:ln w="0"/>
                <a:solidFill>
                  <a:schemeClr val="tx1"/>
                </a:solidFill>
                <a:effectLst>
                  <a:reflection blurRad="6350" stA="53000" endA="300" endPos="35500" dir="5400000" sy="-90000" algn="bl" rotWithShape="0"/>
                </a:effectLst>
              </a:rPr>
              <a:t>Année : 2015-2016</a:t>
            </a:r>
          </a:p>
          <a:p>
            <a:pPr algn="ctr" rtl="0"/>
            <a:endParaRPr lang="fr-FR" sz="1400" cap="none" spc="0" dirty="0">
              <a:ln w="0"/>
              <a:solidFill>
                <a:schemeClr val="tx1"/>
              </a:solidFill>
              <a:effectLst>
                <a:reflection blurRad="6350" stA="53000" endA="300" endPos="35500" dir="5400000" sy="-90000" algn="bl" rotWithShape="0"/>
              </a:effectLst>
            </a:endParaRPr>
          </a:p>
        </p:txBody>
      </p:sp>
      <p:sp>
        <p:nvSpPr>
          <p:cNvPr id="11" name="Subtitle 4"/>
          <p:cNvSpPr txBox="1">
            <a:spLocks/>
          </p:cNvSpPr>
          <p:nvPr/>
        </p:nvSpPr>
        <p:spPr>
          <a:xfrm>
            <a:off x="4841512" y="4747730"/>
            <a:ext cx="2981092" cy="337454"/>
          </a:xfrm>
          <a:prstGeom prst="rect">
            <a:avLst/>
          </a:prstGeom>
        </p:spPr>
        <p:txBody>
          <a:bodyPr vert="horz" lIns="121899" tIns="60949" rIns="121899" bIns="60949" rtlCol="0">
            <a:normAutofit/>
          </a:bodyPr>
          <a:lstStyle>
            <a:lvl1pPr marL="0" indent="0" algn="l" defTabSz="1218987" rtl="1" eaLnBrk="1" latinLnBrk="0" hangingPunct="1">
              <a:lnSpc>
                <a:spcPct val="90000"/>
              </a:lnSpc>
              <a:spcBef>
                <a:spcPts val="0"/>
              </a:spcBef>
              <a:buClr>
                <a:schemeClr val="accent1"/>
              </a:buClr>
              <a:buSzPct val="100000"/>
              <a:buFont typeface="Arial" pitchFamily="34" charset="0"/>
              <a:buNone/>
              <a:defRPr sz="2800" kern="1200" cap="all" spc="200" baseline="0">
                <a:solidFill>
                  <a:schemeClr val="accent1"/>
                </a:solidFill>
                <a:latin typeface="+mn-lt"/>
                <a:ea typeface="+mn-ea"/>
                <a:cs typeface="+mn-cs"/>
              </a:defRPr>
            </a:lvl1pPr>
            <a:lvl2pPr marL="609493" indent="0" algn="ctr" defTabSz="1218987" rtl="1" eaLnBrk="1" latinLnBrk="0" hangingPunct="1">
              <a:lnSpc>
                <a:spcPct val="90000"/>
              </a:lnSpc>
              <a:spcBef>
                <a:spcPts val="800"/>
              </a:spcBef>
              <a:buClr>
                <a:schemeClr val="accent1"/>
              </a:buClr>
              <a:buSzPct val="80000"/>
              <a:buFont typeface="Arial" pitchFamily="34" charset="0"/>
              <a:buNone/>
              <a:defRPr sz="2400" kern="1200">
                <a:solidFill>
                  <a:schemeClr val="tx1">
                    <a:tint val="75000"/>
                  </a:schemeClr>
                </a:solidFill>
                <a:latin typeface="+mn-lt"/>
                <a:ea typeface="+mn-ea"/>
                <a:cs typeface="+mn-cs"/>
              </a:defRPr>
            </a:lvl2pPr>
            <a:lvl3pPr marL="121898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3pPr>
            <a:lvl4pPr marL="182848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4pPr>
            <a:lvl5pPr marL="2437973"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5pPr>
            <a:lvl6pPr marL="304746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6pPr>
            <a:lvl7pPr marL="365696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7pPr>
            <a:lvl8pPr marL="4266453"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8pPr>
            <a:lvl9pPr marL="4875947"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9pPr>
          </a:lstStyle>
          <a:p>
            <a:pPr algn="ctr" rtl="0"/>
            <a:r>
              <a:rPr lang="fr-FR" sz="1400" cap="none" spc="0" dirty="0" smtClean="0">
                <a:ln w="0"/>
                <a:solidFill>
                  <a:schemeClr val="tx1"/>
                </a:solidFill>
                <a:effectLst>
                  <a:reflection blurRad="6350" stA="53000" endA="300" endPos="35500" dir="5400000" sy="-90000" algn="bl" rotWithShape="0"/>
                </a:effectLst>
              </a:rPr>
              <a:t>Encadreur : DR. MAHMOUD BRAHIMI</a:t>
            </a:r>
            <a:endParaRPr lang="fr-FR" sz="1400" cap="none" spc="0" dirty="0" smtClean="0">
              <a:ln w="0"/>
              <a:solidFill>
                <a:schemeClr val="tx1"/>
              </a:solidFill>
              <a:effectLst>
                <a:reflection blurRad="6350" stA="53000" endA="300" endPos="35500" dir="5400000" sy="-90000" algn="bl" rotWithShape="0"/>
              </a:effectLst>
            </a:endParaRPr>
          </a:p>
          <a:p>
            <a:pPr algn="ctr" rtl="0"/>
            <a:endParaRPr lang="fr-FR" sz="1400" cap="none" spc="0" dirty="0">
              <a:ln w="0"/>
              <a:solidFill>
                <a:schemeClr val="tx1"/>
              </a:solidFill>
              <a:effectLst>
                <a:reflection blurRad="6350" stA="53000" endA="300" endPos="35500" dir="5400000" sy="-90000" algn="bl" rotWithShape="0"/>
              </a:effectLst>
            </a:endParaRPr>
          </a:p>
        </p:txBody>
      </p:sp>
    </p:spTree>
    <p:extLst>
      <p:ext uri="{BB962C8B-B14F-4D97-AF65-F5344CB8AC3E}">
        <p14:creationId xmlns:p14="http://schemas.microsoft.com/office/powerpoint/2010/main" val="13322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852" y="556274"/>
            <a:ext cx="5616624" cy="949920"/>
          </a:xfrm>
        </p:spPr>
        <p:txBody>
          <a:bodyPr>
            <a:normAutofit/>
          </a:bodyPr>
          <a:lstStyle/>
          <a:p>
            <a:pPr defTabSz="1216152" rtl="0">
              <a:lnSpc>
                <a:spcPct val="90000"/>
              </a:lnSpc>
              <a:spcBef>
                <a:spcPts val="0"/>
              </a:spcBef>
              <a:buNone/>
            </a:pPr>
            <a:r>
              <a:rPr lang="fr-FR" sz="5400"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DATAMINING</a:t>
            </a:r>
            <a:endParaRPr lang="fr-FR" sz="54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6" name="Title 6"/>
          <p:cNvSpPr txBox="1">
            <a:spLocks/>
          </p:cNvSpPr>
          <p:nvPr/>
        </p:nvSpPr>
        <p:spPr>
          <a:xfrm>
            <a:off x="856048" y="22503"/>
            <a:ext cx="8361479" cy="503883"/>
          </a:xfrm>
          <a:prstGeom prst="rect">
            <a:avLst/>
          </a:prstGeom>
        </p:spPr>
        <p:txBody>
          <a:bodyPr vert="horz" lIns="121899" tIns="60949" rIns="121899" bIns="60949" rtlCol="0" anchor="b">
            <a:normAutofit fontScale="92500"/>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2000" dirty="0" smtClean="0"/>
              <a:t>Chapitre 01 : Introduction aux systèmes d'information décisionnel &amp; Datamining.</a:t>
            </a:r>
            <a:endParaRPr lang="fr-FR" sz="2000" dirty="0"/>
          </a:p>
        </p:txBody>
      </p:sp>
      <p:sp>
        <p:nvSpPr>
          <p:cNvPr id="12" name="ZoneTexte 11"/>
          <p:cNvSpPr txBox="1"/>
          <p:nvPr/>
        </p:nvSpPr>
        <p:spPr>
          <a:xfrm>
            <a:off x="2422004" y="1844824"/>
            <a:ext cx="7200800" cy="461665"/>
          </a:xfrm>
          <a:prstGeom prst="rect">
            <a:avLst/>
          </a:prstGeom>
          <a:noFill/>
        </p:spPr>
        <p:txBody>
          <a:bodyPr wrap="square" rtlCol="1">
            <a:spAutoFit/>
          </a:bodyPr>
          <a:lstStyle/>
          <a:p>
            <a:pPr algn="ctr"/>
            <a:r>
              <a:rPr lang="fr-FR" b="1" dirty="0" smtClean="0"/>
              <a:t>Méthodes </a:t>
            </a:r>
            <a:r>
              <a:rPr lang="fr-FR" b="1" dirty="0"/>
              <a:t>de Conception (Démarche </a:t>
            </a:r>
            <a:r>
              <a:rPr lang="fr-FR" b="1" dirty="0" smtClean="0"/>
              <a:t>Datamining)</a:t>
            </a:r>
            <a:endParaRPr lang="en-US" dirty="0"/>
          </a:p>
        </p:txBody>
      </p:sp>
      <p:sp>
        <p:nvSpPr>
          <p:cNvPr id="5" name="Rectangle à coins arrondis 4"/>
          <p:cNvSpPr/>
          <p:nvPr/>
        </p:nvSpPr>
        <p:spPr>
          <a:xfrm>
            <a:off x="1269876" y="2858041"/>
            <a:ext cx="3096344" cy="642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solidFill>
                  <a:schemeClr val="tx1"/>
                </a:solidFill>
              </a:rPr>
              <a:t>La méthodologie SEMMA</a:t>
            </a:r>
            <a:endParaRPr lang="ar-DZ" sz="2000" b="1" dirty="0">
              <a:solidFill>
                <a:schemeClr val="tx1"/>
              </a:solidFill>
            </a:endParaRPr>
          </a:p>
        </p:txBody>
      </p:sp>
      <p:sp>
        <p:nvSpPr>
          <p:cNvPr id="13" name="Rectangle à coins arrondis 12"/>
          <p:cNvSpPr/>
          <p:nvPr/>
        </p:nvSpPr>
        <p:spPr>
          <a:xfrm>
            <a:off x="7390556" y="2858041"/>
            <a:ext cx="3096344" cy="642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solidFill>
                  <a:schemeClr val="tx1"/>
                </a:solidFill>
              </a:rPr>
              <a:t>Six Sigma (DMIAC)</a:t>
            </a:r>
            <a:endParaRPr lang="ar-DZ" sz="2000" b="1" dirty="0">
              <a:solidFill>
                <a:schemeClr val="tx1"/>
              </a:solidFill>
            </a:endParaRPr>
          </a:p>
        </p:txBody>
      </p:sp>
      <p:sp>
        <p:nvSpPr>
          <p:cNvPr id="14" name="Rectangle à coins arrondis 13"/>
          <p:cNvSpPr/>
          <p:nvPr/>
        </p:nvSpPr>
        <p:spPr>
          <a:xfrm>
            <a:off x="4474232" y="4052560"/>
            <a:ext cx="3096344" cy="642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t>Méthode CRISP-DM </a:t>
            </a:r>
            <a:endParaRPr lang="ar-DZ" sz="1800" b="1" dirty="0">
              <a:solidFill>
                <a:schemeClr val="tx1"/>
              </a:solidFill>
            </a:endParaRPr>
          </a:p>
        </p:txBody>
      </p:sp>
    </p:spTree>
    <p:extLst>
      <p:ext uri="{BB962C8B-B14F-4D97-AF65-F5344CB8AC3E}">
        <p14:creationId xmlns:p14="http://schemas.microsoft.com/office/powerpoint/2010/main" val="3265051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1218883" y="1556792"/>
            <a:ext cx="10360501" cy="3456384"/>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6000" dirty="0"/>
              <a:t>Chapitre 02 : Plan d'action : Problématique et solutions proposés</a:t>
            </a:r>
          </a:p>
        </p:txBody>
      </p:sp>
    </p:spTree>
    <p:extLst>
      <p:ext uri="{BB962C8B-B14F-4D97-AF65-F5344CB8AC3E}">
        <p14:creationId xmlns:p14="http://schemas.microsoft.com/office/powerpoint/2010/main" val="35786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7467817"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1900" dirty="0"/>
              <a:t>Chapitre 02 : Plan d'action : Problématique et solutions proposés</a:t>
            </a:r>
          </a:p>
        </p:txBody>
      </p:sp>
      <p:pic>
        <p:nvPicPr>
          <p:cNvPr id="16" name="Image 15"/>
          <p:cNvPicPr>
            <a:picLocks noChangeAspect="1"/>
          </p:cNvPicPr>
          <p:nvPr/>
        </p:nvPicPr>
        <p:blipFill>
          <a:blip r:embed="rId2"/>
          <a:stretch>
            <a:fillRect/>
          </a:stretch>
        </p:blipFill>
        <p:spPr>
          <a:xfrm>
            <a:off x="2782044" y="1412776"/>
            <a:ext cx="7229475" cy="4968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ZoneTexte 16"/>
          <p:cNvSpPr txBox="1"/>
          <p:nvPr/>
        </p:nvSpPr>
        <p:spPr>
          <a:xfrm>
            <a:off x="261764" y="5085184"/>
            <a:ext cx="2088232" cy="1200329"/>
          </a:xfrm>
          <a:prstGeom prst="rect">
            <a:avLst/>
          </a:prstGeom>
          <a:noFill/>
        </p:spPr>
        <p:txBody>
          <a:bodyPr wrap="square" rtlCol="1">
            <a:spAutoFit/>
          </a:bodyPr>
          <a:lstStyle/>
          <a:p>
            <a:r>
              <a:rPr lang="fr-FR" sz="1800" b="1" i="1" dirty="0"/>
              <a:t>Figure II.1: Organigramme de l'administration du commerce</a:t>
            </a:r>
            <a:endParaRPr lang="en-US" sz="1800" dirty="0"/>
          </a:p>
        </p:txBody>
      </p:sp>
      <p:sp>
        <p:nvSpPr>
          <p:cNvPr id="18"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Champs d’étude : Direction Du Commerce</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Tree>
    <p:extLst>
      <p:ext uri="{BB962C8B-B14F-4D97-AF65-F5344CB8AC3E}">
        <p14:creationId xmlns:p14="http://schemas.microsoft.com/office/powerpoint/2010/main" val="204357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7467817"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1900" dirty="0"/>
              <a:t>Chapitre 02 : Plan d'action : Problématique et solutions proposés</a:t>
            </a:r>
          </a:p>
        </p:txBody>
      </p:sp>
      <p:sp>
        <p:nvSpPr>
          <p:cNvPr id="17" name="ZoneTexte 16"/>
          <p:cNvSpPr txBox="1"/>
          <p:nvPr/>
        </p:nvSpPr>
        <p:spPr>
          <a:xfrm>
            <a:off x="261764" y="5085184"/>
            <a:ext cx="2088232" cy="1015663"/>
          </a:xfrm>
          <a:prstGeom prst="rect">
            <a:avLst/>
          </a:prstGeom>
          <a:noFill/>
        </p:spPr>
        <p:txBody>
          <a:bodyPr wrap="square" rtlCol="1">
            <a:spAutoFit/>
          </a:bodyPr>
          <a:lstStyle/>
          <a:p>
            <a:r>
              <a:rPr lang="fr-FR" sz="2000" b="1" i="1" dirty="0"/>
              <a:t>Figure II.2 : Relation entre organismes</a:t>
            </a:r>
            <a:endParaRPr lang="en-US" sz="2000" dirty="0"/>
          </a:p>
        </p:txBody>
      </p:sp>
      <p:pic>
        <p:nvPicPr>
          <p:cNvPr id="2" name="Image 1"/>
          <p:cNvPicPr>
            <a:picLocks noChangeAspect="1"/>
          </p:cNvPicPr>
          <p:nvPr/>
        </p:nvPicPr>
        <p:blipFill>
          <a:blip r:embed="rId2"/>
          <a:stretch>
            <a:fillRect/>
          </a:stretch>
        </p:blipFill>
        <p:spPr>
          <a:xfrm>
            <a:off x="2854052" y="1628800"/>
            <a:ext cx="6624736" cy="3982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Champs d’étude : Direction Du Commerce</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Tree>
    <p:extLst>
      <p:ext uri="{BB962C8B-B14F-4D97-AF65-F5344CB8AC3E}">
        <p14:creationId xmlns:p14="http://schemas.microsoft.com/office/powerpoint/2010/main" val="1858507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7467817"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1900" dirty="0"/>
              <a:t>Chapitre 02 : Plan d'action : Problématique et solutions proposés</a:t>
            </a:r>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Plan D’action</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73932" y="1415220"/>
            <a:ext cx="9289032" cy="3237916"/>
          </a:xfrm>
        </p:spPr>
        <p:txBody>
          <a:bodyPr>
            <a:normAutofit fontScale="92500" lnSpcReduction="10000"/>
          </a:bodyPr>
          <a:lstStyle/>
          <a:p>
            <a:pPr marL="0" indent="0" algn="l" rtl="0">
              <a:lnSpc>
                <a:spcPct val="150000"/>
              </a:lnSpc>
              <a:buNone/>
            </a:pPr>
            <a:r>
              <a:rPr lang="fr-FR" sz="2000" dirty="0" smtClean="0"/>
              <a:t>	Etablie </a:t>
            </a:r>
            <a:r>
              <a:rPr lang="fr-FR" sz="2000" dirty="0"/>
              <a:t>par la DGCERF, est un programme comprend des instructions à exécutées et orientations à suivre. Les directions régionales inspirent du plan d'action du DGCERF leur propre plan d'action en prendre en considération les caractéristiques économique, géographique et social de la région.</a:t>
            </a:r>
            <a:endParaRPr lang="en-US" sz="2000" dirty="0"/>
          </a:p>
          <a:p>
            <a:pPr marL="0" indent="0" algn="l" rtl="0">
              <a:lnSpc>
                <a:spcPct val="150000"/>
              </a:lnSpc>
              <a:buNone/>
            </a:pPr>
            <a:r>
              <a:rPr lang="fr-FR" sz="2000" dirty="0" smtClean="0"/>
              <a:t>	Les </a:t>
            </a:r>
            <a:r>
              <a:rPr lang="fr-FR" sz="2000" dirty="0"/>
              <a:t>directions de wilaya à leur tour inspirent du plan d'action des directions régionales leur propre plan d'action en prendre en considération les caractéristiques économique, géographique et social de la région</a:t>
            </a:r>
            <a:endParaRPr lang="fr-FR" sz="2000" dirty="0" smtClean="0"/>
          </a:p>
          <a:p>
            <a:pPr marL="0" indent="0" algn="l" rtl="0">
              <a:lnSpc>
                <a:spcPct val="150000"/>
              </a:lnSpc>
              <a:buNone/>
            </a:pPr>
            <a:endParaRPr lang="fr-FR" sz="2000"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8028" y="4941168"/>
            <a:ext cx="8424936" cy="1170253"/>
          </a:xfrm>
          <a:prstGeom prst="rect">
            <a:avLst/>
          </a:prstGeom>
        </p:spPr>
      </p:pic>
      <p:sp>
        <p:nvSpPr>
          <p:cNvPr id="9" name="ZoneTexte 8"/>
          <p:cNvSpPr txBox="1"/>
          <p:nvPr/>
        </p:nvSpPr>
        <p:spPr>
          <a:xfrm>
            <a:off x="261764" y="5085184"/>
            <a:ext cx="2088232" cy="1015663"/>
          </a:xfrm>
          <a:prstGeom prst="rect">
            <a:avLst/>
          </a:prstGeom>
          <a:noFill/>
        </p:spPr>
        <p:txBody>
          <a:bodyPr wrap="square" rtlCol="1">
            <a:spAutoFit/>
          </a:bodyPr>
          <a:lstStyle/>
          <a:p>
            <a:r>
              <a:rPr lang="fr-FR" sz="2000" b="1" i="1" dirty="0"/>
              <a:t>Figure II.3 : la création du Plan d'action</a:t>
            </a:r>
            <a:endParaRPr lang="en-US" sz="2000" dirty="0"/>
          </a:p>
        </p:txBody>
      </p:sp>
    </p:spTree>
    <p:extLst>
      <p:ext uri="{BB962C8B-B14F-4D97-AF65-F5344CB8AC3E}">
        <p14:creationId xmlns:p14="http://schemas.microsoft.com/office/powerpoint/2010/main" val="84166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7467817"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1900" dirty="0"/>
              <a:t>Chapitre 02 : Plan d'action : Problématique et solutions proposés</a:t>
            </a:r>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Plan D’action</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73932" y="1415220"/>
            <a:ext cx="9289032" cy="4606068"/>
          </a:xfrm>
        </p:spPr>
        <p:txBody>
          <a:bodyPr>
            <a:normAutofit/>
          </a:bodyPr>
          <a:lstStyle/>
          <a:p>
            <a:pPr marL="0" indent="0" algn="l" rtl="0">
              <a:lnSpc>
                <a:spcPct val="150000"/>
              </a:lnSpc>
              <a:buNone/>
            </a:pPr>
            <a:r>
              <a:rPr lang="fr-FR" sz="3600" b="1" u="sng" dirty="0" smtClean="0"/>
              <a:t>Notions de Base :</a:t>
            </a:r>
          </a:p>
          <a:p>
            <a:pPr algn="l" rtl="0">
              <a:lnSpc>
                <a:spcPct val="150000"/>
              </a:lnSpc>
            </a:pPr>
            <a:r>
              <a:rPr lang="fr-FR" sz="1800" dirty="0"/>
              <a:t>Commerçant et </a:t>
            </a:r>
            <a:r>
              <a:rPr lang="fr-FR" sz="1800" dirty="0" smtClean="0"/>
              <a:t>Intervenant.</a:t>
            </a:r>
            <a:endParaRPr lang="en-US" sz="1800" dirty="0"/>
          </a:p>
          <a:p>
            <a:pPr algn="l" rtl="0">
              <a:lnSpc>
                <a:spcPct val="150000"/>
              </a:lnSpc>
            </a:pPr>
            <a:r>
              <a:rPr lang="fr-FR" sz="1800" dirty="0"/>
              <a:t>Le contrôle </a:t>
            </a:r>
            <a:r>
              <a:rPr lang="fr-FR" sz="1800" dirty="0" smtClean="0"/>
              <a:t>économique.</a:t>
            </a:r>
          </a:p>
          <a:p>
            <a:pPr algn="l" rtl="0">
              <a:lnSpc>
                <a:spcPct val="150000"/>
              </a:lnSpc>
            </a:pPr>
            <a:r>
              <a:rPr lang="fr-FR" sz="1800" dirty="0"/>
              <a:t>La répression des </a:t>
            </a:r>
            <a:r>
              <a:rPr lang="fr-FR" sz="1800" dirty="0" smtClean="0"/>
              <a:t>fraudes.</a:t>
            </a:r>
            <a:endParaRPr lang="en-US" sz="1800" dirty="0"/>
          </a:p>
          <a:p>
            <a:pPr algn="l" rtl="0">
              <a:lnSpc>
                <a:spcPct val="150000"/>
              </a:lnSpc>
            </a:pPr>
            <a:r>
              <a:rPr lang="fr-FR" sz="1800" dirty="0"/>
              <a:t>Matrice d'exécution du plan </a:t>
            </a:r>
            <a:r>
              <a:rPr lang="fr-FR" sz="1800" dirty="0" smtClean="0"/>
              <a:t>d'action.</a:t>
            </a:r>
            <a:endParaRPr lang="en-US" sz="1800" dirty="0"/>
          </a:p>
          <a:p>
            <a:pPr algn="l" rtl="0">
              <a:lnSpc>
                <a:spcPct val="150000"/>
              </a:lnSpc>
            </a:pPr>
            <a:r>
              <a:rPr lang="fr-FR" sz="1800" dirty="0"/>
              <a:t>Brigade de </a:t>
            </a:r>
            <a:r>
              <a:rPr lang="fr-FR" sz="1800" dirty="0" smtClean="0"/>
              <a:t>Contrôle.</a:t>
            </a:r>
            <a:endParaRPr lang="en-US" sz="1800" dirty="0"/>
          </a:p>
          <a:p>
            <a:pPr marL="0" indent="0" algn="l" rtl="0">
              <a:lnSpc>
                <a:spcPct val="150000"/>
              </a:lnSpc>
              <a:buNone/>
            </a:pPr>
            <a:endParaRPr lang="en-US" dirty="0"/>
          </a:p>
          <a:p>
            <a:pPr marL="0" indent="0" algn="l" rtl="0">
              <a:lnSpc>
                <a:spcPct val="150000"/>
              </a:lnSpc>
              <a:buNone/>
            </a:pPr>
            <a:endParaRPr lang="fr-FR" sz="2000" dirty="0"/>
          </a:p>
        </p:txBody>
      </p:sp>
    </p:spTree>
    <p:extLst>
      <p:ext uri="{BB962C8B-B14F-4D97-AF65-F5344CB8AC3E}">
        <p14:creationId xmlns:p14="http://schemas.microsoft.com/office/powerpoint/2010/main" val="339846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7467817"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1900" dirty="0"/>
              <a:t>Chapitre 02 : Plan d'action : Problématique et solutions proposés</a:t>
            </a:r>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Problématique</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73932" y="1415220"/>
            <a:ext cx="9289032" cy="4390044"/>
          </a:xfrm>
        </p:spPr>
        <p:txBody>
          <a:bodyPr>
            <a:noAutofit/>
          </a:bodyPr>
          <a:lstStyle/>
          <a:p>
            <a:pPr lvl="0" algn="just" rtl="0">
              <a:lnSpc>
                <a:spcPct val="150000"/>
              </a:lnSpc>
              <a:buFont typeface="Wingdings" panose="05000000000000000000" pitchFamily="2" charset="2"/>
              <a:buChar char="v"/>
            </a:pPr>
            <a:r>
              <a:rPr lang="fr-FR" sz="3200" b="1" dirty="0" smtClean="0"/>
              <a:t> Quelle </a:t>
            </a:r>
            <a:r>
              <a:rPr lang="fr-FR" sz="3200" b="1" dirty="0"/>
              <a:t>est la matrice idéale pour une bonne exécution du plan d'action ?</a:t>
            </a:r>
            <a:endParaRPr lang="en-US" sz="3200" b="1" dirty="0"/>
          </a:p>
          <a:p>
            <a:pPr lvl="0" algn="just" rtl="0">
              <a:lnSpc>
                <a:spcPct val="150000"/>
              </a:lnSpc>
              <a:buFont typeface="Wingdings" panose="05000000000000000000" pitchFamily="2" charset="2"/>
              <a:buChar char="v"/>
            </a:pPr>
            <a:r>
              <a:rPr lang="fr-FR" sz="3200" b="1" dirty="0" smtClean="0"/>
              <a:t> Comment </a:t>
            </a:r>
            <a:r>
              <a:rPr lang="fr-FR" sz="3200" b="1" dirty="0"/>
              <a:t>choisir l'intervenant à inspecter ?</a:t>
            </a:r>
            <a:endParaRPr lang="en-US" sz="3200" b="1" dirty="0"/>
          </a:p>
          <a:p>
            <a:pPr lvl="0" algn="just" rtl="0">
              <a:lnSpc>
                <a:spcPct val="150000"/>
              </a:lnSpc>
              <a:buFont typeface="Wingdings" panose="05000000000000000000" pitchFamily="2" charset="2"/>
              <a:buChar char="v"/>
            </a:pPr>
            <a:r>
              <a:rPr lang="fr-FR" sz="3200" b="1" dirty="0" smtClean="0"/>
              <a:t> Comment </a:t>
            </a:r>
            <a:r>
              <a:rPr lang="fr-FR" sz="3200" b="1" dirty="0"/>
              <a:t>obtenir un taux d’efficacité et de bonne exécution élevé ?</a:t>
            </a:r>
            <a:endParaRPr lang="en-US" sz="3200" b="1" dirty="0"/>
          </a:p>
          <a:p>
            <a:pPr algn="just" rtl="0">
              <a:lnSpc>
                <a:spcPct val="150000"/>
              </a:lnSpc>
              <a:buFont typeface="Wingdings" panose="05000000000000000000" pitchFamily="2" charset="2"/>
              <a:buChar char="v"/>
            </a:pPr>
            <a:endParaRPr lang="en-US" sz="3200" b="1" dirty="0"/>
          </a:p>
          <a:p>
            <a:pPr algn="just" rtl="0">
              <a:lnSpc>
                <a:spcPct val="150000"/>
              </a:lnSpc>
              <a:buFont typeface="Wingdings" panose="05000000000000000000" pitchFamily="2" charset="2"/>
              <a:buChar char="v"/>
            </a:pPr>
            <a:endParaRPr lang="fr-FR" sz="2400" b="1" dirty="0"/>
          </a:p>
        </p:txBody>
      </p:sp>
    </p:spTree>
    <p:extLst>
      <p:ext uri="{BB962C8B-B14F-4D97-AF65-F5344CB8AC3E}">
        <p14:creationId xmlns:p14="http://schemas.microsoft.com/office/powerpoint/2010/main" val="1111006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7467817"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1900" dirty="0"/>
              <a:t>Chapitre 02 : Plan d'action : Problématique et solutions proposés</a:t>
            </a:r>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Solutions Proposer</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73932" y="1415220"/>
            <a:ext cx="9289032" cy="1077676"/>
          </a:xfrm>
        </p:spPr>
        <p:txBody>
          <a:bodyPr>
            <a:noAutofit/>
          </a:bodyPr>
          <a:lstStyle/>
          <a:p>
            <a:pPr marL="0" lvl="0" indent="0" algn="ctr" rtl="0">
              <a:lnSpc>
                <a:spcPct val="150000"/>
              </a:lnSpc>
              <a:buNone/>
            </a:pPr>
            <a:r>
              <a:rPr lang="fr-FR" sz="4000" b="1" dirty="0" smtClean="0"/>
              <a:t>Le Projet SIAD-DM</a:t>
            </a:r>
            <a:endParaRPr lang="fr-FR" sz="3200" b="1" dirty="0"/>
          </a:p>
        </p:txBody>
      </p:sp>
      <p:sp>
        <p:nvSpPr>
          <p:cNvPr id="8" name="Espace réservé du contenu 2"/>
          <p:cNvSpPr txBox="1">
            <a:spLocks/>
          </p:cNvSpPr>
          <p:nvPr/>
        </p:nvSpPr>
        <p:spPr>
          <a:xfrm>
            <a:off x="1989956" y="2924944"/>
            <a:ext cx="9289032" cy="1944216"/>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marL="0" indent="0" algn="ctr" rtl="0">
              <a:lnSpc>
                <a:spcPct val="150000"/>
              </a:lnSpc>
              <a:buFont typeface="Arial" pitchFamily="34" charset="0"/>
              <a:buNone/>
            </a:pPr>
            <a:r>
              <a:rPr lang="fr-FR" sz="3200" b="1" dirty="0" smtClean="0"/>
              <a:t>Un système informatisé d’aide à la décision pour l’établissement d’un plan d’action</a:t>
            </a:r>
            <a:endParaRPr lang="fr-FR" sz="2400" b="1" dirty="0"/>
          </a:p>
        </p:txBody>
      </p:sp>
    </p:spTree>
    <p:extLst>
      <p:ext uri="{BB962C8B-B14F-4D97-AF65-F5344CB8AC3E}">
        <p14:creationId xmlns:p14="http://schemas.microsoft.com/office/powerpoint/2010/main" val="2313548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1218883" y="1556792"/>
            <a:ext cx="10360501" cy="3456384"/>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6000" dirty="0"/>
              <a:t>Chapitre 03 : Le Projet SIAD : Extraction des données &amp; Conception du système</a:t>
            </a:r>
            <a:endParaRPr lang="en-US" sz="6000" dirty="0"/>
          </a:p>
        </p:txBody>
      </p:sp>
    </p:spTree>
    <p:extLst>
      <p:ext uri="{BB962C8B-B14F-4D97-AF65-F5344CB8AC3E}">
        <p14:creationId xmlns:p14="http://schemas.microsoft.com/office/powerpoint/2010/main" val="3415571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73932" y="1415220"/>
            <a:ext cx="9289032" cy="1077676"/>
          </a:xfrm>
        </p:spPr>
        <p:txBody>
          <a:bodyPr>
            <a:noAutofit/>
          </a:bodyPr>
          <a:lstStyle/>
          <a:p>
            <a:pPr marL="0" lvl="0" indent="0" algn="ctr" rtl="0">
              <a:lnSpc>
                <a:spcPct val="150000"/>
              </a:lnSpc>
              <a:buNone/>
            </a:pPr>
            <a:r>
              <a:rPr lang="fr-FR" sz="4000" b="1" dirty="0" smtClean="0"/>
              <a:t>Le Projet SIAD-DM</a:t>
            </a:r>
            <a:endParaRPr lang="fr-FR" sz="3200" b="1" dirty="0"/>
          </a:p>
        </p:txBody>
      </p:sp>
      <p:sp>
        <p:nvSpPr>
          <p:cNvPr id="8" name="Espace réservé du contenu 2"/>
          <p:cNvSpPr txBox="1">
            <a:spLocks/>
          </p:cNvSpPr>
          <p:nvPr/>
        </p:nvSpPr>
        <p:spPr>
          <a:xfrm>
            <a:off x="1989956" y="2924944"/>
            <a:ext cx="9289032" cy="3024336"/>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marL="0" indent="0" algn="ctr" rtl="0">
              <a:lnSpc>
                <a:spcPct val="150000"/>
              </a:lnSpc>
              <a:buNone/>
            </a:pPr>
            <a:r>
              <a:rPr lang="fr-FR" dirty="0"/>
              <a:t>Le projet SAID est un système d'aide à la décision permet aux gérants (Directeur et chefs de services) d'élaborer un plan (ou un programme) d'action de contrôle économique et de répression des fraudes </a:t>
            </a:r>
            <a:endParaRPr lang="fr-FR" sz="2400" b="1" dirty="0"/>
          </a:p>
        </p:txBody>
      </p:sp>
    </p:spTree>
    <p:extLst>
      <p:ext uri="{BB962C8B-B14F-4D97-AF65-F5344CB8AC3E}">
        <p14:creationId xmlns:p14="http://schemas.microsoft.com/office/powerpoint/2010/main" val="2178764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pPr algn="l" defTabSz="1216152">
              <a:lnSpc>
                <a:spcPct val="90000"/>
              </a:lnSpc>
              <a:spcBef>
                <a:spcPts val="0"/>
              </a:spcBef>
              <a:buNone/>
            </a:pPr>
            <a:r>
              <a:rPr lang="fr-FR" sz="3600" b="0" i="0" dirty="0" smtClean="0">
                <a:solidFill>
                  <a:schemeClr val="tx1"/>
                </a:solidFill>
                <a:latin typeface="Calibri"/>
                <a:ea typeface="+mj-ea"/>
                <a:cs typeface="+mj-cs"/>
              </a:rPr>
              <a:t>Plan du Travail</a:t>
            </a:r>
            <a:endParaRPr lang="fr-FR" sz="3600" b="0" i="0" dirty="0">
              <a:solidFill>
                <a:schemeClr val="tx1"/>
              </a:solidFill>
              <a:latin typeface="Calibri"/>
              <a:ea typeface="+mj-ea"/>
              <a:cs typeface="+mj-cs"/>
            </a:endParaRPr>
          </a:p>
        </p:txBody>
      </p:sp>
      <p:sp>
        <p:nvSpPr>
          <p:cNvPr id="14" name="Content Placeholder 13"/>
          <p:cNvSpPr>
            <a:spLocks noGrp="1"/>
          </p:cNvSpPr>
          <p:nvPr>
            <p:ph idx="1"/>
          </p:nvPr>
        </p:nvSpPr>
        <p:spPr>
          <a:xfrm>
            <a:off x="1218883" y="1701797"/>
            <a:ext cx="10360501" cy="4751539"/>
          </a:xfrm>
        </p:spPr>
        <p:txBody>
          <a:bodyPr>
            <a:normAutofit/>
          </a:bodyPr>
          <a:lstStyle/>
          <a:p>
            <a:pPr marL="301752" indent="-301752" algn="l" defTabSz="1216152" rtl="0">
              <a:lnSpc>
                <a:spcPct val="150000"/>
              </a:lnSpc>
              <a:spcBef>
                <a:spcPts val="1600"/>
              </a:spcBef>
              <a:buClr>
                <a:srgbClr val="009999"/>
              </a:buClr>
              <a:buSzPct val="100000"/>
              <a:buFont typeface="Arial"/>
              <a:buChar char="•"/>
            </a:pPr>
            <a:r>
              <a:rPr lang="fr-FR" sz="2000" b="0" i="0" dirty="0" smtClean="0">
                <a:solidFill>
                  <a:schemeClr val="tx1"/>
                </a:solidFill>
                <a:latin typeface="Calibri"/>
              </a:rPr>
              <a:t>Introduction Générale.</a:t>
            </a:r>
          </a:p>
          <a:p>
            <a:pPr marL="301752" indent="-301752" algn="l" defTabSz="1216152" rtl="0">
              <a:lnSpc>
                <a:spcPct val="150000"/>
              </a:lnSpc>
              <a:buClr>
                <a:srgbClr val="009999"/>
              </a:buClr>
              <a:buFont typeface="Arial"/>
              <a:buChar char="•"/>
            </a:pPr>
            <a:r>
              <a:rPr lang="fr-FR" sz="2000" dirty="0"/>
              <a:t>Chapitre 01 : Introduction aux systèmes d'information décisionnel &amp; </a:t>
            </a:r>
            <a:r>
              <a:rPr lang="fr-FR" sz="2000" dirty="0" smtClean="0"/>
              <a:t>Datamining.</a:t>
            </a:r>
          </a:p>
          <a:p>
            <a:pPr marL="301752" indent="-301752" algn="l" defTabSz="1216152" rtl="0">
              <a:lnSpc>
                <a:spcPct val="150000"/>
              </a:lnSpc>
              <a:buClr>
                <a:srgbClr val="009999"/>
              </a:buClr>
              <a:buFont typeface="Arial"/>
              <a:buChar char="•"/>
            </a:pPr>
            <a:r>
              <a:rPr lang="fr-FR" sz="2000" dirty="0" smtClean="0"/>
              <a:t>Chapitre 02 </a:t>
            </a:r>
            <a:r>
              <a:rPr lang="fr-FR" sz="2000" dirty="0"/>
              <a:t>: Plan d'action : Problématique et solutions </a:t>
            </a:r>
            <a:r>
              <a:rPr lang="fr-FR" sz="2000" dirty="0" smtClean="0"/>
              <a:t>proposés</a:t>
            </a:r>
          </a:p>
          <a:p>
            <a:pPr marL="301752" indent="-301752" algn="l" defTabSz="1216152" rtl="0">
              <a:lnSpc>
                <a:spcPct val="150000"/>
              </a:lnSpc>
              <a:buClr>
                <a:srgbClr val="009999"/>
              </a:buClr>
              <a:buFont typeface="Arial"/>
              <a:buChar char="•"/>
            </a:pPr>
            <a:r>
              <a:rPr lang="fr-FR" sz="2000" dirty="0" smtClean="0"/>
              <a:t>Chapitre 03 </a:t>
            </a:r>
            <a:r>
              <a:rPr lang="fr-FR" sz="2000" dirty="0"/>
              <a:t>: Le Projet SIAD : Extraction des données &amp; Conception du </a:t>
            </a:r>
            <a:r>
              <a:rPr lang="fr-FR" sz="2000" dirty="0" smtClean="0"/>
              <a:t>système</a:t>
            </a:r>
            <a:endParaRPr lang="en-US" sz="2000" dirty="0" smtClean="0"/>
          </a:p>
          <a:p>
            <a:pPr marL="301752" indent="-301752" algn="l" defTabSz="1216152" rtl="0">
              <a:lnSpc>
                <a:spcPct val="150000"/>
              </a:lnSpc>
              <a:buClr>
                <a:srgbClr val="009999"/>
              </a:buClr>
              <a:buFont typeface="Arial"/>
              <a:buChar char="•"/>
            </a:pPr>
            <a:r>
              <a:rPr lang="fr-FR" sz="2000" dirty="0" smtClean="0"/>
              <a:t>Chapitre 04 </a:t>
            </a:r>
            <a:r>
              <a:rPr lang="fr-FR" sz="2000" dirty="0"/>
              <a:t>: Mise en œuvre du Projet SIAD-DM</a:t>
            </a:r>
            <a:endParaRPr lang="en-US" sz="2000" dirty="0"/>
          </a:p>
          <a:p>
            <a:pPr marL="301752" indent="-301752" algn="l" defTabSz="1216152" rtl="0">
              <a:lnSpc>
                <a:spcPct val="150000"/>
              </a:lnSpc>
              <a:buClr>
                <a:srgbClr val="009999"/>
              </a:buClr>
              <a:buFont typeface="Arial"/>
              <a:buChar char="•"/>
            </a:pPr>
            <a:r>
              <a:rPr lang="fr-FR" sz="2000" dirty="0" smtClean="0"/>
              <a:t>Conclusion et Perspectives.</a:t>
            </a:r>
            <a:endParaRPr lang="fr-FR" sz="2000" b="0" i="0" dirty="0">
              <a:solidFill>
                <a:schemeClr val="tx1"/>
              </a:solidFill>
              <a:latin typeface="Calibri"/>
            </a:endParaRPr>
          </a:p>
        </p:txBody>
      </p:sp>
    </p:spTree>
    <p:extLst>
      <p:ext uri="{BB962C8B-B14F-4D97-AF65-F5344CB8AC3E}">
        <p14:creationId xmlns:p14="http://schemas.microsoft.com/office/powerpoint/2010/main" val="352911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305880" y="815746"/>
            <a:ext cx="9289032" cy="1077676"/>
          </a:xfrm>
        </p:spPr>
        <p:txBody>
          <a:bodyPr>
            <a:noAutofit/>
          </a:bodyPr>
          <a:lstStyle/>
          <a:p>
            <a:pPr marL="0" lvl="0" indent="0" algn="ctr" rtl="0">
              <a:lnSpc>
                <a:spcPct val="150000"/>
              </a:lnSpc>
              <a:buNone/>
            </a:pPr>
            <a:r>
              <a:rPr lang="fr-FR" sz="4000" b="1" dirty="0" smtClean="0"/>
              <a:t>Démarche CRISP-DM</a:t>
            </a:r>
            <a:endParaRPr lang="fr-FR" sz="3200" b="1" dirty="0"/>
          </a:p>
        </p:txBody>
      </p:sp>
      <p:pic>
        <p:nvPicPr>
          <p:cNvPr id="9" name="Image 8" descr="http://www.sv-europe.com/eu/wp-content/uploads/2013/12/newcrispdiagram.gif"/>
          <p:cNvPicPr/>
          <p:nvPr/>
        </p:nvPicPr>
        <p:blipFill>
          <a:blip r:embed="rId2">
            <a:extLst>
              <a:ext uri="{28A0092B-C50C-407E-A947-70E740481C1C}">
                <a14:useLocalDpi xmlns:a14="http://schemas.microsoft.com/office/drawing/2010/main" val="0"/>
              </a:ext>
            </a:extLst>
          </a:blip>
          <a:srcRect/>
          <a:stretch>
            <a:fillRect/>
          </a:stretch>
        </p:blipFill>
        <p:spPr bwMode="auto">
          <a:xfrm>
            <a:off x="3646140" y="1893422"/>
            <a:ext cx="4912995" cy="45290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ZoneTexte 9"/>
          <p:cNvSpPr txBox="1"/>
          <p:nvPr/>
        </p:nvSpPr>
        <p:spPr>
          <a:xfrm>
            <a:off x="261764" y="5085184"/>
            <a:ext cx="2088232" cy="923330"/>
          </a:xfrm>
          <a:prstGeom prst="rect">
            <a:avLst/>
          </a:prstGeom>
          <a:noFill/>
        </p:spPr>
        <p:txBody>
          <a:bodyPr wrap="square" rtlCol="1">
            <a:spAutoFit/>
          </a:bodyPr>
          <a:lstStyle/>
          <a:p>
            <a:r>
              <a:rPr lang="fr-FR" sz="1800" b="1" i="1" dirty="0"/>
              <a:t>Figure III.1: Les phases de </a:t>
            </a:r>
            <a:r>
              <a:rPr lang="fr-FR" sz="1800" b="1" i="1" dirty="0" smtClean="0"/>
              <a:t>CRISP-DM</a:t>
            </a:r>
            <a:endParaRPr lang="en-US" sz="1800" dirty="0"/>
          </a:p>
        </p:txBody>
      </p:sp>
    </p:spTree>
    <p:extLst>
      <p:ext uri="{BB962C8B-B14F-4D97-AF65-F5344CB8AC3E}">
        <p14:creationId xmlns:p14="http://schemas.microsoft.com/office/powerpoint/2010/main" val="72850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9289032" cy="580528"/>
          </a:xfrm>
        </p:spPr>
        <p:txBody>
          <a:bodyPr anchor="ctr">
            <a:noAutofit/>
          </a:bodyPr>
          <a:lstStyle/>
          <a:p>
            <a:pPr marL="0" indent="0" algn="l" rtl="0">
              <a:buNone/>
            </a:pPr>
            <a:r>
              <a:rPr lang="fr-FR" b="1" dirty="0">
                <a:ln w="6600">
                  <a:solidFill>
                    <a:schemeClr val="accent2"/>
                  </a:solidFill>
                  <a:prstDash val="solid"/>
                </a:ln>
                <a:solidFill>
                  <a:srgbClr val="FFFFFF"/>
                </a:solidFill>
                <a:effectLst>
                  <a:outerShdw dist="38100" dir="2700000" algn="tl" rotWithShape="0">
                    <a:schemeClr val="accent2"/>
                  </a:outerShdw>
                </a:effectLst>
              </a:rPr>
              <a:t>1</a:t>
            </a:r>
            <a:r>
              <a:rPr lang="fr-FR" b="1" baseline="30000" dirty="0">
                <a:ln w="6600">
                  <a:solidFill>
                    <a:schemeClr val="accent2"/>
                  </a:solidFill>
                  <a:prstDash val="solid"/>
                </a:ln>
                <a:solidFill>
                  <a:srgbClr val="FFFFFF"/>
                </a:solidFill>
                <a:effectLst>
                  <a:outerShdw dist="38100" dir="2700000" algn="tl" rotWithShape="0">
                    <a:schemeClr val="accent2"/>
                  </a:outerShdw>
                </a:effectLst>
              </a:rPr>
              <a:t>ere</a:t>
            </a:r>
            <a:r>
              <a:rPr lang="fr-FR" b="1" dirty="0">
                <a:ln w="6600">
                  <a:solidFill>
                    <a:schemeClr val="accent2"/>
                  </a:solidFill>
                  <a:prstDash val="solid"/>
                </a:ln>
                <a:solidFill>
                  <a:srgbClr val="FFFFFF"/>
                </a:solidFill>
                <a:effectLst>
                  <a:outerShdw dist="38100" dir="2700000" algn="tl" rotWithShape="0">
                    <a:schemeClr val="accent2"/>
                  </a:outerShdw>
                </a:effectLst>
              </a:rPr>
              <a:t>Etape :</a:t>
            </a:r>
            <a:r>
              <a:rPr lang="es-ES" b="1" dirty="0">
                <a:ln w="6600">
                  <a:solidFill>
                    <a:schemeClr val="accent2"/>
                  </a:solidFill>
                  <a:prstDash val="solid"/>
                </a:ln>
                <a:solidFill>
                  <a:srgbClr val="FFFFFF"/>
                </a:solidFill>
                <a:effectLst>
                  <a:outerShdw dist="38100" dir="2700000" algn="tl" rotWithShape="0">
                    <a:schemeClr val="accent2"/>
                  </a:outerShdw>
                </a:effectLst>
              </a:rPr>
              <a:t> Business </a:t>
            </a:r>
            <a:r>
              <a:rPr lang="es-ES" b="1" dirty="0" err="1">
                <a:ln w="6600">
                  <a:solidFill>
                    <a:schemeClr val="accent2"/>
                  </a:solidFill>
                  <a:prstDash val="solid"/>
                </a:ln>
                <a:solidFill>
                  <a:srgbClr val="FFFFFF"/>
                </a:solidFill>
                <a:effectLst>
                  <a:outerShdw dist="38100" dir="2700000" algn="tl" rotWithShape="0">
                    <a:schemeClr val="accent2"/>
                  </a:outerShdw>
                </a:effectLst>
              </a:rPr>
              <a:t>Understanding</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fr-FR" b="1" dirty="0">
                <a:ln w="6600">
                  <a:solidFill>
                    <a:schemeClr val="accent2"/>
                  </a:solidFill>
                  <a:prstDash val="solid"/>
                </a:ln>
                <a:solidFill>
                  <a:srgbClr val="FFFFFF"/>
                </a:solidFill>
                <a:effectLst>
                  <a:outerShdw dist="38100" dir="2700000" algn="tl" rotWithShape="0">
                    <a:schemeClr val="accent2"/>
                  </a:outerShdw>
                </a:effectLst>
              </a:rPr>
              <a:t>Connaissance </a:t>
            </a:r>
            <a:r>
              <a:rPr lang="fr-FR" b="1" dirty="0" smtClean="0">
                <a:ln w="6600">
                  <a:solidFill>
                    <a:schemeClr val="accent2"/>
                  </a:solidFill>
                  <a:prstDash val="solid"/>
                </a:ln>
                <a:solidFill>
                  <a:srgbClr val="FFFFFF"/>
                </a:solidFill>
                <a:effectLst>
                  <a:outerShdw dist="38100" dir="2700000" algn="tl" rotWithShape="0">
                    <a:schemeClr val="accent2"/>
                  </a:outerShdw>
                </a:effectLst>
              </a:rPr>
              <a:t>du Métier)</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0" name="ZoneTexte 9"/>
          <p:cNvSpPr txBox="1"/>
          <p:nvPr/>
        </p:nvSpPr>
        <p:spPr>
          <a:xfrm>
            <a:off x="2854052" y="4772034"/>
            <a:ext cx="2088232" cy="923330"/>
          </a:xfrm>
          <a:prstGeom prst="rect">
            <a:avLst/>
          </a:prstGeom>
          <a:noFill/>
        </p:spPr>
        <p:txBody>
          <a:bodyPr wrap="square" rtlCol="1">
            <a:spAutoFit/>
          </a:bodyPr>
          <a:lstStyle/>
          <a:p>
            <a:r>
              <a:rPr lang="fr-FR" sz="1800" b="1" i="1" dirty="0"/>
              <a:t>Figure III.2: plan préliminaire du projet SIAD</a:t>
            </a:r>
            <a:endParaRPr lang="en-US" sz="1800" dirty="0"/>
          </a:p>
        </p:txBody>
      </p:sp>
      <p:sp>
        <p:nvSpPr>
          <p:cNvPr id="8" name="Espace réservé du contenu 2"/>
          <p:cNvSpPr txBox="1">
            <a:spLocks/>
          </p:cNvSpPr>
          <p:nvPr/>
        </p:nvSpPr>
        <p:spPr>
          <a:xfrm>
            <a:off x="1197868" y="1997799"/>
            <a:ext cx="4752528" cy="2443808"/>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lvl="0" algn="l" rtl="0">
              <a:buFont typeface="Wingdings" panose="05000000000000000000" pitchFamily="2" charset="2"/>
              <a:buChar char="§"/>
            </a:pPr>
            <a:r>
              <a:rPr lang="fr-FR" dirty="0"/>
              <a:t>Champs </a:t>
            </a:r>
            <a:r>
              <a:rPr lang="fr-FR" dirty="0" smtClean="0"/>
              <a:t>d'étude.</a:t>
            </a:r>
            <a:endParaRPr lang="en-US" dirty="0"/>
          </a:p>
          <a:p>
            <a:pPr lvl="0" algn="l" rtl="0">
              <a:buFont typeface="Wingdings" panose="05000000000000000000" pitchFamily="2" charset="2"/>
              <a:buChar char="§"/>
            </a:pPr>
            <a:r>
              <a:rPr lang="fr-FR" dirty="0"/>
              <a:t>Objectifs du </a:t>
            </a:r>
            <a:r>
              <a:rPr lang="fr-FR" dirty="0" smtClean="0"/>
              <a:t>projet.</a:t>
            </a:r>
            <a:endParaRPr lang="en-US" dirty="0"/>
          </a:p>
          <a:p>
            <a:pPr lvl="0" algn="l" rtl="0">
              <a:buFont typeface="Wingdings" panose="05000000000000000000" pitchFamily="2" charset="2"/>
              <a:buChar char="§"/>
            </a:pPr>
            <a:r>
              <a:rPr lang="fr-FR" dirty="0"/>
              <a:t>Objectifs du </a:t>
            </a:r>
            <a:r>
              <a:rPr lang="fr-FR" dirty="0" smtClean="0"/>
              <a:t>Datamining.</a:t>
            </a:r>
            <a:endParaRPr lang="en-US" dirty="0"/>
          </a:p>
          <a:p>
            <a:pPr lvl="0" algn="l" rtl="0">
              <a:buFont typeface="Wingdings" panose="05000000000000000000" pitchFamily="2" charset="2"/>
              <a:buChar char="§"/>
            </a:pPr>
            <a:r>
              <a:rPr lang="fr-FR" dirty="0"/>
              <a:t>Plan du </a:t>
            </a:r>
            <a:r>
              <a:rPr lang="fr-FR" dirty="0" smtClean="0"/>
              <a:t>Projet.</a:t>
            </a:r>
            <a:endParaRPr lang="en-US" dirty="0"/>
          </a:p>
        </p:txBody>
      </p:sp>
      <p:pic>
        <p:nvPicPr>
          <p:cNvPr id="2" name="Image 1"/>
          <p:cNvPicPr>
            <a:picLocks noChangeAspect="1"/>
          </p:cNvPicPr>
          <p:nvPr/>
        </p:nvPicPr>
        <p:blipFill>
          <a:blip r:embed="rId2"/>
          <a:stretch>
            <a:fillRect/>
          </a:stretch>
        </p:blipFill>
        <p:spPr>
          <a:xfrm>
            <a:off x="5158308" y="3908822"/>
            <a:ext cx="6076950" cy="2171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9282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037390" cy="580528"/>
          </a:xfrm>
        </p:spPr>
        <p:txBody>
          <a:bodyPr anchor="ctr">
            <a:noAutofit/>
          </a:bodyPr>
          <a:lstStyle/>
          <a:p>
            <a:pPr marL="0" indent="0" algn="l" rtl="0">
              <a:buNone/>
            </a:pPr>
            <a:r>
              <a:rPr lang="fr-FR" b="1" dirty="0" smtClean="0">
                <a:ln w="6600">
                  <a:solidFill>
                    <a:schemeClr val="accent2"/>
                  </a:solidFill>
                  <a:prstDash val="solid"/>
                </a:ln>
                <a:solidFill>
                  <a:srgbClr val="FFFFFF"/>
                </a:solidFill>
                <a:effectLst>
                  <a:outerShdw dist="38100" dir="2700000" algn="tl" rotWithShape="0">
                    <a:schemeClr val="accent2"/>
                  </a:outerShdw>
                </a:effectLst>
              </a:rPr>
              <a:t>2</a:t>
            </a:r>
            <a:r>
              <a:rPr lang="fr-FR" sz="2000" b="1" dirty="0" smtClean="0">
                <a:ln w="6600">
                  <a:solidFill>
                    <a:schemeClr val="accent2"/>
                  </a:solidFill>
                  <a:prstDash val="solid"/>
                </a:ln>
                <a:solidFill>
                  <a:srgbClr val="FFFFFF"/>
                </a:solidFill>
                <a:effectLst>
                  <a:outerShdw dist="38100" dir="2700000" algn="tl" rotWithShape="0">
                    <a:schemeClr val="accent2"/>
                  </a:outerShdw>
                </a:effectLst>
              </a:rPr>
              <a:t>eme </a:t>
            </a:r>
            <a:r>
              <a:rPr lang="fr-FR" b="1" dirty="0" smtClean="0">
                <a:ln w="6600">
                  <a:solidFill>
                    <a:schemeClr val="accent2"/>
                  </a:solidFill>
                  <a:prstDash val="solid"/>
                </a:ln>
                <a:solidFill>
                  <a:srgbClr val="FFFFFF"/>
                </a:solidFill>
                <a:effectLst>
                  <a:outerShdw dist="38100" dir="2700000" algn="tl" rotWithShape="0">
                    <a:schemeClr val="accent2"/>
                  </a:outerShdw>
                </a:effectLst>
              </a:rPr>
              <a:t>Etape </a:t>
            </a:r>
            <a:r>
              <a:rPr lang="fr-FR" b="1" dirty="0">
                <a:ln w="6600">
                  <a:solidFill>
                    <a:schemeClr val="accent2"/>
                  </a:solidFill>
                  <a:prstDash val="solid"/>
                </a:ln>
                <a:solidFill>
                  <a:srgbClr val="FFFFFF"/>
                </a:solidFill>
                <a:effectLst>
                  <a:outerShdw dist="38100" dir="2700000" algn="tl" rotWithShape="0">
                    <a:schemeClr val="accent2"/>
                  </a:outerShdw>
                </a:effectLst>
              </a:rPr>
              <a:t>:</a:t>
            </a:r>
            <a:r>
              <a:rPr lang="es-ES" b="1" dirty="0">
                <a:ln w="6600">
                  <a:solidFill>
                    <a:schemeClr val="accent2"/>
                  </a:solidFill>
                  <a:prstDash val="solid"/>
                </a:ln>
                <a:solidFill>
                  <a:srgbClr val="FFFFFF"/>
                </a:solidFill>
                <a:effectLst>
                  <a:outerShdw dist="38100" dir="2700000" algn="tl" rotWithShape="0">
                    <a:schemeClr val="accent2"/>
                  </a:outerShdw>
                </a:effectLst>
              </a:rPr>
              <a:t>Data </a:t>
            </a:r>
            <a:r>
              <a:rPr lang="es-ES" b="1" dirty="0" err="1">
                <a:ln w="6600">
                  <a:solidFill>
                    <a:schemeClr val="accent2"/>
                  </a:solidFill>
                  <a:prstDash val="solid"/>
                </a:ln>
                <a:solidFill>
                  <a:srgbClr val="FFFFFF"/>
                </a:solidFill>
                <a:effectLst>
                  <a:outerShdw dist="38100" dir="2700000" algn="tl" rotWithShape="0">
                    <a:schemeClr val="accent2"/>
                  </a:outerShdw>
                </a:effectLst>
              </a:rPr>
              <a:t>Understanding</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fr-FR" b="1" dirty="0">
                <a:ln w="6600">
                  <a:solidFill>
                    <a:schemeClr val="accent2"/>
                  </a:solidFill>
                  <a:prstDash val="solid"/>
                </a:ln>
                <a:solidFill>
                  <a:srgbClr val="FFFFFF"/>
                </a:solidFill>
                <a:effectLst>
                  <a:outerShdw dist="38100" dir="2700000" algn="tl" rotWithShape="0">
                    <a:schemeClr val="accent2"/>
                  </a:outerShdw>
                </a:effectLst>
              </a:rPr>
              <a:t>Connaissance des données) :</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Organigramme : Disque magnétique 2"/>
          <p:cNvSpPr/>
          <p:nvPr/>
        </p:nvSpPr>
        <p:spPr>
          <a:xfrm>
            <a:off x="2061964" y="3284984"/>
            <a:ext cx="2376264" cy="230425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SIDJILCOM</a:t>
            </a:r>
          </a:p>
          <a:p>
            <a:pPr algn="ctr"/>
            <a:r>
              <a:rPr lang="fr-FR" sz="2800" dirty="0" smtClean="0"/>
              <a:t>(CNRC)</a:t>
            </a:r>
            <a:endParaRPr lang="ar-DZ" sz="2800" dirty="0"/>
          </a:p>
        </p:txBody>
      </p:sp>
      <p:sp>
        <p:nvSpPr>
          <p:cNvPr id="9" name="Espace réservé du contenu 2"/>
          <p:cNvSpPr txBox="1">
            <a:spLocks/>
          </p:cNvSpPr>
          <p:nvPr/>
        </p:nvSpPr>
        <p:spPr>
          <a:xfrm>
            <a:off x="1197868" y="1997799"/>
            <a:ext cx="9289032" cy="599201"/>
          </a:xfrm>
          <a:prstGeom prst="rect">
            <a:avLst/>
          </a:prstGeom>
        </p:spPr>
        <p:txBody>
          <a:bodyPr vert="horz" lIns="121899" tIns="60949" rIns="121899" bIns="60949" rtlCol="0" anchor="ctr">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marL="0" lvl="0" indent="0" algn="ctr" rtl="0">
              <a:buNone/>
            </a:pPr>
            <a:r>
              <a:rPr lang="fr-FR" dirty="0" smtClean="0"/>
              <a:t>02 DATAMARTS</a:t>
            </a:r>
            <a:endParaRPr lang="en-US" dirty="0"/>
          </a:p>
        </p:txBody>
      </p:sp>
      <p:sp>
        <p:nvSpPr>
          <p:cNvPr id="11" name="Organigramme : Disque magnétique 10"/>
          <p:cNvSpPr/>
          <p:nvPr/>
        </p:nvSpPr>
        <p:spPr>
          <a:xfrm>
            <a:off x="7318548" y="3284984"/>
            <a:ext cx="2376264" cy="230425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CONTENTIEUX</a:t>
            </a:r>
          </a:p>
          <a:p>
            <a:pPr algn="ctr"/>
            <a:r>
              <a:rPr lang="fr-FR" sz="2800" dirty="0" smtClean="0"/>
              <a:t>(DC)</a:t>
            </a:r>
            <a:endParaRPr lang="ar-DZ" sz="2800" dirty="0"/>
          </a:p>
        </p:txBody>
      </p:sp>
    </p:spTree>
    <p:extLst>
      <p:ext uri="{BB962C8B-B14F-4D97-AF65-F5344CB8AC3E}">
        <p14:creationId xmlns:p14="http://schemas.microsoft.com/office/powerpoint/2010/main" val="344685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037390" cy="580528"/>
          </a:xfrm>
        </p:spPr>
        <p:txBody>
          <a:bodyPr anchor="ctr">
            <a:noAutofit/>
          </a:bodyPr>
          <a:lstStyle/>
          <a:p>
            <a:pPr marL="0" indent="0" algn="ctr" rtl="0">
              <a:buNone/>
            </a:pPr>
            <a:r>
              <a:rPr lang="fr-FR" b="1" dirty="0" smtClean="0">
                <a:ln w="6600">
                  <a:solidFill>
                    <a:schemeClr val="accent2"/>
                  </a:solidFill>
                  <a:prstDash val="solid"/>
                </a:ln>
                <a:solidFill>
                  <a:srgbClr val="FFFFFF"/>
                </a:solidFill>
                <a:effectLst>
                  <a:outerShdw dist="38100" dir="2700000" algn="tl" rotWithShape="0">
                    <a:schemeClr val="accent2"/>
                  </a:outerShdw>
                </a:effectLst>
              </a:rPr>
              <a:t>3</a:t>
            </a:r>
            <a:r>
              <a:rPr lang="fr-FR" sz="2000" b="1" dirty="0" smtClean="0">
                <a:ln w="6600">
                  <a:solidFill>
                    <a:schemeClr val="accent2"/>
                  </a:solidFill>
                  <a:prstDash val="solid"/>
                </a:ln>
                <a:solidFill>
                  <a:srgbClr val="FFFFFF"/>
                </a:solidFill>
                <a:effectLst>
                  <a:outerShdw dist="38100" dir="2700000" algn="tl" rotWithShape="0">
                    <a:schemeClr val="accent2"/>
                  </a:outerShdw>
                </a:effectLst>
              </a:rPr>
              <a:t>eme </a:t>
            </a:r>
            <a:r>
              <a:rPr lang="fr-FR" b="1" dirty="0" smtClean="0">
                <a:ln w="6600">
                  <a:solidFill>
                    <a:schemeClr val="accent2"/>
                  </a:solidFill>
                  <a:prstDash val="solid"/>
                </a:ln>
                <a:solidFill>
                  <a:srgbClr val="FFFFFF"/>
                </a:solidFill>
                <a:effectLst>
                  <a:outerShdw dist="38100" dir="2700000" algn="tl" rotWithShape="0">
                    <a:schemeClr val="accent2"/>
                  </a:outerShdw>
                </a:effectLst>
              </a:rPr>
              <a:t>Etape </a:t>
            </a:r>
            <a:r>
              <a:rPr lang="fr-FR" b="1" dirty="0">
                <a:ln w="6600">
                  <a:solidFill>
                    <a:schemeClr val="accent2"/>
                  </a:solidFill>
                  <a:prstDash val="solid"/>
                </a:ln>
                <a:solidFill>
                  <a:srgbClr val="FFFFFF"/>
                </a:solidFill>
                <a:effectLst>
                  <a:outerShdw dist="38100" dir="2700000" algn="tl" rotWithShape="0">
                    <a:schemeClr val="accent2"/>
                  </a:outerShdw>
                </a:effectLst>
              </a:rPr>
              <a:t>:</a:t>
            </a:r>
            <a:r>
              <a:rPr lang="es-ES" b="1" dirty="0" err="1">
                <a:ln w="6600">
                  <a:solidFill>
                    <a:schemeClr val="accent2"/>
                  </a:solidFill>
                  <a:prstDash val="solid"/>
                </a:ln>
                <a:solidFill>
                  <a:srgbClr val="FFFFFF"/>
                </a:solidFill>
                <a:effectLst>
                  <a:outerShdw dist="38100" dir="2700000" algn="tl" rotWithShape="0">
                    <a:schemeClr val="accent2"/>
                  </a:outerShdw>
                </a:effectLst>
              </a:rPr>
              <a:t>DataPreparation</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Préparation</a:t>
            </a:r>
            <a:r>
              <a:rPr lang="es-ES" b="1" dirty="0">
                <a:ln w="6600">
                  <a:solidFill>
                    <a:schemeClr val="accent2"/>
                  </a:solidFill>
                  <a:prstDash val="solid"/>
                </a:ln>
                <a:solidFill>
                  <a:srgbClr val="FFFFFF"/>
                </a:solidFill>
                <a:effectLst>
                  <a:outerShdw dist="38100" dir="2700000" algn="tl" rotWithShape="0">
                    <a:schemeClr val="accent2"/>
                  </a:outerShdw>
                </a:effectLst>
              </a:rPr>
              <a:t> des </a:t>
            </a:r>
            <a:r>
              <a:rPr lang="es-ES" b="1" dirty="0" err="1">
                <a:ln w="6600">
                  <a:solidFill>
                    <a:schemeClr val="accent2"/>
                  </a:solidFill>
                  <a:prstDash val="solid"/>
                </a:ln>
                <a:solidFill>
                  <a:srgbClr val="FFFFFF"/>
                </a:solidFill>
                <a:effectLst>
                  <a:outerShdw dist="38100" dir="2700000" algn="tl" rotWithShape="0">
                    <a:schemeClr val="accent2"/>
                  </a:outerShdw>
                </a:effectLst>
              </a:rPr>
              <a:t>données</a:t>
            </a:r>
            <a:r>
              <a:rPr lang="fr-FR" b="1" dirty="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2" name="Image 1"/>
          <p:cNvPicPr>
            <a:picLocks noChangeAspect="1"/>
          </p:cNvPicPr>
          <p:nvPr/>
        </p:nvPicPr>
        <p:blipFill>
          <a:blip r:embed="rId2"/>
          <a:stretch>
            <a:fillRect/>
          </a:stretch>
        </p:blipFill>
        <p:spPr>
          <a:xfrm>
            <a:off x="2780311" y="2016472"/>
            <a:ext cx="7418557" cy="45066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ZoneTexte 9"/>
          <p:cNvSpPr txBox="1"/>
          <p:nvPr/>
        </p:nvSpPr>
        <p:spPr>
          <a:xfrm>
            <a:off x="692079" y="5085184"/>
            <a:ext cx="2088232" cy="1015663"/>
          </a:xfrm>
          <a:prstGeom prst="rect">
            <a:avLst/>
          </a:prstGeom>
          <a:noFill/>
        </p:spPr>
        <p:txBody>
          <a:bodyPr wrap="square" rtlCol="1">
            <a:spAutoFit/>
          </a:bodyPr>
          <a:lstStyle/>
          <a:p>
            <a:r>
              <a:rPr lang="fr-FR" sz="2000" b="1" i="1"/>
              <a:t>Figure III.3 : diagramme d'Activité du SIAD</a:t>
            </a:r>
            <a:endParaRPr lang="en-US" sz="2000"/>
          </a:p>
        </p:txBody>
      </p:sp>
    </p:spTree>
    <p:extLst>
      <p:ext uri="{BB962C8B-B14F-4D97-AF65-F5344CB8AC3E}">
        <p14:creationId xmlns:p14="http://schemas.microsoft.com/office/powerpoint/2010/main" val="104113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037390" cy="580528"/>
          </a:xfrm>
        </p:spPr>
        <p:txBody>
          <a:bodyPr anchor="ctr">
            <a:noAutofit/>
          </a:bodyPr>
          <a:lstStyle/>
          <a:p>
            <a:pPr marL="0" indent="0" algn="ctr" rtl="0">
              <a:buNone/>
            </a:pPr>
            <a:r>
              <a:rPr lang="fr-FR" b="1" dirty="0" smtClean="0">
                <a:ln w="6600">
                  <a:solidFill>
                    <a:schemeClr val="accent2"/>
                  </a:solidFill>
                  <a:prstDash val="solid"/>
                </a:ln>
                <a:solidFill>
                  <a:srgbClr val="FFFFFF"/>
                </a:solidFill>
                <a:effectLst>
                  <a:outerShdw dist="38100" dir="2700000" algn="tl" rotWithShape="0">
                    <a:schemeClr val="accent2"/>
                  </a:outerShdw>
                </a:effectLst>
              </a:rPr>
              <a:t>3</a:t>
            </a:r>
            <a:r>
              <a:rPr lang="fr-FR" sz="2000" b="1" dirty="0" smtClean="0">
                <a:ln w="6600">
                  <a:solidFill>
                    <a:schemeClr val="accent2"/>
                  </a:solidFill>
                  <a:prstDash val="solid"/>
                </a:ln>
                <a:solidFill>
                  <a:srgbClr val="FFFFFF"/>
                </a:solidFill>
                <a:effectLst>
                  <a:outerShdw dist="38100" dir="2700000" algn="tl" rotWithShape="0">
                    <a:schemeClr val="accent2"/>
                  </a:outerShdw>
                </a:effectLst>
              </a:rPr>
              <a:t>eme </a:t>
            </a:r>
            <a:r>
              <a:rPr lang="fr-FR" b="1" dirty="0" smtClean="0">
                <a:ln w="6600">
                  <a:solidFill>
                    <a:schemeClr val="accent2"/>
                  </a:solidFill>
                  <a:prstDash val="solid"/>
                </a:ln>
                <a:solidFill>
                  <a:srgbClr val="FFFFFF"/>
                </a:solidFill>
                <a:effectLst>
                  <a:outerShdw dist="38100" dir="2700000" algn="tl" rotWithShape="0">
                    <a:schemeClr val="accent2"/>
                  </a:outerShdw>
                </a:effectLst>
              </a:rPr>
              <a:t>Etape </a:t>
            </a:r>
            <a:r>
              <a:rPr lang="fr-FR" b="1" dirty="0">
                <a:ln w="6600">
                  <a:solidFill>
                    <a:schemeClr val="accent2"/>
                  </a:solidFill>
                  <a:prstDash val="solid"/>
                </a:ln>
                <a:solidFill>
                  <a:srgbClr val="FFFFFF"/>
                </a:solidFill>
                <a:effectLst>
                  <a:outerShdw dist="38100" dir="2700000" algn="tl" rotWithShape="0">
                    <a:schemeClr val="accent2"/>
                  </a:outerShdw>
                </a:effectLst>
              </a:rPr>
              <a:t>:</a:t>
            </a:r>
            <a:r>
              <a:rPr lang="es-ES" b="1" dirty="0" err="1">
                <a:ln w="6600">
                  <a:solidFill>
                    <a:schemeClr val="accent2"/>
                  </a:solidFill>
                  <a:prstDash val="solid"/>
                </a:ln>
                <a:solidFill>
                  <a:srgbClr val="FFFFFF"/>
                </a:solidFill>
                <a:effectLst>
                  <a:outerShdw dist="38100" dir="2700000" algn="tl" rotWithShape="0">
                    <a:schemeClr val="accent2"/>
                  </a:outerShdw>
                </a:effectLst>
              </a:rPr>
              <a:t>DataPreparation</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Préparation</a:t>
            </a:r>
            <a:r>
              <a:rPr lang="es-ES" b="1" dirty="0">
                <a:ln w="6600">
                  <a:solidFill>
                    <a:schemeClr val="accent2"/>
                  </a:solidFill>
                  <a:prstDash val="solid"/>
                </a:ln>
                <a:solidFill>
                  <a:srgbClr val="FFFFFF"/>
                </a:solidFill>
                <a:effectLst>
                  <a:outerShdw dist="38100" dir="2700000" algn="tl" rotWithShape="0">
                    <a:schemeClr val="accent2"/>
                  </a:outerShdw>
                </a:effectLst>
              </a:rPr>
              <a:t> des </a:t>
            </a:r>
            <a:r>
              <a:rPr lang="es-ES" b="1" dirty="0" err="1">
                <a:ln w="6600">
                  <a:solidFill>
                    <a:schemeClr val="accent2"/>
                  </a:solidFill>
                  <a:prstDash val="solid"/>
                </a:ln>
                <a:solidFill>
                  <a:srgbClr val="FFFFFF"/>
                </a:solidFill>
                <a:effectLst>
                  <a:outerShdw dist="38100" dir="2700000" algn="tl" rotWithShape="0">
                    <a:schemeClr val="accent2"/>
                  </a:outerShdw>
                </a:effectLst>
              </a:rPr>
              <a:t>données</a:t>
            </a:r>
            <a:r>
              <a:rPr lang="fr-FR" b="1" dirty="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0" name="ZoneTexte 9"/>
          <p:cNvSpPr txBox="1"/>
          <p:nvPr/>
        </p:nvSpPr>
        <p:spPr>
          <a:xfrm>
            <a:off x="333772" y="5085184"/>
            <a:ext cx="2088232" cy="1477328"/>
          </a:xfrm>
          <a:prstGeom prst="rect">
            <a:avLst/>
          </a:prstGeom>
          <a:noFill/>
        </p:spPr>
        <p:txBody>
          <a:bodyPr wrap="square" rtlCol="1">
            <a:spAutoFit/>
          </a:bodyPr>
          <a:lstStyle/>
          <a:p>
            <a:r>
              <a:rPr lang="fr-FR" sz="1800" b="1" i="1"/>
              <a:t>Figure III.4 : diagramme d'Etat-Transition du SIAD (Extraction du SIDJILCOM)</a:t>
            </a:r>
            <a:endParaRPr lang="en-US" sz="1800"/>
          </a:p>
        </p:txBody>
      </p:sp>
      <p:pic>
        <p:nvPicPr>
          <p:cNvPr id="4" name="Image 3"/>
          <p:cNvPicPr>
            <a:picLocks noChangeAspect="1"/>
          </p:cNvPicPr>
          <p:nvPr/>
        </p:nvPicPr>
        <p:blipFill>
          <a:blip r:embed="rId2"/>
          <a:stretch>
            <a:fillRect/>
          </a:stretch>
        </p:blipFill>
        <p:spPr>
          <a:xfrm>
            <a:off x="2422004" y="2317497"/>
            <a:ext cx="8515750" cy="33788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68994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037390" cy="580528"/>
          </a:xfrm>
        </p:spPr>
        <p:txBody>
          <a:bodyPr anchor="ctr">
            <a:noAutofit/>
          </a:bodyPr>
          <a:lstStyle/>
          <a:p>
            <a:pPr marL="0" indent="0" algn="ctr" rtl="0">
              <a:buNone/>
            </a:pPr>
            <a:r>
              <a:rPr lang="fr-FR" b="1" dirty="0" smtClean="0">
                <a:ln w="6600">
                  <a:solidFill>
                    <a:schemeClr val="accent2"/>
                  </a:solidFill>
                  <a:prstDash val="solid"/>
                </a:ln>
                <a:solidFill>
                  <a:srgbClr val="FFFFFF"/>
                </a:solidFill>
                <a:effectLst>
                  <a:outerShdw dist="38100" dir="2700000" algn="tl" rotWithShape="0">
                    <a:schemeClr val="accent2"/>
                  </a:outerShdw>
                </a:effectLst>
              </a:rPr>
              <a:t>3</a:t>
            </a:r>
            <a:r>
              <a:rPr lang="fr-FR" sz="2000" b="1" dirty="0" smtClean="0">
                <a:ln w="6600">
                  <a:solidFill>
                    <a:schemeClr val="accent2"/>
                  </a:solidFill>
                  <a:prstDash val="solid"/>
                </a:ln>
                <a:solidFill>
                  <a:srgbClr val="FFFFFF"/>
                </a:solidFill>
                <a:effectLst>
                  <a:outerShdw dist="38100" dir="2700000" algn="tl" rotWithShape="0">
                    <a:schemeClr val="accent2"/>
                  </a:outerShdw>
                </a:effectLst>
              </a:rPr>
              <a:t>eme </a:t>
            </a:r>
            <a:r>
              <a:rPr lang="fr-FR" b="1" dirty="0" smtClean="0">
                <a:ln w="6600">
                  <a:solidFill>
                    <a:schemeClr val="accent2"/>
                  </a:solidFill>
                  <a:prstDash val="solid"/>
                </a:ln>
                <a:solidFill>
                  <a:srgbClr val="FFFFFF"/>
                </a:solidFill>
                <a:effectLst>
                  <a:outerShdw dist="38100" dir="2700000" algn="tl" rotWithShape="0">
                    <a:schemeClr val="accent2"/>
                  </a:outerShdw>
                </a:effectLst>
              </a:rPr>
              <a:t>Etape </a:t>
            </a:r>
            <a:r>
              <a:rPr lang="fr-FR" b="1" dirty="0">
                <a:ln w="6600">
                  <a:solidFill>
                    <a:schemeClr val="accent2"/>
                  </a:solidFill>
                  <a:prstDash val="solid"/>
                </a:ln>
                <a:solidFill>
                  <a:srgbClr val="FFFFFF"/>
                </a:solidFill>
                <a:effectLst>
                  <a:outerShdw dist="38100" dir="2700000" algn="tl" rotWithShape="0">
                    <a:schemeClr val="accent2"/>
                  </a:outerShdw>
                </a:effectLst>
              </a:rPr>
              <a:t>:</a:t>
            </a:r>
            <a:r>
              <a:rPr lang="es-ES" b="1" dirty="0" err="1">
                <a:ln w="6600">
                  <a:solidFill>
                    <a:schemeClr val="accent2"/>
                  </a:solidFill>
                  <a:prstDash val="solid"/>
                </a:ln>
                <a:solidFill>
                  <a:srgbClr val="FFFFFF"/>
                </a:solidFill>
                <a:effectLst>
                  <a:outerShdw dist="38100" dir="2700000" algn="tl" rotWithShape="0">
                    <a:schemeClr val="accent2"/>
                  </a:outerShdw>
                </a:effectLst>
              </a:rPr>
              <a:t>DataPreparation</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Préparation</a:t>
            </a:r>
            <a:r>
              <a:rPr lang="es-ES" b="1" dirty="0">
                <a:ln w="6600">
                  <a:solidFill>
                    <a:schemeClr val="accent2"/>
                  </a:solidFill>
                  <a:prstDash val="solid"/>
                </a:ln>
                <a:solidFill>
                  <a:srgbClr val="FFFFFF"/>
                </a:solidFill>
                <a:effectLst>
                  <a:outerShdw dist="38100" dir="2700000" algn="tl" rotWithShape="0">
                    <a:schemeClr val="accent2"/>
                  </a:outerShdw>
                </a:effectLst>
              </a:rPr>
              <a:t> des </a:t>
            </a:r>
            <a:r>
              <a:rPr lang="es-ES" b="1" dirty="0" err="1">
                <a:ln w="6600">
                  <a:solidFill>
                    <a:schemeClr val="accent2"/>
                  </a:solidFill>
                  <a:prstDash val="solid"/>
                </a:ln>
                <a:solidFill>
                  <a:srgbClr val="FFFFFF"/>
                </a:solidFill>
                <a:effectLst>
                  <a:outerShdw dist="38100" dir="2700000" algn="tl" rotWithShape="0">
                    <a:schemeClr val="accent2"/>
                  </a:outerShdw>
                </a:effectLst>
              </a:rPr>
              <a:t>données</a:t>
            </a:r>
            <a:r>
              <a:rPr lang="fr-FR" b="1" dirty="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0" name="ZoneTexte 9"/>
          <p:cNvSpPr txBox="1"/>
          <p:nvPr/>
        </p:nvSpPr>
        <p:spPr>
          <a:xfrm>
            <a:off x="333772" y="5085184"/>
            <a:ext cx="2088232" cy="1323439"/>
          </a:xfrm>
          <a:prstGeom prst="rect">
            <a:avLst/>
          </a:prstGeom>
          <a:noFill/>
        </p:spPr>
        <p:txBody>
          <a:bodyPr wrap="square" rtlCol="1">
            <a:spAutoFit/>
          </a:bodyPr>
          <a:lstStyle/>
          <a:p>
            <a:r>
              <a:rPr lang="fr-FR" sz="1600" b="1" i="1" dirty="0" smtClean="0"/>
              <a:t>Figure </a:t>
            </a:r>
            <a:r>
              <a:rPr lang="fr-FR" sz="1600" b="1" i="1" dirty="0"/>
              <a:t>III.8 : diagramme d'Etat-Transition du SIAD (Extraction du CONTENTIEUX</a:t>
            </a:r>
            <a:r>
              <a:rPr lang="fr-FR" sz="1600" b="1" i="1" dirty="0" smtClean="0"/>
              <a:t>)</a:t>
            </a:r>
            <a:endParaRPr lang="en-US" sz="1600" dirty="0"/>
          </a:p>
        </p:txBody>
      </p:sp>
      <p:pic>
        <p:nvPicPr>
          <p:cNvPr id="2" name="Image 1"/>
          <p:cNvPicPr>
            <a:picLocks noChangeAspect="1"/>
          </p:cNvPicPr>
          <p:nvPr/>
        </p:nvPicPr>
        <p:blipFill>
          <a:blip r:embed="rId2"/>
          <a:stretch>
            <a:fillRect/>
          </a:stretch>
        </p:blipFill>
        <p:spPr>
          <a:xfrm>
            <a:off x="2163484" y="2296194"/>
            <a:ext cx="9091981" cy="34508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3362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297144" cy="580528"/>
          </a:xfrm>
        </p:spPr>
        <p:txBody>
          <a:bodyPr anchor="ctr">
            <a:noAutofit/>
          </a:bodyPr>
          <a:lstStyle/>
          <a:p>
            <a:pPr marL="0" indent="0" algn="ctr" rtl="0">
              <a:buNone/>
            </a:pPr>
            <a:r>
              <a:rPr lang="fr-FR" b="1" dirty="0">
                <a:ln w="6600">
                  <a:solidFill>
                    <a:schemeClr val="accent2"/>
                  </a:solidFill>
                  <a:prstDash val="solid"/>
                </a:ln>
                <a:solidFill>
                  <a:srgbClr val="FFFFFF"/>
                </a:solidFill>
                <a:effectLst>
                  <a:outerShdw dist="38100" dir="2700000" algn="tl" rotWithShape="0">
                    <a:schemeClr val="accent2"/>
                  </a:outerShdw>
                </a:effectLst>
              </a:rPr>
              <a:t>4eme </a:t>
            </a:r>
            <a:r>
              <a:rPr lang="fr-FR" b="1" dirty="0">
                <a:ln w="6600">
                  <a:solidFill>
                    <a:schemeClr val="accent2"/>
                  </a:solidFill>
                  <a:prstDash val="solid"/>
                </a:ln>
                <a:solidFill>
                  <a:srgbClr val="FFFFFF"/>
                </a:solidFill>
                <a:effectLst>
                  <a:outerShdw dist="38100" dir="2700000" algn="tl" rotWithShape="0">
                    <a:schemeClr val="accent2"/>
                  </a:outerShdw>
                </a:effectLst>
              </a:rPr>
              <a:t>Etape </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Modeling</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Modélisation</a:t>
            </a:r>
            <a:r>
              <a:rPr lang="es-ES" b="1" dirty="0">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 des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données</a:t>
            </a:r>
            <a:r>
              <a:rPr lang="fr-FR" b="1" dirty="0" smtClean="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8" name="Espace réservé du contenu 2"/>
          <p:cNvSpPr txBox="1">
            <a:spLocks/>
          </p:cNvSpPr>
          <p:nvPr/>
        </p:nvSpPr>
        <p:spPr>
          <a:xfrm>
            <a:off x="2277988" y="2307952"/>
            <a:ext cx="7128792" cy="1913136"/>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algn="l" rtl="0">
              <a:lnSpc>
                <a:spcPct val="200000"/>
              </a:lnSpc>
            </a:pPr>
            <a:r>
              <a:rPr lang="fr-FR" dirty="0" smtClean="0"/>
              <a:t>Classification </a:t>
            </a:r>
            <a:r>
              <a:rPr lang="fr-FR" dirty="0"/>
              <a:t>des Zones Selon </a:t>
            </a:r>
            <a:r>
              <a:rPr lang="fr-FR" dirty="0" smtClean="0"/>
              <a:t>SIDJILCOM.</a:t>
            </a:r>
          </a:p>
          <a:p>
            <a:pPr algn="l" rtl="0">
              <a:lnSpc>
                <a:spcPct val="200000"/>
              </a:lnSpc>
            </a:pPr>
            <a:r>
              <a:rPr lang="fr-FR" dirty="0" smtClean="0"/>
              <a:t>Classification </a:t>
            </a:r>
            <a:r>
              <a:rPr lang="fr-FR" dirty="0"/>
              <a:t>des Zones Selon </a:t>
            </a:r>
            <a:r>
              <a:rPr lang="fr-FR" dirty="0" smtClean="0"/>
              <a:t>CONTENTIEUX.</a:t>
            </a:r>
            <a:endParaRPr lang="en-US" dirty="0"/>
          </a:p>
        </p:txBody>
      </p:sp>
    </p:spTree>
    <p:extLst>
      <p:ext uri="{BB962C8B-B14F-4D97-AF65-F5344CB8AC3E}">
        <p14:creationId xmlns:p14="http://schemas.microsoft.com/office/powerpoint/2010/main" val="1124467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297144" cy="580528"/>
          </a:xfrm>
        </p:spPr>
        <p:txBody>
          <a:bodyPr anchor="ctr">
            <a:noAutofit/>
          </a:bodyPr>
          <a:lstStyle/>
          <a:p>
            <a:pPr marL="0" indent="0" algn="ctr" rtl="0">
              <a:buNone/>
            </a:pPr>
            <a:r>
              <a:rPr lang="fr-FR" b="1" dirty="0">
                <a:ln w="6600">
                  <a:solidFill>
                    <a:schemeClr val="accent2"/>
                  </a:solidFill>
                  <a:prstDash val="solid"/>
                </a:ln>
                <a:solidFill>
                  <a:srgbClr val="FFFFFF"/>
                </a:solidFill>
                <a:effectLst>
                  <a:outerShdw dist="38100" dir="2700000" algn="tl" rotWithShape="0">
                    <a:schemeClr val="accent2"/>
                  </a:outerShdw>
                </a:effectLst>
              </a:rPr>
              <a:t>4eme </a:t>
            </a:r>
            <a:r>
              <a:rPr lang="fr-FR" b="1" dirty="0">
                <a:ln w="6600">
                  <a:solidFill>
                    <a:schemeClr val="accent2"/>
                  </a:solidFill>
                  <a:prstDash val="solid"/>
                </a:ln>
                <a:solidFill>
                  <a:srgbClr val="FFFFFF"/>
                </a:solidFill>
                <a:effectLst>
                  <a:outerShdw dist="38100" dir="2700000" algn="tl" rotWithShape="0">
                    <a:schemeClr val="accent2"/>
                  </a:outerShdw>
                </a:effectLst>
              </a:rPr>
              <a:t>Etape </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Modeling</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Modélisation</a:t>
            </a:r>
            <a:r>
              <a:rPr lang="es-ES" b="1" dirty="0">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 des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données</a:t>
            </a:r>
            <a:r>
              <a:rPr lang="fr-FR" b="1" dirty="0" smtClean="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8" name="Espace réservé du contenu 2"/>
          <p:cNvSpPr txBox="1">
            <a:spLocks/>
          </p:cNvSpPr>
          <p:nvPr/>
        </p:nvSpPr>
        <p:spPr>
          <a:xfrm>
            <a:off x="2205980" y="2132856"/>
            <a:ext cx="7128792" cy="577080"/>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marL="0" indent="0" algn="l" rtl="0">
              <a:buNone/>
            </a:pPr>
            <a:r>
              <a:rPr lang="fr-FR" b="1" dirty="0" smtClean="0"/>
              <a:t>Modèle </a:t>
            </a:r>
            <a:r>
              <a:rPr lang="fr-FR" b="1" dirty="0"/>
              <a:t>de choix du commerçant à </a:t>
            </a:r>
            <a:r>
              <a:rPr lang="fr-FR" b="1" dirty="0" smtClean="0"/>
              <a:t>contrôler.</a:t>
            </a:r>
            <a:endParaRPr lang="en-US" dirty="0"/>
          </a:p>
        </p:txBody>
      </p:sp>
      <p:pic>
        <p:nvPicPr>
          <p:cNvPr id="2" name="Image 1"/>
          <p:cNvPicPr>
            <a:picLocks noChangeAspect="1"/>
          </p:cNvPicPr>
          <p:nvPr/>
        </p:nvPicPr>
        <p:blipFill>
          <a:blip r:embed="rId3"/>
          <a:stretch>
            <a:fillRect/>
          </a:stretch>
        </p:blipFill>
        <p:spPr>
          <a:xfrm>
            <a:off x="2758087" y="2919863"/>
            <a:ext cx="7728813" cy="33894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ZoneTexte 8"/>
          <p:cNvSpPr txBox="1"/>
          <p:nvPr/>
        </p:nvSpPr>
        <p:spPr>
          <a:xfrm>
            <a:off x="333772" y="5085184"/>
            <a:ext cx="2088232" cy="1323439"/>
          </a:xfrm>
          <a:prstGeom prst="rect">
            <a:avLst/>
          </a:prstGeom>
          <a:noFill/>
        </p:spPr>
        <p:txBody>
          <a:bodyPr wrap="square" rtlCol="1">
            <a:spAutoFit/>
          </a:bodyPr>
          <a:lstStyle/>
          <a:p>
            <a:r>
              <a:rPr lang="fr-FR" sz="1600" b="1" i="1" dirty="0"/>
              <a:t>Figure III.14 : diagramme d'Etat-Transition du SIAD (Construction de liste des commerçants)</a:t>
            </a:r>
            <a:endParaRPr lang="en-US" sz="1100" dirty="0"/>
          </a:p>
        </p:txBody>
      </p:sp>
    </p:spTree>
    <p:extLst>
      <p:ext uri="{BB962C8B-B14F-4D97-AF65-F5344CB8AC3E}">
        <p14:creationId xmlns:p14="http://schemas.microsoft.com/office/powerpoint/2010/main" val="279432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297144" cy="580528"/>
          </a:xfrm>
        </p:spPr>
        <p:txBody>
          <a:bodyPr anchor="ctr">
            <a:noAutofit/>
          </a:bodyPr>
          <a:lstStyle/>
          <a:p>
            <a:pPr marL="0" indent="0" algn="ctr" rtl="0">
              <a:buNone/>
            </a:pPr>
            <a:r>
              <a:rPr lang="fr-FR" b="1" dirty="0">
                <a:ln w="6600">
                  <a:solidFill>
                    <a:schemeClr val="accent2"/>
                  </a:solidFill>
                  <a:prstDash val="solid"/>
                </a:ln>
                <a:solidFill>
                  <a:srgbClr val="FFFFFF"/>
                </a:solidFill>
                <a:effectLst>
                  <a:outerShdw dist="38100" dir="2700000" algn="tl" rotWithShape="0">
                    <a:schemeClr val="accent2"/>
                  </a:outerShdw>
                </a:effectLst>
              </a:rPr>
              <a:t>4eme </a:t>
            </a:r>
            <a:r>
              <a:rPr lang="fr-FR" b="1" dirty="0">
                <a:ln w="6600">
                  <a:solidFill>
                    <a:schemeClr val="accent2"/>
                  </a:solidFill>
                  <a:prstDash val="solid"/>
                </a:ln>
                <a:solidFill>
                  <a:srgbClr val="FFFFFF"/>
                </a:solidFill>
                <a:effectLst>
                  <a:outerShdw dist="38100" dir="2700000" algn="tl" rotWithShape="0">
                    <a:schemeClr val="accent2"/>
                  </a:outerShdw>
                </a:effectLst>
              </a:rPr>
              <a:t>Etape </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Modeling</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Modélisation</a:t>
            </a:r>
            <a:r>
              <a:rPr lang="es-ES" b="1" dirty="0">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 des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données</a:t>
            </a:r>
            <a:r>
              <a:rPr lang="fr-FR" b="1" dirty="0" smtClean="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2" name="Image 1"/>
          <p:cNvPicPr>
            <a:picLocks noChangeAspect="1"/>
          </p:cNvPicPr>
          <p:nvPr/>
        </p:nvPicPr>
        <p:blipFill>
          <a:blip r:embed="rId3"/>
          <a:stretch>
            <a:fillRect/>
          </a:stretch>
        </p:blipFill>
        <p:spPr>
          <a:xfrm>
            <a:off x="3070076" y="2016472"/>
            <a:ext cx="6143625" cy="4364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ZoneTexte 8"/>
          <p:cNvSpPr txBox="1"/>
          <p:nvPr/>
        </p:nvSpPr>
        <p:spPr>
          <a:xfrm>
            <a:off x="333772" y="5085184"/>
            <a:ext cx="2088232" cy="1323439"/>
          </a:xfrm>
          <a:prstGeom prst="rect">
            <a:avLst/>
          </a:prstGeom>
          <a:noFill/>
        </p:spPr>
        <p:txBody>
          <a:bodyPr wrap="square" rtlCol="1">
            <a:spAutoFit/>
          </a:bodyPr>
          <a:lstStyle/>
          <a:p>
            <a:r>
              <a:rPr lang="fr-FR" sz="2000" b="1" i="1"/>
              <a:t>Figure III.15 : Modèle de classification des commerçants</a:t>
            </a:r>
            <a:endParaRPr lang="en-US" sz="2000"/>
          </a:p>
        </p:txBody>
      </p:sp>
    </p:spTree>
    <p:extLst>
      <p:ext uri="{BB962C8B-B14F-4D97-AF65-F5344CB8AC3E}">
        <p14:creationId xmlns:p14="http://schemas.microsoft.com/office/powerpoint/2010/main" val="1215580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197868" y="1354584"/>
            <a:ext cx="10297144" cy="580528"/>
          </a:xfrm>
        </p:spPr>
        <p:txBody>
          <a:bodyPr anchor="ctr">
            <a:noAutofit/>
          </a:bodyPr>
          <a:lstStyle/>
          <a:p>
            <a:pPr marL="0" indent="0" algn="ctr" rtl="0">
              <a:buNone/>
            </a:pPr>
            <a:r>
              <a:rPr lang="fr-FR" b="1" dirty="0">
                <a:ln w="6600">
                  <a:solidFill>
                    <a:schemeClr val="accent2"/>
                  </a:solidFill>
                  <a:prstDash val="solid"/>
                </a:ln>
                <a:solidFill>
                  <a:srgbClr val="FFFFFF"/>
                </a:solidFill>
                <a:effectLst>
                  <a:outerShdw dist="38100" dir="2700000" algn="tl" rotWithShape="0">
                    <a:schemeClr val="accent2"/>
                  </a:outerShdw>
                </a:effectLst>
              </a:rPr>
              <a:t>4eme </a:t>
            </a:r>
            <a:r>
              <a:rPr lang="fr-FR" b="1" dirty="0">
                <a:ln w="6600">
                  <a:solidFill>
                    <a:schemeClr val="accent2"/>
                  </a:solidFill>
                  <a:prstDash val="solid"/>
                </a:ln>
                <a:solidFill>
                  <a:srgbClr val="FFFFFF"/>
                </a:solidFill>
                <a:effectLst>
                  <a:outerShdw dist="38100" dir="2700000" algn="tl" rotWithShape="0">
                    <a:schemeClr val="accent2"/>
                  </a:outerShdw>
                </a:effectLst>
              </a:rPr>
              <a:t>Etape </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Modeling</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Modélisation</a:t>
            </a:r>
            <a:r>
              <a:rPr lang="es-ES" b="1" dirty="0">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 des </a:t>
            </a:r>
            <a:r>
              <a:rPr lang="es-ES" b="1" dirty="0" err="1">
                <a:ln w="6600">
                  <a:solidFill>
                    <a:schemeClr val="accent2"/>
                  </a:solidFill>
                  <a:prstDash val="solid"/>
                </a:ln>
                <a:solidFill>
                  <a:srgbClr val="FFFFFF"/>
                </a:solidFill>
                <a:effectLst>
                  <a:outerShdw dist="38100" dir="2700000" algn="tl" rotWithShape="0">
                    <a:schemeClr val="accent2"/>
                  </a:outerShdw>
                </a:effectLst>
                <a:hlinkClick r:id="rId2" tooltip="Modélisation des données"/>
              </a:rPr>
              <a:t>données</a:t>
            </a:r>
            <a:r>
              <a:rPr lang="fr-FR" b="1" dirty="0" smtClean="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9" name="ZoneTexte 8"/>
          <p:cNvSpPr txBox="1"/>
          <p:nvPr/>
        </p:nvSpPr>
        <p:spPr>
          <a:xfrm>
            <a:off x="333772" y="5085184"/>
            <a:ext cx="2088232" cy="1477328"/>
          </a:xfrm>
          <a:prstGeom prst="rect">
            <a:avLst/>
          </a:prstGeom>
          <a:noFill/>
        </p:spPr>
        <p:txBody>
          <a:bodyPr wrap="square" rtlCol="1">
            <a:spAutoFit/>
          </a:bodyPr>
          <a:lstStyle/>
          <a:p>
            <a:r>
              <a:rPr lang="fr-FR" sz="1800" b="1" i="1" dirty="0"/>
              <a:t>Figure III.16 : Diagramme des Classes de la classification des commerçants</a:t>
            </a:r>
            <a:endParaRPr lang="en-US" sz="1800" dirty="0"/>
          </a:p>
        </p:txBody>
      </p:sp>
      <p:pic>
        <p:nvPicPr>
          <p:cNvPr id="3" name="Image 2"/>
          <p:cNvPicPr>
            <a:picLocks noChangeAspect="1"/>
          </p:cNvPicPr>
          <p:nvPr/>
        </p:nvPicPr>
        <p:blipFill>
          <a:blip r:embed="rId3"/>
          <a:stretch>
            <a:fillRect/>
          </a:stretch>
        </p:blipFill>
        <p:spPr>
          <a:xfrm>
            <a:off x="3070076" y="1937974"/>
            <a:ext cx="6679128" cy="45873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85976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981844" y="332656"/>
            <a:ext cx="4659505" cy="661888"/>
          </a:xfrm>
        </p:spPr>
        <p:txBody>
          <a:bodyPr/>
          <a:lstStyle/>
          <a:p>
            <a:pPr algn="l" defTabSz="1216152">
              <a:lnSpc>
                <a:spcPct val="90000"/>
              </a:lnSpc>
              <a:spcBef>
                <a:spcPts val="0"/>
              </a:spcBef>
              <a:buNone/>
            </a:pPr>
            <a:r>
              <a:rPr lang="fr-FR" dirty="0" smtClean="0">
                <a:effectLst>
                  <a:outerShdw blurRad="50800" dist="38100" dir="18900000" algn="bl" rotWithShape="0">
                    <a:prstClr val="black">
                      <a:alpha val="40000"/>
                    </a:prstClr>
                  </a:outerShdw>
                </a:effectLst>
                <a:latin typeface="Calibri"/>
              </a:rPr>
              <a:t>Introduction Générale</a:t>
            </a:r>
            <a:endParaRPr lang="fr-FR" sz="3600" b="0" i="0" dirty="0">
              <a:solidFill>
                <a:schemeClr val="tx1"/>
              </a:solidFill>
              <a:effectLst>
                <a:outerShdw blurRad="50800" dist="38100" dir="18900000" algn="bl" rotWithShape="0">
                  <a:prstClr val="black">
                    <a:alpha val="40000"/>
                  </a:prstClr>
                </a:outerShdw>
              </a:effectLst>
              <a:latin typeface="Calibri"/>
            </a:endParaRPr>
          </a:p>
        </p:txBody>
      </p:sp>
      <p:sp>
        <p:nvSpPr>
          <p:cNvPr id="14" name="Content Placeholder 13"/>
          <p:cNvSpPr>
            <a:spLocks noGrp="1"/>
          </p:cNvSpPr>
          <p:nvPr>
            <p:ph idx="1"/>
          </p:nvPr>
        </p:nvSpPr>
        <p:spPr>
          <a:xfrm>
            <a:off x="1218883" y="1124744"/>
            <a:ext cx="10360501" cy="5184576"/>
          </a:xfrm>
        </p:spPr>
        <p:txBody>
          <a:bodyPr>
            <a:normAutofit fontScale="85000" lnSpcReduction="10000"/>
          </a:bodyPr>
          <a:lstStyle/>
          <a:p>
            <a:pPr marL="0" indent="0" algn="just" rtl="0">
              <a:lnSpc>
                <a:spcPct val="150000"/>
              </a:lnSpc>
              <a:buNone/>
            </a:pPr>
            <a:r>
              <a:rPr lang="fr-FR" sz="2000" dirty="0" smtClean="0"/>
              <a:t>	Les </a:t>
            </a:r>
            <a:r>
              <a:rPr lang="fr-FR" sz="2000" dirty="0"/>
              <a:t>systèmes informatisés d'aide à la décision sont devenu aujourd'hui un outil indispensable pour la prise de la décision dans la gestion idéale des entreprises.</a:t>
            </a:r>
          </a:p>
          <a:p>
            <a:pPr marL="0" indent="0" algn="just" rtl="0">
              <a:lnSpc>
                <a:spcPct val="150000"/>
              </a:lnSpc>
              <a:buNone/>
            </a:pPr>
            <a:r>
              <a:rPr lang="fr-FR" sz="2000" dirty="0" smtClean="0"/>
              <a:t>	Le </a:t>
            </a:r>
            <a:r>
              <a:rPr lang="fr-FR" sz="2000" dirty="0"/>
              <a:t>secteur du </a:t>
            </a:r>
            <a:r>
              <a:rPr lang="fr-FR" sz="2000" dirty="0" smtClean="0"/>
              <a:t>commerce, qui </a:t>
            </a:r>
            <a:r>
              <a:rPr lang="fr-FR" sz="2000" dirty="0"/>
              <a:t>est </a:t>
            </a:r>
            <a:r>
              <a:rPr lang="fr-FR" sz="2000" dirty="0" smtClean="0"/>
              <a:t>un secteur stratégique représenté </a:t>
            </a:r>
            <a:r>
              <a:rPr lang="fr-FR" sz="2000" dirty="0"/>
              <a:t>et organisé par le ministère du </a:t>
            </a:r>
            <a:r>
              <a:rPr lang="fr-FR" sz="2000" dirty="0" smtClean="0"/>
              <a:t>commerce, la prise </a:t>
            </a:r>
            <a:r>
              <a:rPr lang="fr-FR" sz="2000" dirty="0"/>
              <a:t>d'une décision correcte, juste et poignante est devenu obsession ou plutôt objectif majeur qui préoccupe tous les dirigeants et les responsables de ce secteur soit au niveau local ou national. </a:t>
            </a:r>
          </a:p>
          <a:p>
            <a:pPr marL="0" indent="0" algn="just" rtl="0">
              <a:lnSpc>
                <a:spcPct val="150000"/>
              </a:lnSpc>
              <a:buNone/>
            </a:pPr>
            <a:r>
              <a:rPr lang="fr-FR" sz="2000" dirty="0" smtClean="0"/>
              <a:t>	Cette </a:t>
            </a:r>
            <a:r>
              <a:rPr lang="fr-FR" sz="2000" dirty="0"/>
              <a:t>dernière est basée sur l'expérience et la qualification de ses personnels pour exécuter la stratégie de l'administration centrale et régionale, mais cette méthode n'est pas outillée ou efficace sur le moyen et le long terme car ces deux performances ne sont pas toujours disponibles.</a:t>
            </a:r>
          </a:p>
          <a:p>
            <a:pPr marL="0" indent="0" algn="just" rtl="0">
              <a:lnSpc>
                <a:spcPct val="150000"/>
              </a:lnSpc>
              <a:buNone/>
            </a:pPr>
            <a:r>
              <a:rPr lang="fr-FR" sz="2000" dirty="0" smtClean="0"/>
              <a:t>	La </a:t>
            </a:r>
            <a:r>
              <a:rPr lang="fr-FR" sz="2000" dirty="0"/>
              <a:t>solution devant cette situation est l'établissement d'un système informatisé qui aide l'administration à accomplir sa fonction avec souplesse et efficacité. Dans cette perspective, notre objectif est de proposer un SIAD pour la direction du commerce de la wilaya de M’sila. L’intérêt derrière ce système et de garantir un bon déroulement de la procédure du contrôle et par conséquent la protection du consommateur. </a:t>
            </a:r>
          </a:p>
          <a:p>
            <a:pPr marL="301752" indent="-301752" algn="l" defTabSz="1216152" rtl="0">
              <a:buClr>
                <a:srgbClr val="009999"/>
              </a:buClr>
              <a:buFont typeface="Arial"/>
              <a:buChar char="•"/>
            </a:pPr>
            <a:endParaRPr lang="fr-FR" sz="2000" b="0" i="0" dirty="0">
              <a:solidFill>
                <a:schemeClr val="tx1"/>
              </a:solidFill>
              <a:latin typeface="Calibri"/>
            </a:endParaRPr>
          </a:p>
        </p:txBody>
      </p:sp>
    </p:spTree>
    <p:extLst>
      <p:ext uri="{BB962C8B-B14F-4D97-AF65-F5344CB8AC3E}">
        <p14:creationId xmlns:p14="http://schemas.microsoft.com/office/powerpoint/2010/main" val="3389389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01924" y="1354584"/>
            <a:ext cx="10297144" cy="580528"/>
          </a:xfrm>
        </p:spPr>
        <p:txBody>
          <a:bodyPr anchor="ctr">
            <a:noAutofit/>
          </a:bodyPr>
          <a:lstStyle/>
          <a:p>
            <a:pPr marL="0" indent="0" algn="ctr" rtl="0">
              <a:buNone/>
            </a:pPr>
            <a:r>
              <a:rPr lang="fr-FR" b="1" dirty="0" smtClean="0">
                <a:ln w="6600">
                  <a:solidFill>
                    <a:schemeClr val="accent2"/>
                  </a:solidFill>
                  <a:prstDash val="solid"/>
                </a:ln>
                <a:solidFill>
                  <a:srgbClr val="FFFFFF"/>
                </a:solidFill>
                <a:effectLst>
                  <a:outerShdw dist="38100" dir="2700000" algn="tl" rotWithShape="0">
                    <a:schemeClr val="accent2"/>
                  </a:outerShdw>
                </a:effectLst>
              </a:rPr>
              <a:t>5eme </a:t>
            </a:r>
            <a:r>
              <a:rPr lang="fr-FR" b="1" dirty="0">
                <a:ln w="6600">
                  <a:solidFill>
                    <a:schemeClr val="accent2"/>
                  </a:solidFill>
                  <a:prstDash val="solid"/>
                </a:ln>
                <a:solidFill>
                  <a:srgbClr val="FFFFFF"/>
                </a:solidFill>
                <a:effectLst>
                  <a:outerShdw dist="38100" dir="2700000" algn="tl" rotWithShape="0">
                    <a:schemeClr val="accent2"/>
                  </a:outerShdw>
                </a:effectLst>
              </a:rPr>
              <a:t>Etape </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Evaluation</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Evaluation</a:t>
            </a:r>
            <a:r>
              <a:rPr lang="fr-FR" b="1" dirty="0">
                <a:ln w="6600">
                  <a:solidFill>
                    <a:schemeClr val="accent2"/>
                  </a:solidFill>
                  <a:prstDash val="solid"/>
                </a:ln>
                <a:solidFill>
                  <a:srgbClr val="FFFFFF"/>
                </a:solidFill>
                <a:effectLst>
                  <a:outerShdw dist="38100" dir="2700000" algn="tl" rotWithShape="0">
                    <a:schemeClr val="accent2"/>
                  </a:outerShdw>
                </a:effectLst>
              </a:rPr>
              <a:t>) </a:t>
            </a:r>
            <a:r>
              <a:rPr lang="fr-FR" b="1" dirty="0" smtClean="0">
                <a:ln w="6600">
                  <a:solidFill>
                    <a:schemeClr val="accent2"/>
                  </a:solidFill>
                  <a:prstDash val="solid"/>
                </a:ln>
                <a:solidFill>
                  <a:srgbClr val="FFFFFF"/>
                </a:solidFill>
                <a:effectLst>
                  <a:outerShdw dist="38100" dir="2700000" algn="tl" rotWithShape="0">
                    <a:schemeClr val="accent2"/>
                  </a:outerShdw>
                </a:effectLst>
              </a:rPr>
              <a:t>:</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8" name="Espace réservé du contenu 2"/>
          <p:cNvSpPr txBox="1">
            <a:spLocks/>
          </p:cNvSpPr>
          <p:nvPr/>
        </p:nvSpPr>
        <p:spPr>
          <a:xfrm>
            <a:off x="2277988" y="2307952"/>
            <a:ext cx="8568952" cy="3569320"/>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lvl="0" algn="l" rtl="0">
              <a:lnSpc>
                <a:spcPct val="150000"/>
              </a:lnSpc>
            </a:pPr>
            <a:r>
              <a:rPr lang="fr-FR" sz="2400"/>
              <a:t>Classification efficace des commerçants.</a:t>
            </a:r>
            <a:endParaRPr lang="en-US" sz="2400"/>
          </a:p>
          <a:p>
            <a:pPr lvl="0" algn="l" rtl="0">
              <a:lnSpc>
                <a:spcPct val="150000"/>
              </a:lnSpc>
            </a:pPr>
            <a:r>
              <a:rPr lang="fr-FR" sz="2400"/>
              <a:t>Simplicité du modèle créé (Méthode de pointillage)</a:t>
            </a:r>
            <a:endParaRPr lang="en-US" sz="2400"/>
          </a:p>
          <a:p>
            <a:pPr lvl="0" algn="l" rtl="0">
              <a:lnSpc>
                <a:spcPct val="150000"/>
              </a:lnSpc>
            </a:pPr>
            <a:r>
              <a:rPr lang="fr-FR" sz="2400"/>
              <a:t>Maximum exploitation des DATAMARTs.</a:t>
            </a:r>
            <a:endParaRPr lang="en-US" sz="2400"/>
          </a:p>
          <a:p>
            <a:pPr lvl="0" algn="l" rtl="0">
              <a:lnSpc>
                <a:spcPct val="150000"/>
              </a:lnSpc>
            </a:pPr>
            <a:r>
              <a:rPr lang="fr-FR" sz="2400"/>
              <a:t>Donne des connaissances prés à exploiter dès l'extraction des DATAMARTs.</a:t>
            </a:r>
            <a:endParaRPr lang="en-US" sz="2400"/>
          </a:p>
        </p:txBody>
      </p:sp>
    </p:spTree>
    <p:extLst>
      <p:ext uri="{BB962C8B-B14F-4D97-AF65-F5344CB8AC3E}">
        <p14:creationId xmlns:p14="http://schemas.microsoft.com/office/powerpoint/2010/main" val="396537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9484041"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2000" dirty="0"/>
              <a:t>Chapitre 03 : Le Projet SIAD : Extraction des données &amp; Conception du système</a:t>
            </a:r>
            <a:endParaRPr lang="en-US" sz="2000" dirty="0"/>
          </a:p>
        </p:txBody>
      </p:sp>
      <p:sp>
        <p:nvSpPr>
          <p:cNvPr id="6" name="Title 1"/>
          <p:cNvSpPr>
            <a:spLocks noGrp="1"/>
          </p:cNvSpPr>
          <p:nvPr>
            <p:ph type="title"/>
          </p:nvPr>
        </p:nvSpPr>
        <p:spPr>
          <a:xfrm>
            <a:off x="1053852" y="404664"/>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 Projet SIAD-DM : Démarche CRISP-DM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7" name="Espace réservé du contenu 2"/>
          <p:cNvSpPr>
            <a:spLocks noGrp="1"/>
          </p:cNvSpPr>
          <p:nvPr>
            <p:ph idx="1"/>
          </p:nvPr>
        </p:nvSpPr>
        <p:spPr>
          <a:xfrm>
            <a:off x="1701924" y="1354584"/>
            <a:ext cx="10297144" cy="580528"/>
          </a:xfrm>
        </p:spPr>
        <p:txBody>
          <a:bodyPr anchor="ctr">
            <a:noAutofit/>
          </a:bodyPr>
          <a:lstStyle/>
          <a:p>
            <a:pPr marL="0" indent="0" algn="ctr" rtl="0">
              <a:buNone/>
            </a:pPr>
            <a:r>
              <a:rPr lang="fr-FR" b="1" dirty="0">
                <a:ln w="6600">
                  <a:solidFill>
                    <a:schemeClr val="accent2"/>
                  </a:solidFill>
                  <a:prstDash val="solid"/>
                </a:ln>
                <a:solidFill>
                  <a:srgbClr val="FFFFFF"/>
                </a:solidFill>
                <a:effectLst>
                  <a:outerShdw dist="38100" dir="2700000" algn="tl" rotWithShape="0">
                    <a:schemeClr val="accent2"/>
                  </a:outerShdw>
                </a:effectLst>
              </a:rPr>
              <a:t>6eme Etape </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Deployment</a:t>
            </a:r>
            <a:r>
              <a:rPr lang="es-ES" b="1" dirty="0">
                <a:ln w="6600">
                  <a:solidFill>
                    <a:schemeClr val="accent2"/>
                  </a:solidFill>
                  <a:prstDash val="solid"/>
                </a:ln>
                <a:solidFill>
                  <a:srgbClr val="FFFFFF"/>
                </a:solidFill>
                <a:effectLst>
                  <a:outerShdw dist="38100" dir="2700000" algn="tl" rotWithShape="0">
                    <a:schemeClr val="accent2"/>
                  </a:outerShdw>
                </a:effectLst>
              </a:rPr>
              <a:t> (</a:t>
            </a:r>
            <a:r>
              <a:rPr lang="es-ES" b="1" dirty="0" err="1">
                <a:ln w="6600">
                  <a:solidFill>
                    <a:schemeClr val="accent2"/>
                  </a:solidFill>
                  <a:prstDash val="solid"/>
                </a:ln>
                <a:solidFill>
                  <a:srgbClr val="FFFFFF"/>
                </a:solidFill>
                <a:effectLst>
                  <a:outerShdw dist="38100" dir="2700000" algn="tl" rotWithShape="0">
                    <a:schemeClr val="accent2"/>
                  </a:outerShdw>
                </a:effectLst>
              </a:rPr>
              <a:t>Déploiement</a:t>
            </a:r>
            <a:r>
              <a:rPr lang="fr-FR" b="1" dirty="0">
                <a:ln w="6600">
                  <a:solidFill>
                    <a:schemeClr val="accent2"/>
                  </a:solidFill>
                  <a:prstDash val="solid"/>
                </a:ln>
                <a:solidFill>
                  <a:srgbClr val="FFFFFF"/>
                </a:solidFill>
                <a:effectLst>
                  <a:outerShdw dist="38100" dir="2700000" algn="tl" rotWithShape="0">
                    <a:schemeClr val="accent2"/>
                  </a:outerShdw>
                </a:effectLst>
              </a:rPr>
              <a:t>) :</a:t>
            </a:r>
            <a:endParaRPr lang="en-US"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8" name="Espace réservé du contenu 2"/>
          <p:cNvSpPr txBox="1">
            <a:spLocks/>
          </p:cNvSpPr>
          <p:nvPr/>
        </p:nvSpPr>
        <p:spPr>
          <a:xfrm>
            <a:off x="1197868" y="1928464"/>
            <a:ext cx="5214764" cy="1913136"/>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algn="l" rtl="0">
              <a:buFont typeface="Wingdings" panose="05000000000000000000" pitchFamily="2" charset="2"/>
              <a:buChar char="§"/>
            </a:pPr>
            <a:r>
              <a:rPr lang="fr-FR" b="1" dirty="0" smtClean="0"/>
              <a:t>Extraction </a:t>
            </a:r>
            <a:r>
              <a:rPr lang="fr-FR" b="1" dirty="0"/>
              <a:t>Des </a:t>
            </a:r>
            <a:r>
              <a:rPr lang="fr-FR" b="1" dirty="0" smtClean="0"/>
              <a:t>Performances.</a:t>
            </a:r>
            <a:endParaRPr lang="en-US" dirty="0"/>
          </a:p>
          <a:p>
            <a:pPr algn="l" rtl="0">
              <a:buFont typeface="Wingdings" panose="05000000000000000000" pitchFamily="2" charset="2"/>
              <a:buChar char="§"/>
            </a:pPr>
            <a:r>
              <a:rPr lang="fr-FR" b="1" dirty="0" smtClean="0"/>
              <a:t>Le </a:t>
            </a:r>
            <a:r>
              <a:rPr lang="fr-FR" b="1" dirty="0"/>
              <a:t>bilan du </a:t>
            </a:r>
            <a:r>
              <a:rPr lang="fr-FR" b="1" dirty="0" smtClean="0"/>
              <a:t>contrôle.</a:t>
            </a:r>
            <a:endParaRPr lang="en-US" dirty="0"/>
          </a:p>
          <a:p>
            <a:pPr algn="l" rtl="0">
              <a:buFont typeface="Wingdings" panose="05000000000000000000" pitchFamily="2" charset="2"/>
              <a:buChar char="§"/>
            </a:pPr>
            <a:r>
              <a:rPr lang="fr-FR" b="1" dirty="0" smtClean="0"/>
              <a:t>Matrice d'exécution.</a:t>
            </a:r>
            <a:endParaRPr lang="en-US" dirty="0"/>
          </a:p>
        </p:txBody>
      </p:sp>
      <p:pic>
        <p:nvPicPr>
          <p:cNvPr id="2" name="Image 1"/>
          <p:cNvPicPr>
            <a:picLocks noChangeAspect="1"/>
          </p:cNvPicPr>
          <p:nvPr/>
        </p:nvPicPr>
        <p:blipFill>
          <a:blip r:embed="rId2"/>
          <a:stretch>
            <a:fillRect/>
          </a:stretch>
        </p:blipFill>
        <p:spPr>
          <a:xfrm>
            <a:off x="4942284" y="3284984"/>
            <a:ext cx="6840760" cy="2880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ZoneTexte 8"/>
          <p:cNvSpPr txBox="1"/>
          <p:nvPr/>
        </p:nvSpPr>
        <p:spPr>
          <a:xfrm>
            <a:off x="2638028" y="4341732"/>
            <a:ext cx="2088232" cy="1323439"/>
          </a:xfrm>
          <a:prstGeom prst="rect">
            <a:avLst/>
          </a:prstGeom>
          <a:noFill/>
        </p:spPr>
        <p:txBody>
          <a:bodyPr wrap="square" rtlCol="1">
            <a:spAutoFit/>
          </a:bodyPr>
          <a:lstStyle/>
          <a:p>
            <a:r>
              <a:rPr lang="fr-FR" sz="1600" b="1" i="1" dirty="0"/>
              <a:t>Figure III.17 : diagramme d'Etat-Transition du SIAD (Construction de la Matrice d'exécution</a:t>
            </a:r>
            <a:r>
              <a:rPr lang="fr-FR" sz="1600" b="1" i="1" dirty="0" smtClean="0"/>
              <a:t>)</a:t>
            </a:r>
            <a:endParaRPr lang="en-US" sz="1600" dirty="0"/>
          </a:p>
        </p:txBody>
      </p:sp>
    </p:spTree>
    <p:extLst>
      <p:ext uri="{BB962C8B-B14F-4D97-AF65-F5344CB8AC3E}">
        <p14:creationId xmlns:p14="http://schemas.microsoft.com/office/powerpoint/2010/main" val="282066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1218883" y="1556792"/>
            <a:ext cx="10360501" cy="3456384"/>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rtl="0"/>
            <a:r>
              <a:rPr lang="fr-FR" sz="6000" dirty="0"/>
              <a:t>Chapitre 04 : Mise en œuvre du Projet SIAD-DM</a:t>
            </a:r>
            <a:endParaRPr lang="en-US" sz="6000" dirty="0"/>
          </a:p>
        </p:txBody>
      </p:sp>
    </p:spTree>
    <p:extLst>
      <p:ext uri="{BB962C8B-B14F-4D97-AF65-F5344CB8AC3E}">
        <p14:creationId xmlns:p14="http://schemas.microsoft.com/office/powerpoint/2010/main" val="406824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6171673"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a:r>
              <a:rPr lang="fr-FR" sz="2000" dirty="0"/>
              <a:t>Chapitre 04 : Mise en œuvre du Projet SIAD-DM</a:t>
            </a:r>
            <a:endParaRPr lang="en-US" sz="2000" dirty="0"/>
          </a:p>
        </p:txBody>
      </p:sp>
      <p:sp>
        <p:nvSpPr>
          <p:cNvPr id="6" name="Title 1"/>
          <p:cNvSpPr>
            <a:spLocks noGrp="1"/>
          </p:cNvSpPr>
          <p:nvPr>
            <p:ph type="title"/>
          </p:nvPr>
        </p:nvSpPr>
        <p:spPr>
          <a:xfrm>
            <a:off x="1053852" y="835620"/>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Les Outils De La Réalisation Du Projet SIAD-DM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8" name="Espace réservé du contenu 2"/>
          <p:cNvSpPr txBox="1">
            <a:spLocks/>
          </p:cNvSpPr>
          <p:nvPr/>
        </p:nvSpPr>
        <p:spPr>
          <a:xfrm>
            <a:off x="1989956" y="2132856"/>
            <a:ext cx="6408712" cy="3228728"/>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algn="l" rtl="0">
              <a:lnSpc>
                <a:spcPct val="150000"/>
              </a:lnSpc>
            </a:pPr>
            <a:r>
              <a:rPr lang="fr-FR" b="1" dirty="0" smtClean="0"/>
              <a:t>SGBD FIREBIRD.</a:t>
            </a:r>
            <a:endParaRPr lang="en-US" dirty="0"/>
          </a:p>
          <a:p>
            <a:pPr algn="l" rtl="0">
              <a:lnSpc>
                <a:spcPct val="150000"/>
              </a:lnSpc>
            </a:pPr>
            <a:r>
              <a:rPr lang="en-US" b="1" dirty="0" smtClean="0"/>
              <a:t>EMBARCADERO </a:t>
            </a:r>
            <a:r>
              <a:rPr lang="en-US" b="1" dirty="0"/>
              <a:t>RAD STUDIO </a:t>
            </a:r>
            <a:r>
              <a:rPr lang="en-US" b="1" dirty="0" smtClean="0"/>
              <a:t>XE8.</a:t>
            </a:r>
            <a:endParaRPr lang="en-US" dirty="0"/>
          </a:p>
          <a:p>
            <a:pPr algn="l" rtl="0">
              <a:lnSpc>
                <a:spcPct val="150000"/>
              </a:lnSpc>
            </a:pPr>
            <a:r>
              <a:rPr lang="fr-FR" b="1" dirty="0" smtClean="0"/>
              <a:t>TCHART.</a:t>
            </a:r>
            <a:endParaRPr lang="en-US" dirty="0"/>
          </a:p>
        </p:txBody>
      </p:sp>
    </p:spTree>
    <p:extLst>
      <p:ext uri="{BB962C8B-B14F-4D97-AF65-F5344CB8AC3E}">
        <p14:creationId xmlns:p14="http://schemas.microsoft.com/office/powerpoint/2010/main" val="317014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6171673"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a:r>
              <a:rPr lang="fr-FR" sz="2000" dirty="0"/>
              <a:t>Chapitre 04 : Mise en œuvre du Projet SIAD-DM</a:t>
            </a:r>
            <a:endParaRPr lang="en-US" sz="2000" dirty="0"/>
          </a:p>
        </p:txBody>
      </p:sp>
      <p:sp>
        <p:nvSpPr>
          <p:cNvPr id="6" name="Title 1"/>
          <p:cNvSpPr>
            <a:spLocks noGrp="1"/>
          </p:cNvSpPr>
          <p:nvPr>
            <p:ph type="title"/>
          </p:nvPr>
        </p:nvSpPr>
        <p:spPr>
          <a:xfrm>
            <a:off x="1053852" y="835620"/>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Algorithmes</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8" name="Espace réservé du contenu 2"/>
          <p:cNvSpPr txBox="1">
            <a:spLocks/>
          </p:cNvSpPr>
          <p:nvPr/>
        </p:nvSpPr>
        <p:spPr>
          <a:xfrm>
            <a:off x="2746040" y="1461504"/>
            <a:ext cx="6408712" cy="648072"/>
          </a:xfrm>
          <a:prstGeom prst="rect">
            <a:avLst/>
          </a:prstGeom>
        </p:spPr>
        <p:txBody>
          <a:bodyPr vert="horz" lIns="121899" tIns="60949" rIns="121899" bIns="60949" rtlCol="0">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marL="0" indent="0" algn="ctr" rtl="0">
              <a:buNone/>
            </a:pPr>
            <a:r>
              <a:rPr lang="fr-FR" b="1" dirty="0" smtClean="0"/>
              <a:t>Création </a:t>
            </a:r>
            <a:r>
              <a:rPr lang="fr-FR" b="1" dirty="0"/>
              <a:t>la matrice </a:t>
            </a:r>
            <a:r>
              <a:rPr lang="fr-FR" b="1" dirty="0" smtClean="0"/>
              <a:t>d'exécution.</a:t>
            </a:r>
            <a:endParaRPr lang="en-US" dirty="0"/>
          </a:p>
        </p:txBody>
      </p:sp>
      <p:sp>
        <p:nvSpPr>
          <p:cNvPr id="12" name="ZoneTexte 11"/>
          <p:cNvSpPr txBox="1"/>
          <p:nvPr/>
        </p:nvSpPr>
        <p:spPr>
          <a:xfrm>
            <a:off x="2694515" y="2411424"/>
            <a:ext cx="8152425" cy="2989986"/>
          </a:xfrm>
          <a:prstGeom prst="rect">
            <a:avLst/>
          </a:prstGeom>
          <a:noFill/>
        </p:spPr>
        <p:txBody>
          <a:bodyPr wrap="none" rtlCol="1">
            <a:spAutoFit/>
          </a:bodyPr>
          <a:lstStyle/>
          <a:p>
            <a:pPr>
              <a:lnSpc>
                <a:spcPct val="150000"/>
              </a:lnSpc>
            </a:pPr>
            <a:r>
              <a:rPr lang="fr-FR" sz="1800" dirty="0" smtClean="0"/>
              <a:t>Début</a:t>
            </a:r>
          </a:p>
          <a:p>
            <a:pPr>
              <a:lnSpc>
                <a:spcPct val="150000"/>
              </a:lnSpc>
            </a:pPr>
            <a:r>
              <a:rPr lang="fr-FR" sz="1800" dirty="0" smtClean="0"/>
              <a:t>Demander </a:t>
            </a:r>
            <a:r>
              <a:rPr lang="fr-FR" sz="1800" dirty="0"/>
              <a:t>le nombre des Brigades disponible </a:t>
            </a:r>
            <a:r>
              <a:rPr lang="fr-FR" sz="1800" dirty="0" smtClean="0"/>
              <a:t>;</a:t>
            </a:r>
            <a:endParaRPr lang="en-US" sz="1800" dirty="0"/>
          </a:p>
          <a:p>
            <a:pPr>
              <a:lnSpc>
                <a:spcPct val="150000"/>
              </a:lnSpc>
            </a:pPr>
            <a:r>
              <a:rPr lang="fr-FR" sz="1800" dirty="0" smtClean="0"/>
              <a:t>Demander </a:t>
            </a:r>
            <a:r>
              <a:rPr lang="fr-FR" sz="1800" dirty="0"/>
              <a:t>le taux de performances souhaitable ;</a:t>
            </a:r>
            <a:endParaRPr lang="en-US" sz="1800" dirty="0"/>
          </a:p>
          <a:p>
            <a:pPr>
              <a:lnSpc>
                <a:spcPct val="150000"/>
              </a:lnSpc>
            </a:pPr>
            <a:r>
              <a:rPr lang="fr-FR" sz="1800" dirty="0"/>
              <a:t>Classer les commerçant selon la nature d’activité (agro-alimentaire, industriel…etc.) ; </a:t>
            </a:r>
            <a:endParaRPr lang="en-US" sz="1800" dirty="0"/>
          </a:p>
          <a:p>
            <a:pPr>
              <a:lnSpc>
                <a:spcPct val="150000"/>
              </a:lnSpc>
            </a:pPr>
            <a:r>
              <a:rPr lang="fr-FR" sz="1800" dirty="0" smtClean="0"/>
              <a:t>Proposer </a:t>
            </a:r>
            <a:r>
              <a:rPr lang="fr-FR" sz="1800" dirty="0"/>
              <a:t>des chiffres et créer matrice </a:t>
            </a:r>
            <a:r>
              <a:rPr lang="fr-FR" sz="1800" dirty="0" smtClean="0"/>
              <a:t>;</a:t>
            </a:r>
          </a:p>
          <a:p>
            <a:pPr>
              <a:lnSpc>
                <a:spcPct val="150000"/>
              </a:lnSpc>
            </a:pPr>
            <a:r>
              <a:rPr lang="fr-FR" sz="1800" dirty="0" smtClean="0"/>
              <a:t>Fin;</a:t>
            </a:r>
            <a:endParaRPr lang="en-US" sz="1800" dirty="0"/>
          </a:p>
          <a:p>
            <a:pPr>
              <a:lnSpc>
                <a:spcPct val="150000"/>
              </a:lnSpc>
            </a:pPr>
            <a:endParaRPr lang="ar-DZ" sz="2000" dirty="0"/>
          </a:p>
        </p:txBody>
      </p:sp>
    </p:spTree>
    <p:extLst>
      <p:ext uri="{BB962C8B-B14F-4D97-AF65-F5344CB8AC3E}">
        <p14:creationId xmlns:p14="http://schemas.microsoft.com/office/powerpoint/2010/main" val="134905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6171673"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a:r>
              <a:rPr lang="fr-FR" sz="2000" dirty="0"/>
              <a:t>Chapitre 04 : Mise en œuvre du Projet SIAD-DM</a:t>
            </a:r>
            <a:endParaRPr lang="en-US" sz="2000" dirty="0"/>
          </a:p>
        </p:txBody>
      </p:sp>
      <p:sp>
        <p:nvSpPr>
          <p:cNvPr id="6" name="Title 1"/>
          <p:cNvSpPr>
            <a:spLocks noGrp="1"/>
          </p:cNvSpPr>
          <p:nvPr>
            <p:ph type="title"/>
          </p:nvPr>
        </p:nvSpPr>
        <p:spPr>
          <a:xfrm>
            <a:off x="1053852" y="835620"/>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Algorithmes</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8" name="Espace réservé du contenu 2"/>
          <p:cNvSpPr txBox="1">
            <a:spLocks/>
          </p:cNvSpPr>
          <p:nvPr/>
        </p:nvSpPr>
        <p:spPr>
          <a:xfrm>
            <a:off x="2746040" y="1461504"/>
            <a:ext cx="6408712" cy="648072"/>
          </a:xfrm>
          <a:prstGeom prst="rect">
            <a:avLst/>
          </a:prstGeom>
        </p:spPr>
        <p:txBody>
          <a:bodyPr vert="horz" lIns="121899" tIns="60949" rIns="121899" bIns="60949" rtlCol="0" anchor="ctr">
            <a:noAutofit/>
          </a:bodyPr>
          <a:lstStyle>
            <a:lvl1pPr marL="304747" indent="-304747" algn="r" defTabSz="1218987" rtl="1"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r" defTabSz="1218987" rtl="1"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r" defTabSz="1218987" rtl="1"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r" defTabSz="1218987" rtl="1"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marL="0" indent="0" algn="ctr" rtl="0">
              <a:buNone/>
            </a:pPr>
            <a:r>
              <a:rPr lang="fr-FR" b="1" dirty="0" smtClean="0"/>
              <a:t>Création </a:t>
            </a:r>
            <a:r>
              <a:rPr lang="fr-FR" b="1" dirty="0"/>
              <a:t>de la liste des </a:t>
            </a:r>
            <a:r>
              <a:rPr lang="fr-FR" b="1" dirty="0" smtClean="0"/>
              <a:t>commerçants.</a:t>
            </a:r>
            <a:endParaRPr lang="en-US" dirty="0"/>
          </a:p>
        </p:txBody>
      </p:sp>
      <p:sp>
        <p:nvSpPr>
          <p:cNvPr id="12" name="ZoneTexte 11"/>
          <p:cNvSpPr txBox="1"/>
          <p:nvPr/>
        </p:nvSpPr>
        <p:spPr>
          <a:xfrm>
            <a:off x="3543982" y="2109576"/>
            <a:ext cx="4304576" cy="3831818"/>
          </a:xfrm>
          <a:prstGeom prst="rect">
            <a:avLst/>
          </a:prstGeom>
          <a:noFill/>
        </p:spPr>
        <p:txBody>
          <a:bodyPr wrap="none" rtlCol="1">
            <a:spAutoFit/>
          </a:bodyPr>
          <a:lstStyle/>
          <a:p>
            <a:pPr>
              <a:lnSpc>
                <a:spcPct val="150000"/>
              </a:lnSpc>
            </a:pPr>
            <a:r>
              <a:rPr lang="fr-FR" sz="1800" dirty="0" smtClean="0"/>
              <a:t>Début</a:t>
            </a:r>
          </a:p>
          <a:p>
            <a:pPr>
              <a:lnSpc>
                <a:spcPct val="150000"/>
              </a:lnSpc>
            </a:pPr>
            <a:r>
              <a:rPr lang="fr-FR" sz="1800" dirty="0" smtClean="0"/>
              <a:t>Pour </a:t>
            </a:r>
            <a:r>
              <a:rPr lang="fr-FR" sz="1800" dirty="0"/>
              <a:t>chaque commerçant faire</a:t>
            </a:r>
            <a:endParaRPr lang="en-US" sz="1800" dirty="0"/>
          </a:p>
          <a:p>
            <a:pPr>
              <a:lnSpc>
                <a:spcPct val="150000"/>
              </a:lnSpc>
            </a:pPr>
            <a:r>
              <a:rPr lang="fr-FR" sz="1800" dirty="0"/>
              <a:t>Détecter la zone d'activité ;</a:t>
            </a:r>
            <a:endParaRPr lang="en-US" sz="1800" dirty="0"/>
          </a:p>
          <a:p>
            <a:pPr>
              <a:lnSpc>
                <a:spcPct val="150000"/>
              </a:lnSpc>
            </a:pPr>
            <a:r>
              <a:rPr lang="fr-FR" sz="1800" dirty="0"/>
              <a:t>Noter commerçant ;</a:t>
            </a:r>
            <a:endParaRPr lang="en-US" sz="1800" dirty="0"/>
          </a:p>
          <a:p>
            <a:pPr>
              <a:lnSpc>
                <a:spcPct val="150000"/>
              </a:lnSpc>
            </a:pPr>
            <a:r>
              <a:rPr lang="fr-FR" sz="1800" dirty="0"/>
              <a:t>Détecter l’historique de contrôle de la zone;</a:t>
            </a:r>
            <a:endParaRPr lang="en-US" sz="1800" dirty="0"/>
          </a:p>
          <a:p>
            <a:pPr>
              <a:lnSpc>
                <a:spcPct val="150000"/>
              </a:lnSpc>
            </a:pPr>
            <a:r>
              <a:rPr lang="fr-FR" sz="1800" dirty="0"/>
              <a:t>Noter commerçant ;</a:t>
            </a:r>
            <a:endParaRPr lang="en-US" sz="1800" dirty="0"/>
          </a:p>
          <a:p>
            <a:pPr>
              <a:lnSpc>
                <a:spcPct val="150000"/>
              </a:lnSpc>
            </a:pPr>
            <a:r>
              <a:rPr lang="fr-FR" sz="1800" dirty="0"/>
              <a:t>Trier commerçants ;</a:t>
            </a:r>
            <a:endParaRPr lang="en-US" sz="1800" dirty="0"/>
          </a:p>
          <a:p>
            <a:pPr>
              <a:lnSpc>
                <a:spcPct val="150000"/>
              </a:lnSpc>
            </a:pPr>
            <a:r>
              <a:rPr lang="fr-FR" sz="1800" dirty="0"/>
              <a:t>Extraire une liste ;</a:t>
            </a:r>
            <a:endParaRPr lang="en-US" sz="1800" dirty="0"/>
          </a:p>
          <a:p>
            <a:pPr>
              <a:lnSpc>
                <a:spcPct val="150000"/>
              </a:lnSpc>
            </a:pPr>
            <a:r>
              <a:rPr lang="fr-FR" sz="1800" dirty="0" smtClean="0"/>
              <a:t>Fin;</a:t>
            </a:r>
            <a:endParaRPr lang="ar-DZ" sz="2000" dirty="0"/>
          </a:p>
        </p:txBody>
      </p:sp>
    </p:spTree>
    <p:extLst>
      <p:ext uri="{BB962C8B-B14F-4D97-AF65-F5344CB8AC3E}">
        <p14:creationId xmlns:p14="http://schemas.microsoft.com/office/powerpoint/2010/main" val="32247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6171673"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a:r>
              <a:rPr lang="fr-FR" sz="2000" dirty="0"/>
              <a:t>Chapitre 04 : Mise en œuvre du Projet SIAD-DM</a:t>
            </a:r>
            <a:endParaRPr lang="en-US" sz="2000" dirty="0"/>
          </a:p>
        </p:txBody>
      </p:sp>
      <p:sp>
        <p:nvSpPr>
          <p:cNvPr id="6" name="Title 1"/>
          <p:cNvSpPr>
            <a:spLocks noGrp="1"/>
          </p:cNvSpPr>
          <p:nvPr>
            <p:ph type="title"/>
          </p:nvPr>
        </p:nvSpPr>
        <p:spPr>
          <a:xfrm>
            <a:off x="1053852" y="835620"/>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Captures SIAD-DM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pic>
        <p:nvPicPr>
          <p:cNvPr id="2" name="Image 1"/>
          <p:cNvPicPr>
            <a:picLocks noChangeAspect="1"/>
          </p:cNvPicPr>
          <p:nvPr/>
        </p:nvPicPr>
        <p:blipFill>
          <a:blip r:embed="rId2"/>
          <a:stretch>
            <a:fillRect/>
          </a:stretch>
        </p:blipFill>
        <p:spPr>
          <a:xfrm>
            <a:off x="3142084" y="1928464"/>
            <a:ext cx="6424984" cy="4014953"/>
          </a:xfrm>
          <a:prstGeom prst="rect">
            <a:avLst/>
          </a:prstGeom>
        </p:spPr>
      </p:pic>
    </p:spTree>
    <p:extLst>
      <p:ext uri="{BB962C8B-B14F-4D97-AF65-F5344CB8AC3E}">
        <p14:creationId xmlns:p14="http://schemas.microsoft.com/office/powerpoint/2010/main" val="419683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714827" y="44624"/>
            <a:ext cx="6171673" cy="648072"/>
          </a:xfrm>
          <a:prstGeom prst="rect">
            <a:avLst/>
          </a:prstGeom>
        </p:spPr>
        <p:txBody>
          <a:bodyPr vert="horz" lIns="121899" tIns="60949" rIns="121899" bIns="60949" rtlCol="0" anchor="ctr">
            <a:normAutofit/>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a:r>
              <a:rPr lang="fr-FR" sz="2000" dirty="0"/>
              <a:t>Chapitre 04 : Mise en œuvre du Projet SIAD-DM</a:t>
            </a:r>
            <a:endParaRPr lang="en-US" sz="2000" dirty="0"/>
          </a:p>
        </p:txBody>
      </p:sp>
      <p:sp>
        <p:nvSpPr>
          <p:cNvPr id="6" name="Title 1"/>
          <p:cNvSpPr>
            <a:spLocks noGrp="1"/>
          </p:cNvSpPr>
          <p:nvPr>
            <p:ph type="title"/>
          </p:nvPr>
        </p:nvSpPr>
        <p:spPr>
          <a:xfrm>
            <a:off x="1053852" y="835620"/>
            <a:ext cx="9793088" cy="949920"/>
          </a:xfrm>
        </p:spPr>
        <p:txBody>
          <a:bodyPr anchor="ctr">
            <a:noAutofit/>
          </a:bodyPr>
          <a:lstStyle/>
          <a:p>
            <a:pPr defTabSz="1216152" rtl="0">
              <a:lnSpc>
                <a:spcPct val="90000"/>
              </a:lnSpc>
              <a:spcBef>
                <a:spcPts val="0"/>
              </a:spcBef>
              <a:buNone/>
            </a:pPr>
            <a:r>
              <a:rPr lang="fr-FR"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Captures SIAD-DM</a:t>
            </a:r>
            <a:endParaRPr lang="fr-FR"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pic>
        <p:nvPicPr>
          <p:cNvPr id="3" name="Image 2"/>
          <p:cNvPicPr>
            <a:picLocks noChangeAspect="1"/>
          </p:cNvPicPr>
          <p:nvPr/>
        </p:nvPicPr>
        <p:blipFill>
          <a:blip r:embed="rId2"/>
          <a:stretch>
            <a:fillRect/>
          </a:stretch>
        </p:blipFill>
        <p:spPr>
          <a:xfrm>
            <a:off x="1341884" y="1628800"/>
            <a:ext cx="9951836" cy="4824536"/>
          </a:xfrm>
          <a:prstGeom prst="rect">
            <a:avLst/>
          </a:prstGeom>
        </p:spPr>
      </p:pic>
    </p:spTree>
    <p:extLst>
      <p:ext uri="{BB962C8B-B14F-4D97-AF65-F5344CB8AC3E}">
        <p14:creationId xmlns:p14="http://schemas.microsoft.com/office/powerpoint/2010/main" val="209565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981844" y="332656"/>
            <a:ext cx="4659505" cy="661888"/>
          </a:xfrm>
        </p:spPr>
        <p:txBody>
          <a:bodyPr>
            <a:normAutofit fontScale="90000"/>
          </a:bodyPr>
          <a:lstStyle/>
          <a:p>
            <a:pPr algn="l" defTabSz="1216152">
              <a:lnSpc>
                <a:spcPct val="90000"/>
              </a:lnSpc>
              <a:spcBef>
                <a:spcPts val="0"/>
              </a:spcBef>
              <a:buNone/>
            </a:pPr>
            <a:r>
              <a:rPr lang="fr-FR" dirty="0" smtClean="0">
                <a:effectLst>
                  <a:outerShdw blurRad="50800" dist="38100" dir="18900000" algn="bl" rotWithShape="0">
                    <a:prstClr val="black">
                      <a:alpha val="40000"/>
                    </a:prstClr>
                  </a:outerShdw>
                </a:effectLst>
                <a:latin typeface="Calibri"/>
              </a:rPr>
              <a:t>Conclusion et Perspectives</a:t>
            </a:r>
            <a:endParaRPr lang="fr-FR" sz="3600" b="0" i="0" dirty="0">
              <a:solidFill>
                <a:schemeClr val="tx1"/>
              </a:solidFill>
              <a:effectLst>
                <a:outerShdw blurRad="50800" dist="38100" dir="18900000" algn="bl" rotWithShape="0">
                  <a:prstClr val="black">
                    <a:alpha val="40000"/>
                  </a:prstClr>
                </a:outerShdw>
              </a:effectLst>
              <a:latin typeface="Calibri"/>
            </a:endParaRPr>
          </a:p>
        </p:txBody>
      </p:sp>
      <p:sp>
        <p:nvSpPr>
          <p:cNvPr id="14" name="Content Placeholder 13"/>
          <p:cNvSpPr>
            <a:spLocks noGrp="1"/>
          </p:cNvSpPr>
          <p:nvPr>
            <p:ph idx="1"/>
          </p:nvPr>
        </p:nvSpPr>
        <p:spPr>
          <a:xfrm>
            <a:off x="1218883" y="1124744"/>
            <a:ext cx="10360501" cy="5184576"/>
          </a:xfrm>
        </p:spPr>
        <p:txBody>
          <a:bodyPr>
            <a:normAutofit fontScale="77500" lnSpcReduction="20000"/>
          </a:bodyPr>
          <a:lstStyle/>
          <a:p>
            <a:pPr marL="0" indent="0" algn="l" rtl="0">
              <a:lnSpc>
                <a:spcPct val="150000"/>
              </a:lnSpc>
              <a:buNone/>
            </a:pPr>
            <a:r>
              <a:rPr lang="fr-FR" sz="2000" dirty="0" smtClean="0"/>
              <a:t>L’objectif </a:t>
            </a:r>
            <a:r>
              <a:rPr lang="fr-FR" sz="2000" dirty="0"/>
              <a:t>principal été de donner une solution au problématique concernant la gestion des contrôles commerciaux et par conséquent, la protection du consommateur algérien.  </a:t>
            </a:r>
          </a:p>
          <a:p>
            <a:pPr marL="0" indent="0" algn="l" rtl="0">
              <a:lnSpc>
                <a:spcPct val="150000"/>
              </a:lnSpc>
              <a:buNone/>
            </a:pPr>
            <a:r>
              <a:rPr lang="fr-FR" sz="2000" dirty="0" smtClean="0"/>
              <a:t>La </a:t>
            </a:r>
            <a:r>
              <a:rPr lang="fr-FR" sz="2000" dirty="0"/>
              <a:t>fiabilité du système proposé  ne pourra réellement prouver que lors de son déploiement et de son exploitation réelle pour une longue durée. </a:t>
            </a:r>
          </a:p>
          <a:p>
            <a:pPr marL="0" indent="0" algn="l" rtl="0">
              <a:lnSpc>
                <a:spcPct val="150000"/>
              </a:lnSpc>
              <a:buNone/>
            </a:pPr>
            <a:r>
              <a:rPr lang="fr-FR" sz="2000" dirty="0" smtClean="0"/>
              <a:t>Nous </a:t>
            </a:r>
            <a:r>
              <a:rPr lang="fr-FR" sz="2000" dirty="0"/>
              <a:t>espérons que les décideurs trouveront dans cet outil un soutien pour améliorer et mieux gérer  le secteur du commerce au niveau local et national.</a:t>
            </a:r>
          </a:p>
          <a:p>
            <a:pPr marL="0" indent="0" algn="l" rtl="0">
              <a:lnSpc>
                <a:spcPct val="150000"/>
              </a:lnSpc>
              <a:buNone/>
            </a:pPr>
            <a:r>
              <a:rPr lang="fr-FR" sz="2000" dirty="0"/>
              <a:t>Pour la continuité et l’enrichissement de ce travail, nous proposons comme futurs travaux les points suivants :</a:t>
            </a:r>
          </a:p>
          <a:p>
            <a:pPr algn="l" rtl="0">
              <a:lnSpc>
                <a:spcPct val="150000"/>
              </a:lnSpc>
            </a:pPr>
            <a:r>
              <a:rPr lang="fr-FR" sz="2000" dirty="0"/>
              <a:t>Numérisation des résultats de contrôles avec leur diffusion au près des services concernés.    </a:t>
            </a:r>
          </a:p>
          <a:p>
            <a:pPr algn="l" rtl="0">
              <a:lnSpc>
                <a:spcPct val="150000"/>
              </a:lnSpc>
            </a:pPr>
            <a:r>
              <a:rPr lang="fr-FR" sz="2000" dirty="0"/>
              <a:t>Informatisation des procédures de contrôle afin de pouvoir proposer des plans d’action mensuels qui sont à jour et par conséquent éviter la lourdeur et la faible efficacité  des plans d’action annuel  </a:t>
            </a:r>
          </a:p>
          <a:p>
            <a:pPr marL="0" indent="0" algn="l" rtl="0">
              <a:lnSpc>
                <a:spcPct val="150000"/>
              </a:lnSpc>
              <a:buNone/>
            </a:pPr>
            <a:r>
              <a:rPr lang="fr-FR" sz="2000" dirty="0" smtClean="0"/>
              <a:t>Enfin </a:t>
            </a:r>
            <a:r>
              <a:rPr lang="fr-FR" sz="2000" dirty="0"/>
              <a:t>ce que nous souhaitons est que nous avons donné un bon travail qui pourra être considérer comme référence pour les sujets de recherche dans l’avenir.</a:t>
            </a:r>
            <a:endParaRPr lang="fr-FR" sz="2000" dirty="0"/>
          </a:p>
        </p:txBody>
      </p:sp>
    </p:spTree>
    <p:extLst>
      <p:ext uri="{BB962C8B-B14F-4D97-AF65-F5344CB8AC3E}">
        <p14:creationId xmlns:p14="http://schemas.microsoft.com/office/powerpoint/2010/main" val="3689441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66220" y="2492896"/>
            <a:ext cx="2321803" cy="1296144"/>
          </a:xfrm>
        </p:spPr>
        <p:txBody>
          <a:bodyPr anchor="ctr"/>
          <a:lstStyle/>
          <a:p>
            <a:pPr algn="ctr"/>
            <a:r>
              <a:rPr lang="fr-FR" dirty="0" smtClean="0"/>
              <a:t>Merci</a:t>
            </a:r>
            <a:endParaRPr lang="en-US" dirty="0"/>
          </a:p>
        </p:txBody>
      </p:sp>
      <p:pic>
        <p:nvPicPr>
          <p:cNvPr id="6" name="Picture 2" descr="Mohamed Boudiaf  M'Sila جامعة محمد بوضياف بالمسيل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0916" y="222997"/>
            <a:ext cx="1086521" cy="10865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Picture 4" descr="http://virtuelcampus.univ-msila.dz/faculte-mi/images/mi/logo%20MI%20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5860" y="222319"/>
            <a:ext cx="1102806" cy="1087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1701924" y="260648"/>
            <a:ext cx="8352928" cy="1200329"/>
          </a:xfrm>
          <a:prstGeom prst="rect">
            <a:avLst/>
          </a:prstGeom>
          <a:noFill/>
        </p:spPr>
        <p:txBody>
          <a:bodyPr wrap="square" rtlCol="1">
            <a:spAutoFit/>
          </a:bodyPr>
          <a:lstStyle/>
          <a:p>
            <a:pPr algn="ctr"/>
            <a: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Université De M’sila</a:t>
            </a:r>
            <a:b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br>
            <a: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Faculté Des Mathématique et Informatique</a:t>
            </a:r>
            <a:b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br>
            <a:r>
              <a:rPr lang="fr-FR"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Département De L’informatique</a:t>
            </a:r>
            <a:endParaRPr lang="ar-DZ"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12" name="Subtitle 4"/>
          <p:cNvSpPr txBox="1">
            <a:spLocks/>
          </p:cNvSpPr>
          <p:nvPr/>
        </p:nvSpPr>
        <p:spPr>
          <a:xfrm>
            <a:off x="9306008" y="6381328"/>
            <a:ext cx="2981092" cy="337454"/>
          </a:xfrm>
          <a:prstGeom prst="rect">
            <a:avLst/>
          </a:prstGeom>
        </p:spPr>
        <p:txBody>
          <a:bodyPr vert="horz" lIns="121899" tIns="60949" rIns="121899" bIns="60949" rtlCol="0">
            <a:normAutofit/>
          </a:bodyPr>
          <a:lstStyle>
            <a:lvl1pPr marL="0" indent="0" algn="l" defTabSz="1218987" rtl="1" eaLnBrk="1" latinLnBrk="0" hangingPunct="1">
              <a:lnSpc>
                <a:spcPct val="90000"/>
              </a:lnSpc>
              <a:spcBef>
                <a:spcPts val="0"/>
              </a:spcBef>
              <a:buClr>
                <a:schemeClr val="accent1"/>
              </a:buClr>
              <a:buSzPct val="100000"/>
              <a:buFont typeface="Arial" pitchFamily="34" charset="0"/>
              <a:buNone/>
              <a:defRPr sz="2800" kern="1200" cap="all" spc="200" baseline="0">
                <a:solidFill>
                  <a:schemeClr val="accent1"/>
                </a:solidFill>
                <a:latin typeface="+mn-lt"/>
                <a:ea typeface="+mn-ea"/>
                <a:cs typeface="+mn-cs"/>
              </a:defRPr>
            </a:lvl1pPr>
            <a:lvl2pPr marL="609493" indent="0" algn="ctr" defTabSz="1218987" rtl="1" eaLnBrk="1" latinLnBrk="0" hangingPunct="1">
              <a:lnSpc>
                <a:spcPct val="90000"/>
              </a:lnSpc>
              <a:spcBef>
                <a:spcPts val="800"/>
              </a:spcBef>
              <a:buClr>
                <a:schemeClr val="accent1"/>
              </a:buClr>
              <a:buSzPct val="80000"/>
              <a:buFont typeface="Arial" pitchFamily="34" charset="0"/>
              <a:buNone/>
              <a:defRPr sz="2400" kern="1200">
                <a:solidFill>
                  <a:schemeClr val="tx1">
                    <a:tint val="75000"/>
                  </a:schemeClr>
                </a:solidFill>
                <a:latin typeface="+mn-lt"/>
                <a:ea typeface="+mn-ea"/>
                <a:cs typeface="+mn-cs"/>
              </a:defRPr>
            </a:lvl2pPr>
            <a:lvl3pPr marL="121898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3pPr>
            <a:lvl4pPr marL="182848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4pPr>
            <a:lvl5pPr marL="2437973"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5pPr>
            <a:lvl6pPr marL="304746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6pPr>
            <a:lvl7pPr marL="365696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7pPr>
            <a:lvl8pPr marL="4266453"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8pPr>
            <a:lvl9pPr marL="4875947"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9pPr>
          </a:lstStyle>
          <a:p>
            <a:pPr algn="ctr" rtl="0"/>
            <a:r>
              <a:rPr lang="fr-FR" sz="1400" cap="none" spc="0" dirty="0" smtClean="0">
                <a:ln w="0"/>
                <a:solidFill>
                  <a:schemeClr val="tx1"/>
                </a:solidFill>
                <a:effectLst>
                  <a:reflection blurRad="6350" stA="53000" endA="300" endPos="35500" dir="5400000" sy="-90000" algn="bl" rotWithShape="0"/>
                </a:effectLst>
              </a:rPr>
              <a:t>Présenter Par : Abderrachid BOUNAB</a:t>
            </a:r>
          </a:p>
          <a:p>
            <a:pPr algn="ctr" rtl="0"/>
            <a:endParaRPr lang="fr-FR" sz="1400" cap="none" spc="0" dirty="0">
              <a:ln w="0"/>
              <a:solidFill>
                <a:schemeClr val="tx1"/>
              </a:solidFill>
              <a:effectLst>
                <a:reflection blurRad="6350" stA="53000" endA="300" endPos="35500" dir="5400000" sy="-90000" algn="bl" rotWithShape="0"/>
              </a:effectLst>
            </a:endParaRPr>
          </a:p>
        </p:txBody>
      </p:sp>
      <p:sp>
        <p:nvSpPr>
          <p:cNvPr id="13" name="Subtitle 4"/>
          <p:cNvSpPr txBox="1">
            <a:spLocks/>
          </p:cNvSpPr>
          <p:nvPr/>
        </p:nvSpPr>
        <p:spPr>
          <a:xfrm>
            <a:off x="0" y="5661248"/>
            <a:ext cx="1756956" cy="337454"/>
          </a:xfrm>
          <a:prstGeom prst="rect">
            <a:avLst/>
          </a:prstGeom>
        </p:spPr>
        <p:txBody>
          <a:bodyPr vert="horz" lIns="121899" tIns="60949" rIns="121899" bIns="60949" rtlCol="0">
            <a:normAutofit/>
          </a:bodyPr>
          <a:lstStyle>
            <a:lvl1pPr marL="0" indent="0" algn="l" defTabSz="1218987" rtl="1" eaLnBrk="1" latinLnBrk="0" hangingPunct="1">
              <a:lnSpc>
                <a:spcPct val="90000"/>
              </a:lnSpc>
              <a:spcBef>
                <a:spcPts val="0"/>
              </a:spcBef>
              <a:buClr>
                <a:schemeClr val="accent1"/>
              </a:buClr>
              <a:buSzPct val="100000"/>
              <a:buFont typeface="Arial" pitchFamily="34" charset="0"/>
              <a:buNone/>
              <a:defRPr sz="2800" kern="1200" cap="all" spc="200" baseline="0">
                <a:solidFill>
                  <a:schemeClr val="accent1"/>
                </a:solidFill>
                <a:latin typeface="+mn-lt"/>
                <a:ea typeface="+mn-ea"/>
                <a:cs typeface="+mn-cs"/>
              </a:defRPr>
            </a:lvl1pPr>
            <a:lvl2pPr marL="609493" indent="0" algn="ctr" defTabSz="1218987" rtl="1" eaLnBrk="1" latinLnBrk="0" hangingPunct="1">
              <a:lnSpc>
                <a:spcPct val="90000"/>
              </a:lnSpc>
              <a:spcBef>
                <a:spcPts val="800"/>
              </a:spcBef>
              <a:buClr>
                <a:schemeClr val="accent1"/>
              </a:buClr>
              <a:buSzPct val="80000"/>
              <a:buFont typeface="Arial" pitchFamily="34" charset="0"/>
              <a:buNone/>
              <a:defRPr sz="2400" kern="1200">
                <a:solidFill>
                  <a:schemeClr val="tx1">
                    <a:tint val="75000"/>
                  </a:schemeClr>
                </a:solidFill>
                <a:latin typeface="+mn-lt"/>
                <a:ea typeface="+mn-ea"/>
                <a:cs typeface="+mn-cs"/>
              </a:defRPr>
            </a:lvl2pPr>
            <a:lvl3pPr marL="121898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3pPr>
            <a:lvl4pPr marL="182848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4pPr>
            <a:lvl5pPr marL="2437973"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5pPr>
            <a:lvl6pPr marL="3047467"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6pPr>
            <a:lvl7pPr marL="3656960" indent="0" algn="ctr" defTabSz="1218987" rtl="1" eaLnBrk="1" latinLnBrk="0" hangingPunct="1">
              <a:lnSpc>
                <a:spcPct val="90000"/>
              </a:lnSpc>
              <a:spcBef>
                <a:spcPts val="800"/>
              </a:spcBef>
              <a:buClr>
                <a:schemeClr val="accent1"/>
              </a:buClr>
              <a:buSzPct val="80000"/>
              <a:buFont typeface="Arial" pitchFamily="34" charset="0"/>
              <a:buNone/>
              <a:defRPr sz="2000" kern="1200">
                <a:solidFill>
                  <a:schemeClr val="tx1">
                    <a:tint val="75000"/>
                  </a:schemeClr>
                </a:solidFill>
                <a:latin typeface="+mn-lt"/>
                <a:ea typeface="+mn-ea"/>
                <a:cs typeface="+mn-cs"/>
              </a:defRPr>
            </a:lvl7pPr>
            <a:lvl8pPr marL="4266453"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8pPr>
            <a:lvl9pPr marL="4875947" indent="0" algn="ctr" defTabSz="1218987" rtl="1" eaLnBrk="1" latinLnBrk="0" hangingPunct="1">
              <a:lnSpc>
                <a:spcPct val="90000"/>
              </a:lnSpc>
              <a:spcBef>
                <a:spcPts val="800"/>
              </a:spcBef>
              <a:buClr>
                <a:schemeClr val="accent1"/>
              </a:buClr>
              <a:buSzPct val="80000"/>
              <a:buFont typeface="Arial" pitchFamily="34" charset="0"/>
              <a:buNone/>
              <a:defRPr sz="2000" kern="1200" baseline="0">
                <a:solidFill>
                  <a:schemeClr val="tx1">
                    <a:tint val="75000"/>
                  </a:schemeClr>
                </a:solidFill>
                <a:latin typeface="+mn-lt"/>
                <a:ea typeface="+mn-ea"/>
                <a:cs typeface="+mn-cs"/>
              </a:defRPr>
            </a:lvl9pPr>
          </a:lstStyle>
          <a:p>
            <a:pPr algn="ctr" rtl="0"/>
            <a:r>
              <a:rPr lang="fr-FR" sz="1400" cap="none" spc="0" dirty="0" smtClean="0">
                <a:ln w="0"/>
                <a:solidFill>
                  <a:schemeClr val="tx1"/>
                </a:solidFill>
                <a:effectLst>
                  <a:reflection blurRad="6350" stA="53000" endA="300" endPos="35500" dir="5400000" sy="-90000" algn="bl" rotWithShape="0"/>
                </a:effectLst>
              </a:rPr>
              <a:t>Année : 2015-2016</a:t>
            </a:r>
          </a:p>
          <a:p>
            <a:pPr algn="ctr" rtl="0"/>
            <a:endParaRPr lang="fr-FR" sz="1400" cap="none" spc="0" dirty="0">
              <a:ln w="0"/>
              <a:solidFill>
                <a:schemeClr val="tx1"/>
              </a:solidFill>
              <a:effectLst>
                <a:reflection blurRad="6350" stA="53000" endA="300" endPos="35500" dir="5400000" sy="-90000" algn="bl" rotWithShape="0"/>
              </a:effectLst>
            </a:endParaRPr>
          </a:p>
        </p:txBody>
      </p:sp>
    </p:spTree>
    <p:extLst>
      <p:ext uri="{BB962C8B-B14F-4D97-AF65-F5344CB8AC3E}">
        <p14:creationId xmlns:p14="http://schemas.microsoft.com/office/powerpoint/2010/main" val="426497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218883" y="1556792"/>
            <a:ext cx="10360501" cy="3456384"/>
          </a:xfrm>
        </p:spPr>
        <p:txBody>
          <a:bodyPr anchor="ctr">
            <a:normAutofit/>
          </a:bodyPr>
          <a:lstStyle/>
          <a:p>
            <a:pPr algn="ctr" defTabSz="1216152" rtl="0">
              <a:buClr>
                <a:srgbClr val="009999"/>
              </a:buClr>
            </a:pPr>
            <a:r>
              <a:rPr lang="fr-FR" sz="6000" dirty="0"/>
              <a:t>Chapitre 01 : Introduction aux systèmes d'information décisionnel &amp; Datamining.</a:t>
            </a:r>
          </a:p>
        </p:txBody>
      </p:sp>
    </p:spTree>
    <p:extLst>
      <p:ext uri="{BB962C8B-B14F-4D97-AF65-F5344CB8AC3E}">
        <p14:creationId xmlns:p14="http://schemas.microsoft.com/office/powerpoint/2010/main" val="148481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852" y="556274"/>
            <a:ext cx="1707177" cy="949920"/>
          </a:xfrm>
        </p:spPr>
        <p:txBody>
          <a:bodyPr>
            <a:normAutofit/>
          </a:bodyPr>
          <a:lstStyle/>
          <a:p>
            <a:pPr defTabSz="1216152" rtl="0">
              <a:lnSpc>
                <a:spcPct val="90000"/>
              </a:lnSpc>
              <a:spcBef>
                <a:spcPts val="0"/>
              </a:spcBef>
              <a:buNone/>
            </a:pPr>
            <a:r>
              <a:rPr lang="fr-FR" sz="5400"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SIAD</a:t>
            </a:r>
            <a:endParaRPr lang="fr-FR" sz="54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6" name="Title 6"/>
          <p:cNvSpPr txBox="1">
            <a:spLocks/>
          </p:cNvSpPr>
          <p:nvPr/>
        </p:nvSpPr>
        <p:spPr>
          <a:xfrm>
            <a:off x="856048" y="22503"/>
            <a:ext cx="8361479" cy="503883"/>
          </a:xfrm>
          <a:prstGeom prst="rect">
            <a:avLst/>
          </a:prstGeom>
        </p:spPr>
        <p:txBody>
          <a:bodyPr vert="horz" lIns="121899" tIns="60949" rIns="121899" bIns="60949" rtlCol="0" anchor="b">
            <a:normAutofit fontScale="92500"/>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2000" dirty="0" smtClean="0"/>
              <a:t>Chapitre 01 : Introduction aux systèmes d'information décisionnel &amp; Datamining.</a:t>
            </a:r>
            <a:endParaRPr lang="fr-FR" sz="2000" dirty="0"/>
          </a:p>
        </p:txBody>
      </p:sp>
      <p:sp>
        <p:nvSpPr>
          <p:cNvPr id="9" name="Espace réservé du contenu 2"/>
          <p:cNvSpPr>
            <a:spLocks noGrp="1"/>
          </p:cNvSpPr>
          <p:nvPr>
            <p:ph idx="1"/>
          </p:nvPr>
        </p:nvSpPr>
        <p:spPr>
          <a:xfrm>
            <a:off x="1773932" y="1700808"/>
            <a:ext cx="9289032" cy="4176464"/>
          </a:xfrm>
        </p:spPr>
        <p:txBody>
          <a:bodyPr>
            <a:normAutofit/>
          </a:bodyPr>
          <a:lstStyle/>
          <a:p>
            <a:pPr marL="0" indent="0" algn="ctr" rtl="0">
              <a:lnSpc>
                <a:spcPct val="150000"/>
              </a:lnSpc>
              <a:buNone/>
            </a:pPr>
            <a:r>
              <a:rPr lang="fr-FR" dirty="0" smtClean="0"/>
              <a:t>Système </a:t>
            </a:r>
            <a:r>
              <a:rPr lang="fr-FR" dirty="0"/>
              <a:t>Interactif d'Aide à la Décision (SIAD), le système d'information, ayant pour but l'aide à la résolution de problèmes et à la prise de </a:t>
            </a:r>
            <a:r>
              <a:rPr lang="fr-FR" dirty="0" smtClean="0"/>
              <a:t>décision, il </a:t>
            </a:r>
            <a:r>
              <a:rPr lang="fr-FR" dirty="0"/>
              <a:t>est composé de base(s) de données, de modèles et d'outils spécialisés permettant de gérer, d'analyser et de comparer des données.</a:t>
            </a:r>
          </a:p>
          <a:p>
            <a:pPr marL="0" indent="0" algn="ctr" rtl="0">
              <a:lnSpc>
                <a:spcPct val="150000"/>
              </a:lnSpc>
              <a:buNone/>
            </a:pPr>
            <a:endParaRPr lang="fr-FR" dirty="0" smtClean="0"/>
          </a:p>
          <a:p>
            <a:pPr marL="0" indent="0" algn="ctr" rtl="0">
              <a:lnSpc>
                <a:spcPct val="150000"/>
              </a:lnSpc>
              <a:buNone/>
            </a:pPr>
            <a:endParaRPr lang="fr-FR" dirty="0"/>
          </a:p>
        </p:txBody>
      </p:sp>
    </p:spTree>
    <p:extLst>
      <p:ext uri="{BB962C8B-B14F-4D97-AF65-F5344CB8AC3E}">
        <p14:creationId xmlns:p14="http://schemas.microsoft.com/office/powerpoint/2010/main" val="2341911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852" y="556274"/>
            <a:ext cx="1707177" cy="949920"/>
          </a:xfrm>
        </p:spPr>
        <p:txBody>
          <a:bodyPr>
            <a:normAutofit/>
          </a:bodyPr>
          <a:lstStyle/>
          <a:p>
            <a:pPr defTabSz="1216152" rtl="0">
              <a:lnSpc>
                <a:spcPct val="90000"/>
              </a:lnSpc>
              <a:spcBef>
                <a:spcPts val="0"/>
              </a:spcBef>
              <a:buNone/>
            </a:pPr>
            <a:r>
              <a:rPr lang="fr-FR" sz="5400"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SIAD</a:t>
            </a:r>
            <a:endParaRPr lang="fr-FR" sz="54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6" name="Title 6"/>
          <p:cNvSpPr txBox="1">
            <a:spLocks/>
          </p:cNvSpPr>
          <p:nvPr/>
        </p:nvSpPr>
        <p:spPr>
          <a:xfrm>
            <a:off x="856048" y="22503"/>
            <a:ext cx="8361479" cy="503883"/>
          </a:xfrm>
          <a:prstGeom prst="rect">
            <a:avLst/>
          </a:prstGeom>
        </p:spPr>
        <p:txBody>
          <a:bodyPr vert="horz" lIns="121899" tIns="60949" rIns="121899" bIns="60949" rtlCol="0" anchor="b">
            <a:normAutofit fontScale="92500"/>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2000" dirty="0" smtClean="0"/>
              <a:t>Chapitre 01 : Introduction aux systèmes d'information décisionnel &amp; Datamining.</a:t>
            </a:r>
            <a:endParaRPr lang="fr-FR" sz="2000" dirty="0"/>
          </a:p>
        </p:txBody>
      </p:sp>
      <p:pic>
        <p:nvPicPr>
          <p:cNvPr id="7" name="Image 6"/>
          <p:cNvPicPr/>
          <p:nvPr/>
        </p:nvPicPr>
        <p:blipFill>
          <a:blip r:embed="rId2">
            <a:extLst>
              <a:ext uri="{28A0092B-C50C-407E-A947-70E740481C1C}">
                <a14:useLocalDpi xmlns:a14="http://schemas.microsoft.com/office/drawing/2010/main" val="0"/>
              </a:ext>
            </a:extLst>
          </a:blip>
          <a:srcRect/>
          <a:stretch>
            <a:fillRect/>
          </a:stretch>
        </p:blipFill>
        <p:spPr bwMode="auto">
          <a:xfrm>
            <a:off x="2494012" y="1268760"/>
            <a:ext cx="8064896" cy="4752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ZoneTexte 3"/>
          <p:cNvSpPr txBox="1"/>
          <p:nvPr/>
        </p:nvSpPr>
        <p:spPr>
          <a:xfrm>
            <a:off x="261764" y="5373216"/>
            <a:ext cx="1944216" cy="923330"/>
          </a:xfrm>
          <a:prstGeom prst="rect">
            <a:avLst/>
          </a:prstGeom>
          <a:noFill/>
        </p:spPr>
        <p:txBody>
          <a:bodyPr wrap="square" rtlCol="1">
            <a:spAutoFit/>
          </a:bodyPr>
          <a:lstStyle/>
          <a:p>
            <a:r>
              <a:rPr lang="fr-FR" sz="1800" b="1" i="1" dirty="0"/>
              <a:t>Figue I.1 : Champs disciplinaires associés aux </a:t>
            </a:r>
            <a:r>
              <a:rPr lang="fr-FR" sz="1800" b="1" i="1" dirty="0" smtClean="0"/>
              <a:t>SIAD.</a:t>
            </a:r>
            <a:endParaRPr lang="en-US" sz="1800" dirty="0"/>
          </a:p>
        </p:txBody>
      </p:sp>
    </p:spTree>
    <p:extLst>
      <p:ext uri="{BB962C8B-B14F-4D97-AF65-F5344CB8AC3E}">
        <p14:creationId xmlns:p14="http://schemas.microsoft.com/office/powerpoint/2010/main" val="2975375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852" y="556274"/>
            <a:ext cx="5616624" cy="949920"/>
          </a:xfrm>
        </p:spPr>
        <p:txBody>
          <a:bodyPr>
            <a:normAutofit/>
          </a:bodyPr>
          <a:lstStyle/>
          <a:p>
            <a:pPr defTabSz="1216152" rtl="0">
              <a:lnSpc>
                <a:spcPct val="90000"/>
              </a:lnSpc>
              <a:spcBef>
                <a:spcPts val="0"/>
              </a:spcBef>
              <a:buNone/>
            </a:pPr>
            <a:r>
              <a:rPr lang="fr-FR" sz="5400"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DATAMINING</a:t>
            </a:r>
            <a:endParaRPr lang="fr-FR" sz="54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6" name="Title 6"/>
          <p:cNvSpPr txBox="1">
            <a:spLocks/>
          </p:cNvSpPr>
          <p:nvPr/>
        </p:nvSpPr>
        <p:spPr>
          <a:xfrm>
            <a:off x="856048" y="22503"/>
            <a:ext cx="8361479" cy="503883"/>
          </a:xfrm>
          <a:prstGeom prst="rect">
            <a:avLst/>
          </a:prstGeom>
        </p:spPr>
        <p:txBody>
          <a:bodyPr vert="horz" lIns="121899" tIns="60949" rIns="121899" bIns="60949" rtlCol="0" anchor="b">
            <a:normAutofit fontScale="92500"/>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2000" dirty="0" smtClean="0"/>
              <a:t>Chapitre 01 : Introduction aux systèmes d'information décisionnel &amp; Datamining.</a:t>
            </a:r>
            <a:endParaRPr lang="fr-FR" sz="2000" dirty="0"/>
          </a:p>
        </p:txBody>
      </p:sp>
      <p:sp>
        <p:nvSpPr>
          <p:cNvPr id="9" name="Espace réservé du contenu 2"/>
          <p:cNvSpPr>
            <a:spLocks noGrp="1"/>
          </p:cNvSpPr>
          <p:nvPr>
            <p:ph idx="1"/>
          </p:nvPr>
        </p:nvSpPr>
        <p:spPr>
          <a:xfrm>
            <a:off x="1773932" y="2348880"/>
            <a:ext cx="9289032" cy="2232248"/>
          </a:xfrm>
        </p:spPr>
        <p:txBody>
          <a:bodyPr>
            <a:normAutofit/>
          </a:bodyPr>
          <a:lstStyle/>
          <a:p>
            <a:pPr marL="0" indent="0" algn="ctr" rtl="0">
              <a:lnSpc>
                <a:spcPct val="150000"/>
              </a:lnSpc>
              <a:buNone/>
            </a:pPr>
            <a:r>
              <a:rPr lang="fr-FR" b="1" i="1" dirty="0"/>
              <a:t>"Processus non-trivial d’identification de structures inconnues, valides et potentiellement exploitables dans les bases de données"</a:t>
            </a:r>
            <a:r>
              <a:rPr lang="fr-FR" b="1" dirty="0"/>
              <a:t>(Fayyad, 1996).</a:t>
            </a:r>
            <a:endParaRPr lang="fr-FR" dirty="0"/>
          </a:p>
          <a:p>
            <a:pPr marL="0" indent="0" algn="ctr" rtl="0">
              <a:lnSpc>
                <a:spcPct val="150000"/>
              </a:lnSpc>
              <a:buNone/>
            </a:pPr>
            <a:endParaRPr lang="fr-FR" dirty="0" smtClean="0"/>
          </a:p>
          <a:p>
            <a:pPr marL="0" indent="0" algn="ctr" rtl="0">
              <a:lnSpc>
                <a:spcPct val="150000"/>
              </a:lnSpc>
              <a:buNone/>
            </a:pPr>
            <a:endParaRPr lang="fr-FR" dirty="0"/>
          </a:p>
        </p:txBody>
      </p:sp>
    </p:spTree>
    <p:extLst>
      <p:ext uri="{BB962C8B-B14F-4D97-AF65-F5344CB8AC3E}">
        <p14:creationId xmlns:p14="http://schemas.microsoft.com/office/powerpoint/2010/main" val="2292309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852" y="556274"/>
            <a:ext cx="5616624" cy="949920"/>
          </a:xfrm>
        </p:spPr>
        <p:txBody>
          <a:bodyPr>
            <a:normAutofit/>
          </a:bodyPr>
          <a:lstStyle/>
          <a:p>
            <a:pPr defTabSz="1216152" rtl="0">
              <a:lnSpc>
                <a:spcPct val="90000"/>
              </a:lnSpc>
              <a:spcBef>
                <a:spcPts val="0"/>
              </a:spcBef>
              <a:buNone/>
            </a:pPr>
            <a:r>
              <a:rPr lang="fr-FR" sz="5400"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DATAMINING</a:t>
            </a:r>
            <a:endParaRPr lang="fr-FR" sz="54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6" name="Title 6"/>
          <p:cNvSpPr txBox="1">
            <a:spLocks/>
          </p:cNvSpPr>
          <p:nvPr/>
        </p:nvSpPr>
        <p:spPr>
          <a:xfrm>
            <a:off x="856048" y="22503"/>
            <a:ext cx="8361479" cy="503883"/>
          </a:xfrm>
          <a:prstGeom prst="rect">
            <a:avLst/>
          </a:prstGeom>
        </p:spPr>
        <p:txBody>
          <a:bodyPr vert="horz" lIns="121899" tIns="60949" rIns="121899" bIns="60949" rtlCol="0" anchor="b">
            <a:normAutofit fontScale="92500"/>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2000" dirty="0" smtClean="0"/>
              <a:t>Chapitre 01 : Introduction aux systèmes d'information décisionnel &amp; Datamining.</a:t>
            </a:r>
            <a:endParaRPr lang="fr-FR" sz="2000" dirty="0"/>
          </a:p>
        </p:txBody>
      </p:sp>
      <p:pic>
        <p:nvPicPr>
          <p:cNvPr id="7" name="Image 6"/>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494012" y="1916832"/>
            <a:ext cx="7488832"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ZoneTexte 7"/>
          <p:cNvSpPr txBox="1"/>
          <p:nvPr/>
        </p:nvSpPr>
        <p:spPr>
          <a:xfrm>
            <a:off x="261764" y="5085184"/>
            <a:ext cx="2088232" cy="1077218"/>
          </a:xfrm>
          <a:prstGeom prst="rect">
            <a:avLst/>
          </a:prstGeom>
          <a:noFill/>
        </p:spPr>
        <p:txBody>
          <a:bodyPr wrap="square" rtlCol="1">
            <a:spAutoFit/>
          </a:bodyPr>
          <a:lstStyle/>
          <a:p>
            <a:r>
              <a:rPr lang="fr-FR" sz="1600" b="1" i="1" dirty="0"/>
              <a:t>Figue I.3 : le processus ECD (Extraction de connaissances à partir de </a:t>
            </a:r>
            <a:r>
              <a:rPr lang="fr-FR" sz="1600" b="1" i="1" dirty="0" smtClean="0"/>
              <a:t>données)</a:t>
            </a:r>
            <a:endParaRPr lang="en-US" sz="1600" dirty="0"/>
          </a:p>
        </p:txBody>
      </p:sp>
    </p:spTree>
    <p:extLst>
      <p:ext uri="{BB962C8B-B14F-4D97-AF65-F5344CB8AC3E}">
        <p14:creationId xmlns:p14="http://schemas.microsoft.com/office/powerpoint/2010/main" val="415165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852" y="556274"/>
            <a:ext cx="5616624" cy="949920"/>
          </a:xfrm>
        </p:spPr>
        <p:txBody>
          <a:bodyPr>
            <a:normAutofit/>
          </a:bodyPr>
          <a:lstStyle/>
          <a:p>
            <a:pPr defTabSz="1216152" rtl="0">
              <a:lnSpc>
                <a:spcPct val="90000"/>
              </a:lnSpc>
              <a:spcBef>
                <a:spcPts val="0"/>
              </a:spcBef>
              <a:buNone/>
            </a:pPr>
            <a:r>
              <a:rPr lang="fr-FR" sz="5400" i="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rPr>
              <a:t>DATAMINING</a:t>
            </a:r>
            <a:endParaRPr lang="fr-FR" sz="5400" i="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a:ea typeface="+mj-ea"/>
              <a:cs typeface="+mj-cs"/>
            </a:endParaRPr>
          </a:p>
        </p:txBody>
      </p:sp>
      <p:sp>
        <p:nvSpPr>
          <p:cNvPr id="6" name="Title 6"/>
          <p:cNvSpPr txBox="1">
            <a:spLocks/>
          </p:cNvSpPr>
          <p:nvPr/>
        </p:nvSpPr>
        <p:spPr>
          <a:xfrm>
            <a:off x="856048" y="22503"/>
            <a:ext cx="8361479" cy="503883"/>
          </a:xfrm>
          <a:prstGeom prst="rect">
            <a:avLst/>
          </a:prstGeom>
        </p:spPr>
        <p:txBody>
          <a:bodyPr vert="horz" lIns="121899" tIns="60949" rIns="121899" bIns="60949" rtlCol="0" anchor="b">
            <a:normAutofit fontScale="92500"/>
          </a:bodyPr>
          <a:lstStyle>
            <a:lvl1pPr algn="l" defTabSz="1218987" rtl="1" eaLnBrk="1" latinLnBrk="0" hangingPunct="1">
              <a:lnSpc>
                <a:spcPct val="90000"/>
              </a:lnSpc>
              <a:spcBef>
                <a:spcPct val="0"/>
              </a:spcBef>
              <a:buNone/>
              <a:defRPr sz="3600" kern="1200">
                <a:solidFill>
                  <a:schemeClr val="tx1"/>
                </a:solidFill>
                <a:latin typeface="+mj-lt"/>
                <a:ea typeface="+mj-ea"/>
                <a:cs typeface="+mj-cs"/>
              </a:defRPr>
            </a:lvl1pPr>
          </a:lstStyle>
          <a:p>
            <a:pPr algn="ctr" defTabSz="1216152" rtl="0">
              <a:buClr>
                <a:srgbClr val="009999"/>
              </a:buClr>
            </a:pPr>
            <a:r>
              <a:rPr lang="fr-FR" sz="2000" dirty="0" smtClean="0"/>
              <a:t>Chapitre 01 : Introduction aux systèmes d'information décisionnel &amp; Datamining.</a:t>
            </a:r>
            <a:endParaRPr lang="fr-FR" sz="2000" dirty="0"/>
          </a:p>
        </p:txBody>
      </p:sp>
      <p:sp>
        <p:nvSpPr>
          <p:cNvPr id="3" name="Ellipse 2"/>
          <p:cNvSpPr/>
          <p:nvPr/>
        </p:nvSpPr>
        <p:spPr>
          <a:xfrm>
            <a:off x="3502124" y="1536082"/>
            <a:ext cx="5328592" cy="4608512"/>
          </a:xfrm>
          <a:prstGeom prst="ellipse">
            <a:avLst/>
          </a:prstGeom>
          <a:no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ar-DZ" sz="2800"/>
          </a:p>
        </p:txBody>
      </p:sp>
      <p:sp>
        <p:nvSpPr>
          <p:cNvPr id="4" name="Rectangle à coins arrondis 3"/>
          <p:cNvSpPr/>
          <p:nvPr/>
        </p:nvSpPr>
        <p:spPr>
          <a:xfrm>
            <a:off x="3934172" y="3356992"/>
            <a:ext cx="273630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Classification</a:t>
            </a:r>
            <a:endParaRPr lang="ar-DZ" sz="2800" dirty="0"/>
          </a:p>
        </p:txBody>
      </p:sp>
      <p:sp>
        <p:nvSpPr>
          <p:cNvPr id="10" name="Rectangle à coins arrondis 9"/>
          <p:cNvSpPr/>
          <p:nvPr/>
        </p:nvSpPr>
        <p:spPr>
          <a:xfrm>
            <a:off x="5374332" y="4437112"/>
            <a:ext cx="273630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Clustering</a:t>
            </a:r>
            <a:endParaRPr lang="ar-DZ" sz="2800" dirty="0"/>
          </a:p>
        </p:txBody>
      </p:sp>
      <p:sp>
        <p:nvSpPr>
          <p:cNvPr id="11" name="Rectangle à coins arrondis 10"/>
          <p:cNvSpPr/>
          <p:nvPr/>
        </p:nvSpPr>
        <p:spPr>
          <a:xfrm>
            <a:off x="4870276" y="2132856"/>
            <a:ext cx="273630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Règles d’association</a:t>
            </a:r>
            <a:endParaRPr lang="ar-DZ" sz="2800" dirty="0"/>
          </a:p>
        </p:txBody>
      </p:sp>
      <p:sp>
        <p:nvSpPr>
          <p:cNvPr id="12" name="ZoneTexte 11"/>
          <p:cNvSpPr txBox="1"/>
          <p:nvPr/>
        </p:nvSpPr>
        <p:spPr>
          <a:xfrm>
            <a:off x="856048" y="5301208"/>
            <a:ext cx="2520280" cy="707886"/>
          </a:xfrm>
          <a:prstGeom prst="rect">
            <a:avLst/>
          </a:prstGeom>
          <a:noFill/>
        </p:spPr>
        <p:txBody>
          <a:bodyPr wrap="square" rtlCol="1">
            <a:spAutoFit/>
          </a:bodyPr>
          <a:lstStyle/>
          <a:p>
            <a:pPr algn="ctr"/>
            <a:r>
              <a:rPr lang="fr-FR" sz="2000" dirty="0" smtClean="0"/>
              <a:t>Types </a:t>
            </a:r>
            <a:r>
              <a:rPr lang="fr-FR" sz="2000" dirty="0"/>
              <a:t>de problèmes de Data Mining</a:t>
            </a:r>
            <a:endParaRPr lang="en-US" sz="2000" dirty="0"/>
          </a:p>
        </p:txBody>
      </p:sp>
    </p:spTree>
    <p:extLst>
      <p:ext uri="{BB962C8B-B14F-4D97-AF65-F5344CB8AC3E}">
        <p14:creationId xmlns:p14="http://schemas.microsoft.com/office/powerpoint/2010/main" val="1661119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_16x9">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Tech_16x9">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spDef>
      <a:spPr/>
      <a:bodyPr rtlCol="0" anchor="ctr"/>
      <a:lstStyle>
        <a:defPPr algn="ctr">
          <a:defRPr sz="2800"/>
        </a:defPPr>
      </a:lstStyle>
      <a:style>
        <a:lnRef idx="2">
          <a:schemeClr val="accent1">
            <a:shade val="50000"/>
          </a:schemeClr>
        </a:lnRef>
        <a:fillRef idx="1">
          <a:schemeClr val="accent1"/>
        </a:fillRef>
        <a:effectRef idx="0">
          <a:schemeClr val="accent1"/>
        </a:effectRef>
        <a:fontRef idx="minor">
          <a:schemeClr val="lt1"/>
        </a:fontRef>
      </a:style>
    </a:spDef>
    <a:lnDef>
      <a:spPr>
        <a:ln w="254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a:defPPr>
      </a:lstStyle>
    </a:txDef>
  </a:objectDefaults>
  <a:extraClrSchemeLst/>
</a:theme>
</file>

<file path=ppt/theme/theme2.xml><?xml version="1.0" encoding="utf-8"?>
<a:theme xmlns:a="http://schemas.openxmlformats.org/drawingml/2006/main" name="Office Theme">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Tech_16x9">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extraClrSchemeLst/>
</a:theme>
</file>

<file path=ppt/theme/theme3.xml><?xml version="1.0" encoding="utf-8"?>
<a:theme xmlns:a="http://schemas.openxmlformats.org/drawingml/2006/main" name="Office Theme">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Tech_16x9">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089D97F-F9C6-4321-86E9-9163169DDD1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Présentation Circuit trois lignes (grand écran)</Template>
  <TotalTime>0</TotalTime>
  <Words>1368</Words>
  <Application>Microsoft Office PowerPoint</Application>
  <PresentationFormat>Personnalisé</PresentationFormat>
  <Paragraphs>185</Paragraphs>
  <Slides>39</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39</vt:i4>
      </vt:variant>
    </vt:vector>
  </HeadingPairs>
  <TitlesOfParts>
    <vt:vector size="43" baseType="lpstr">
      <vt:lpstr>Arial</vt:lpstr>
      <vt:lpstr>Calibri</vt:lpstr>
      <vt:lpstr>Wingdings</vt:lpstr>
      <vt:lpstr>Tech_16x9</vt:lpstr>
      <vt:lpstr>Système d’aide à la décision pour l’établissement d’un plan d’actions au profit du contrôle économique et de la répression des fraudes</vt:lpstr>
      <vt:lpstr>Plan du Travail</vt:lpstr>
      <vt:lpstr>Introduction Générale</vt:lpstr>
      <vt:lpstr>Chapitre 01 : Introduction aux systèmes d'information décisionnel &amp; Datamining.</vt:lpstr>
      <vt:lpstr>SIAD</vt:lpstr>
      <vt:lpstr>SIAD</vt:lpstr>
      <vt:lpstr>DATAMINING</vt:lpstr>
      <vt:lpstr>DATAMINING</vt:lpstr>
      <vt:lpstr>DATAMINING</vt:lpstr>
      <vt:lpstr>DATAMINING</vt:lpstr>
      <vt:lpstr>Présentation PowerPoint</vt:lpstr>
      <vt:lpstr>Champs d’étude : Direction Du Commerce</vt:lpstr>
      <vt:lpstr>Champs d’étude : Direction Du Commerce</vt:lpstr>
      <vt:lpstr>Le Plan D’action</vt:lpstr>
      <vt:lpstr>Le Plan D’action</vt:lpstr>
      <vt:lpstr>Problématique</vt:lpstr>
      <vt:lpstr>Solutions Proposer</vt:lpstr>
      <vt:lpstr>Présentation PowerPoint</vt:lpstr>
      <vt:lpstr>Le Projet SIAD-DM</vt:lpstr>
      <vt:lpstr>Le Projet SIAD-DM</vt:lpstr>
      <vt:lpstr>Le Projet SIAD-DM : Démarche CRISP-DM</vt:lpstr>
      <vt:lpstr>Le Projet SIAD-DM : Démarche CRISP-DM</vt:lpstr>
      <vt:lpstr>Le Projet SIAD-DM : Démarche CRISP-DM</vt:lpstr>
      <vt:lpstr>Le Projet SIAD-DM : Démarche CRISP-DM</vt:lpstr>
      <vt:lpstr>Le Projet SIAD-DM : Démarche CRISP-DM</vt:lpstr>
      <vt:lpstr>Le Projet SIAD-DM : Démarche CRISP-DM</vt:lpstr>
      <vt:lpstr>Le Projet SIAD-DM : Démarche CRISP-DM</vt:lpstr>
      <vt:lpstr>Le Projet SIAD-DM : Démarche CRISP-DM</vt:lpstr>
      <vt:lpstr>Le Projet SIAD-DM : Démarche CRISP-DM</vt:lpstr>
      <vt:lpstr>Le Projet SIAD-DM : Démarche CRISP-DM</vt:lpstr>
      <vt:lpstr>Le Projet SIAD-DM : Démarche CRISP-DM</vt:lpstr>
      <vt:lpstr>Présentation PowerPoint</vt:lpstr>
      <vt:lpstr>Les Outils De La Réalisation Du Projet SIAD-DM</vt:lpstr>
      <vt:lpstr>Algorithmes</vt:lpstr>
      <vt:lpstr>Algorithmes</vt:lpstr>
      <vt:lpstr>Captures SIAD-DM</vt:lpstr>
      <vt:lpstr>Captures SIAD-DM</vt:lpstr>
      <vt:lpstr>Conclusion et Perspectives</vt:lpstr>
      <vt:lpstr>Merci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2016-05-29T08:57:52Z</dcterms:created>
  <dcterms:modified xsi:type="dcterms:W3CDTF">2016-05-30T20:15:52Z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TC027879909991</vt:lpwstr>
  </property>
</Properties>
</file>