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5"/>
  </p:notesMasterIdLst>
  <p:sldIdLst>
    <p:sldId id="278" r:id="rId2"/>
    <p:sldId id="256" r:id="rId3"/>
    <p:sldId id="323" r:id="rId4"/>
    <p:sldId id="320" r:id="rId5"/>
    <p:sldId id="265" r:id="rId6"/>
    <p:sldId id="324" r:id="rId7"/>
    <p:sldId id="325" r:id="rId8"/>
    <p:sldId id="326" r:id="rId9"/>
    <p:sldId id="327" r:id="rId10"/>
    <p:sldId id="328" r:id="rId11"/>
    <p:sldId id="329" r:id="rId12"/>
    <p:sldId id="330" r:id="rId13"/>
    <p:sldId id="275" r:id="rId14"/>
    <p:sldId id="331" r:id="rId15"/>
    <p:sldId id="332" r:id="rId16"/>
    <p:sldId id="333" r:id="rId17"/>
    <p:sldId id="268" r:id="rId18"/>
    <p:sldId id="334" r:id="rId19"/>
    <p:sldId id="335" r:id="rId20"/>
    <p:sldId id="336" r:id="rId21"/>
    <p:sldId id="337" r:id="rId22"/>
    <p:sldId id="338" r:id="rId23"/>
    <p:sldId id="339" r:id="rId24"/>
    <p:sldId id="340" r:id="rId25"/>
    <p:sldId id="341" r:id="rId26"/>
    <p:sldId id="359" r:id="rId27"/>
    <p:sldId id="360" r:id="rId28"/>
    <p:sldId id="364" r:id="rId29"/>
    <p:sldId id="361" r:id="rId30"/>
    <p:sldId id="362" r:id="rId31"/>
    <p:sldId id="289" r:id="rId32"/>
    <p:sldId id="342" r:id="rId33"/>
    <p:sldId id="343" r:id="rId34"/>
    <p:sldId id="345" r:id="rId35"/>
    <p:sldId id="346" r:id="rId36"/>
    <p:sldId id="347" r:id="rId37"/>
    <p:sldId id="349" r:id="rId38"/>
    <p:sldId id="350" r:id="rId39"/>
    <p:sldId id="351" r:id="rId40"/>
    <p:sldId id="363" r:id="rId41"/>
    <p:sldId id="358" r:id="rId42"/>
    <p:sldId id="317" r:id="rId43"/>
    <p:sldId id="261" r:id="rId44"/>
  </p:sldIdLst>
  <p:sldSz cx="9144000" cy="6858000" type="screen4x3"/>
  <p:notesSz cx="6645275" cy="97774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81E9F7"/>
    <a:srgbClr val="B4F2FA"/>
    <a:srgbClr val="A5EFF9"/>
    <a:srgbClr val="0099CC"/>
    <a:srgbClr val="FF3399"/>
    <a:srgbClr val="FF0066"/>
    <a:srgbClr val="0000FF"/>
    <a:srgbClr val="00FF00"/>
    <a:srgbClr val="AC0000"/>
    <a:srgbClr val="37269E"/>
  </p:clrMru>
</p:presentationPr>
</file>

<file path=ppt/tableStyles.xml><?xml version="1.0" encoding="utf-8"?>
<a:tblStyleLst xmlns:a="http://schemas.openxmlformats.org/drawingml/2006/main" def="{5C22544A-7EE6-4342-B048-85BDC9FD1C3A}">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676" autoAdjust="0"/>
    <p:restoredTop sz="93369" autoAdjust="0"/>
  </p:normalViewPr>
  <p:slideViewPr>
    <p:cSldViewPr>
      <p:cViewPr>
        <p:scale>
          <a:sx n="80" d="100"/>
          <a:sy n="80" d="100"/>
        </p:scale>
        <p:origin x="-1164"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2766" y="-72"/>
      </p:cViewPr>
      <p:guideLst>
        <p:guide orient="horz" pos="3079"/>
        <p:guide pos="2093"/>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79619" cy="48887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64118" y="0"/>
            <a:ext cx="2879619" cy="488871"/>
          </a:xfrm>
          <a:prstGeom prst="rect">
            <a:avLst/>
          </a:prstGeom>
        </p:spPr>
        <p:txBody>
          <a:bodyPr vert="horz" lIns="91440" tIns="45720" rIns="91440" bIns="45720" rtlCol="0"/>
          <a:lstStyle>
            <a:lvl1pPr algn="r">
              <a:defRPr sz="1200"/>
            </a:lvl1pPr>
          </a:lstStyle>
          <a:p>
            <a:fld id="{B9F2846B-062B-44FD-ACE1-807A8B4EA9CD}" type="datetimeFigureOut">
              <a:rPr lang="fr-FR" smtClean="0"/>
              <a:pPr/>
              <a:t>12/09/2015</a:t>
            </a:fld>
            <a:endParaRPr lang="fr-FR"/>
          </a:p>
        </p:txBody>
      </p:sp>
      <p:sp>
        <p:nvSpPr>
          <p:cNvPr id="4" name="Espace réservé de l'image des diapositives 3"/>
          <p:cNvSpPr>
            <a:spLocks noGrp="1" noRot="1" noChangeAspect="1"/>
          </p:cNvSpPr>
          <p:nvPr>
            <p:ph type="sldImg" idx="2"/>
          </p:nvPr>
        </p:nvSpPr>
        <p:spPr>
          <a:xfrm>
            <a:off x="877888" y="733425"/>
            <a:ext cx="4889500" cy="36671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4528" y="4644271"/>
            <a:ext cx="5316220" cy="4399836"/>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286845"/>
            <a:ext cx="2879619" cy="48887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64118" y="9286845"/>
            <a:ext cx="2879619" cy="488871"/>
          </a:xfrm>
          <a:prstGeom prst="rect">
            <a:avLst/>
          </a:prstGeom>
        </p:spPr>
        <p:txBody>
          <a:bodyPr vert="horz" lIns="91440" tIns="45720" rIns="91440" bIns="45720" rtlCol="0" anchor="b"/>
          <a:lstStyle>
            <a:lvl1pPr algn="r">
              <a:defRPr sz="1200"/>
            </a:lvl1pPr>
          </a:lstStyle>
          <a:p>
            <a:fld id="{4D91E94B-9763-426E-91FF-88FEA232709D}"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D91E94B-9763-426E-91FF-88FEA232709D}" type="slidenum">
              <a:rPr lang="fr-FR" smtClean="0"/>
              <a:pPr/>
              <a:t>1</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D91E94B-9763-426E-91FF-88FEA232709D}" type="slidenum">
              <a:rPr lang="fr-FR" smtClean="0"/>
              <a:pPr/>
              <a:t>11</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D91E94B-9763-426E-91FF-88FEA232709D}" type="slidenum">
              <a:rPr lang="fr-FR" smtClean="0"/>
              <a:pPr/>
              <a:t>16</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D91E94B-9763-426E-91FF-88FEA232709D}" type="slidenum">
              <a:rPr lang="fr-FR" smtClean="0"/>
              <a:pPr/>
              <a:t>31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necteur droit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r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fr-FR" smtClean="0"/>
              <a:t>Cliquez pour modifier le style du titre</a:t>
            </a:r>
            <a:endParaRPr kumimoji="0" lang="en-US"/>
          </a:p>
        </p:txBody>
      </p:sp>
      <p:sp>
        <p:nvSpPr>
          <p:cNvPr id="25" name="Sous-titr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31" name="Espace réservé de la date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1BA4A0B-8933-4B15-896F-6B739A383198}" type="datetimeFigureOut">
              <a:rPr lang="fr-FR" smtClean="0"/>
              <a:pPr/>
              <a:t>12/09/2015</a:t>
            </a:fld>
            <a:endParaRPr lang="fr-FR"/>
          </a:p>
        </p:txBody>
      </p:sp>
      <p:sp>
        <p:nvSpPr>
          <p:cNvPr id="18" name="Espace réservé du pied de page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fr-FR"/>
          </a:p>
        </p:txBody>
      </p:sp>
      <p:sp>
        <p:nvSpPr>
          <p:cNvPr id="29" name="Espace réservé du numéro de diapositive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0C2C0C4-BEE0-49FA-A992-D5DFD10A14F4}"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1BA4A0B-8933-4B15-896F-6B739A383198}" type="datetimeFigureOut">
              <a:rPr lang="fr-FR" smtClean="0"/>
              <a:pPr/>
              <a:t>12/09/2015</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0C2C0C4-BEE0-49FA-A992-D5DFD10A14F4}"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53200" y="274955"/>
            <a:ext cx="1524000" cy="5851525"/>
          </a:xfrm>
        </p:spPr>
        <p:txBody>
          <a:bodyPr vert="eaVert" ancho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2"/>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242816" y="6557946"/>
            <a:ext cx="2002464" cy="226902"/>
          </a:xfrm>
        </p:spPr>
        <p:txBody>
          <a:bodyPr/>
          <a:lstStyle>
            <a:extLst/>
          </a:lstStyle>
          <a:p>
            <a:fld id="{51BA4A0B-8933-4B15-896F-6B739A383198}" type="datetimeFigureOut">
              <a:rPr lang="fr-FR" smtClean="0"/>
              <a:pPr/>
              <a:t>12/09/2015</a:t>
            </a:fld>
            <a:endParaRPr lang="fr-FR"/>
          </a:p>
        </p:txBody>
      </p:sp>
      <p:sp>
        <p:nvSpPr>
          <p:cNvPr id="5" name="Espace réservé du pied de page 4"/>
          <p:cNvSpPr>
            <a:spLocks noGrp="1"/>
          </p:cNvSpPr>
          <p:nvPr>
            <p:ph type="ftr" sz="quarter" idx="11"/>
          </p:nvPr>
        </p:nvSpPr>
        <p:spPr>
          <a:xfrm>
            <a:off x="457200" y="6556248"/>
            <a:ext cx="3657600" cy="228600"/>
          </a:xfrm>
        </p:spPr>
        <p:txBody>
          <a:bodyPr/>
          <a:lstStyle>
            <a:extLst/>
          </a:lstStyle>
          <a:p>
            <a:endParaRPr lang="fr-FR"/>
          </a:p>
        </p:txBody>
      </p:sp>
      <p:sp>
        <p:nvSpPr>
          <p:cNvPr id="6" name="Espace réservé du numéro de diapositive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0C2C0C4-BEE0-49FA-A992-D5DFD10A14F4}"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1BA4A0B-8933-4B15-896F-6B739A383198}" type="datetimeFigureOut">
              <a:rPr lang="fr-FR" smtClean="0"/>
              <a:pPr/>
              <a:t>12/09/2015</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0C2C0C4-BEE0-49FA-A992-D5DFD10A14F4}"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1BA4A0B-8933-4B15-896F-6B739A383198}" type="datetimeFigureOut">
              <a:rPr lang="fr-FR" smtClean="0"/>
              <a:pPr/>
              <a:t>12/09/2015</a:t>
            </a:fld>
            <a:endParaRPr lang="fr-FR"/>
          </a:p>
        </p:txBody>
      </p:sp>
      <p:sp>
        <p:nvSpPr>
          <p:cNvPr id="5" name="Espace réservé du pied de page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fr-FR"/>
          </a:p>
        </p:txBody>
      </p:sp>
      <p:sp>
        <p:nvSpPr>
          <p:cNvPr id="6" name="Espace réservé du numéro de diapositive 5"/>
          <p:cNvSpPr>
            <a:spLocks noGrp="1"/>
          </p:cNvSpPr>
          <p:nvPr>
            <p:ph type="sldNum" sz="quarter" idx="12"/>
          </p:nvPr>
        </p:nvSpPr>
        <p:spPr>
          <a:xfrm>
            <a:off x="6733952" y="6555112"/>
            <a:ext cx="588336" cy="228600"/>
          </a:xfrm>
        </p:spPr>
        <p:txBody>
          <a:bodyPr/>
          <a:lstStyle>
            <a:extLst/>
          </a:lstStyle>
          <a:p>
            <a:fld id="{40C2C0C4-BEE0-49FA-A992-D5DFD10A14F4}"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51BA4A0B-8933-4B15-896F-6B739A383198}" type="datetimeFigureOut">
              <a:rPr lang="fr-FR" smtClean="0"/>
              <a:pPr/>
              <a:t>12/09/2015</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40C2C0C4-BEE0-49FA-A992-D5DFD10A14F4}"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nchor="b"/>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51BA4A0B-8933-4B15-896F-6B739A383198}" type="datetimeFigureOut">
              <a:rPr lang="fr-FR" smtClean="0"/>
              <a:pPr/>
              <a:t>12/09/2015</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40C2C0C4-BEE0-49FA-A992-D5DFD10A14F4}"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51BA4A0B-8933-4B15-896F-6B739A383198}" type="datetimeFigureOut">
              <a:rPr lang="fr-FR" smtClean="0"/>
              <a:pPr/>
              <a:t>12/09/2015</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40C2C0C4-BEE0-49FA-A992-D5DFD10A14F4}"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solidFill>
                  <a:schemeClr val="tx2"/>
                </a:solidFill>
              </a:defRPr>
            </a:lvl1pPr>
            <a:extLst/>
          </a:lstStyle>
          <a:p>
            <a:fld id="{51BA4A0B-8933-4B15-896F-6B739A383198}" type="datetimeFigureOut">
              <a:rPr lang="fr-FR" smtClean="0"/>
              <a:pPr/>
              <a:t>12/09/2015</a:t>
            </a:fld>
            <a:endParaRPr lang="fr-FR"/>
          </a:p>
        </p:txBody>
      </p:sp>
      <p:sp>
        <p:nvSpPr>
          <p:cNvPr id="3" name="Espace réservé du pied de page 2"/>
          <p:cNvSpPr>
            <a:spLocks noGrp="1"/>
          </p:cNvSpPr>
          <p:nvPr>
            <p:ph type="ftr" sz="quarter" idx="11"/>
          </p:nvPr>
        </p:nvSpPr>
        <p:spPr/>
        <p:txBody>
          <a:bodyPr/>
          <a:lstStyle>
            <a:lvl1pPr>
              <a:defRPr>
                <a:solidFill>
                  <a:schemeClr val="tx2"/>
                </a:solidFill>
              </a:defRPr>
            </a:lvl1pPr>
            <a:extLst/>
          </a:lstStyle>
          <a:p>
            <a:endParaRPr lang="fr-FR"/>
          </a:p>
        </p:txBody>
      </p:sp>
      <p:sp>
        <p:nvSpPr>
          <p:cNvPr id="4" name="Espace réservé du numéro de diapositive 3"/>
          <p:cNvSpPr>
            <a:spLocks noGrp="1"/>
          </p:cNvSpPr>
          <p:nvPr>
            <p:ph type="sldNum" sz="quarter" idx="12"/>
          </p:nvPr>
        </p:nvSpPr>
        <p:spPr/>
        <p:txBody>
          <a:bodyPr/>
          <a:lstStyle>
            <a:extLst/>
          </a:lstStyle>
          <a:p>
            <a:fld id="{40C2C0C4-BEE0-49FA-A992-D5DFD10A14F4}"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51BA4A0B-8933-4B15-896F-6B739A383198}" type="datetimeFigureOut">
              <a:rPr lang="fr-FR" smtClean="0"/>
              <a:pPr/>
              <a:t>12/09/2015</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40C2C0C4-BEE0-49FA-A992-D5DFD10A14F4}"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fr-FR" smtClean="0"/>
              <a:t>Cliquez pour modifier le style du titre</a:t>
            </a:r>
            <a:endParaRPr kumimoji="0" lang="en-US" dirty="0"/>
          </a:p>
        </p:txBody>
      </p:sp>
      <p:sp>
        <p:nvSpPr>
          <p:cNvPr id="4" name="Espace réservé du texte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extLst/>
          </a:lstStyle>
          <a:p>
            <a:fld id="{51BA4A0B-8933-4B15-896F-6B739A383198}" type="datetimeFigureOut">
              <a:rPr lang="fr-FR" smtClean="0"/>
              <a:pPr/>
              <a:t>12/09/2015</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40C2C0C4-BEE0-49FA-A992-D5DFD10A14F4}" type="slidenum">
              <a:rPr lang="fr-FR" smtClean="0"/>
              <a:pPr/>
              <a:t>‹N°›</a:t>
            </a:fld>
            <a:endParaRPr lang="fr-FR"/>
          </a:p>
        </p:txBody>
      </p:sp>
      <p:sp>
        <p:nvSpPr>
          <p:cNvPr id="10" name="Espace réservé pour une imag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fr-FR" smtClean="0"/>
              <a:t>Cliquez sur l'icône pour ajouter une image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titre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fr-FR" smtClean="0"/>
              <a:t>Cliquez pour modifier le style du titre</a:t>
            </a:r>
            <a:endParaRPr kumimoji="0" lang="en-US"/>
          </a:p>
        </p:txBody>
      </p:sp>
      <p:sp>
        <p:nvSpPr>
          <p:cNvPr id="31" name="Espace réservé du texte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7" name="Espace réservé de la date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1BA4A0B-8933-4B15-896F-6B739A383198}" type="datetimeFigureOut">
              <a:rPr lang="fr-FR" smtClean="0"/>
              <a:pPr/>
              <a:t>12/09/2015</a:t>
            </a:fld>
            <a:endParaRPr lang="fr-FR"/>
          </a:p>
        </p:txBody>
      </p:sp>
      <p:sp>
        <p:nvSpPr>
          <p:cNvPr id="4" name="Espace réservé du pied de page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fr-FR"/>
          </a:p>
        </p:txBody>
      </p:sp>
      <p:sp>
        <p:nvSpPr>
          <p:cNvPr id="16" name="Espace réservé du numéro de diapositive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0C2C0C4-BEE0-49FA-A992-D5DFD10A14F4}"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2.jpeg"/><Relationship Id="rId4" Type="http://schemas.openxmlformats.org/officeDocument/2006/relationships/image" Target="../media/image26.png"/><Relationship Id="rId9" Type="http://schemas.openxmlformats.org/officeDocument/2006/relationships/image" Target="../media/image31.jpeg"/></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6.jpeg"/><Relationship Id="rId7" Type="http://schemas.openxmlformats.org/officeDocument/2006/relationships/image" Target="../media/image39.jpeg"/><Relationship Id="rId2"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31.jpeg"/><Relationship Id="rId11" Type="http://schemas.openxmlformats.org/officeDocument/2006/relationships/image" Target="../media/image43.jpeg"/><Relationship Id="rId5" Type="http://schemas.openxmlformats.org/officeDocument/2006/relationships/image" Target="../media/image38.jpeg"/><Relationship Id="rId10" Type="http://schemas.openxmlformats.org/officeDocument/2006/relationships/image" Target="../media/image42.jpeg"/><Relationship Id="rId4" Type="http://schemas.openxmlformats.org/officeDocument/2006/relationships/image" Target="../media/image37.jpeg"/><Relationship Id="rId9" Type="http://schemas.openxmlformats.org/officeDocument/2006/relationships/image" Target="../media/image41.jpeg"/></Relationships>
</file>

<file path=ppt/slides/_rels/slide2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google.fr/imgres?imgurl=http://www.interflora.fr/site/images/bouquets/details/5pi.jpg&amp;imgrefurl=http://www.interflora.fr/cadeau/page_description_bouquet.htm?prod=5PI&amp;occ=03&amp;h=280&amp;w=280&amp;sz=22&amp;tbnid=RDKc8dfztqq6mM:&amp;tbnh=109&amp;tbnw=109&amp;hl=fr&amp;start=90&amp;prev=/images?q=fleurs&amp;start=80&amp;svnum=10&amp;hl=fr&amp;lr=&amp;sa=N" TargetMode="External"/><Relationship Id="rId1" Type="http://schemas.openxmlformats.org/officeDocument/2006/relationships/slideLayout" Target="../slideLayouts/slideLayout2.xml"/><Relationship Id="rId4" Type="http://schemas.openxmlformats.org/officeDocument/2006/relationships/image" Target="http://images.google.fr/images?q=tbn:RDKc8dfztqq6mM:www.interflora.fr/site/images/bouquets/details/5pi.jpg"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image" Target="../media/image51.gif"/><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image" Target="../media/image53.wmf"/><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jpeg"/><Relationship Id="rId4" Type="http://schemas.openxmlformats.org/officeDocument/2006/relationships/image" Target="../media/image5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1"/>
          <p:cNvPicPr>
            <a:picLocks noChangeAspect="1" noChangeArrowheads="1"/>
          </p:cNvPicPr>
          <p:nvPr/>
        </p:nvPicPr>
        <p:blipFill>
          <a:blip r:embed="rId4" cstate="print"/>
          <a:srcRect/>
          <a:stretch>
            <a:fillRect/>
          </a:stretch>
        </p:blipFill>
        <p:spPr bwMode="auto">
          <a:xfrm>
            <a:off x="1331912" y="2302527"/>
            <a:ext cx="7097740" cy="2055167"/>
          </a:xfrm>
          <a:prstGeom prst="rect">
            <a:avLst/>
          </a:prstGeom>
          <a:ln>
            <a:noFill/>
          </a:ln>
          <a:effectLst>
            <a:glow rad="228600">
              <a:schemeClr val="tx1">
                <a:alpha val="40000"/>
              </a:schemeClr>
            </a:glow>
            <a:outerShdw blurRad="76200" dir="13500000" sy="23000" kx="1200000" algn="br" rotWithShape="0">
              <a:prstClr val="black">
                <a:alpha val="20000"/>
              </a:prstClr>
            </a:outerShdw>
            <a:reflection blurRad="6350" stA="50000" endA="300" endPos="55500" dist="50800" dir="5400000" sy="-100000" algn="bl" rotWithShape="0"/>
          </a:effectLst>
          <a:scene3d>
            <a:camera prst="perspectiveContrastingLeftFacing">
              <a:rot lat="300000" lon="19800000" rev="0"/>
            </a:camera>
            <a:lightRig rig="threePt" dir="t">
              <a:rot lat="0" lon="0" rev="2700000"/>
            </a:lightRig>
          </a:scene3d>
          <a:sp3d>
            <a:bevelT w="63500" h="50800" prst="convex"/>
          </a:sp3d>
        </p:spPr>
      </p:pic>
    </p:spTree>
    <p:custDataLst>
      <p:tags r:id="rId1"/>
    </p:custDataLst>
  </p:cSld>
  <p:clrMapOvr>
    <a:masterClrMapping/>
  </p:clrMapOvr>
  <p:transition spd="slow" advClick="0"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7148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a:solidFill>
                  <a:srgbClr val="CC9900"/>
                </a:solidFill>
                <a:latin typeface="Tahoma" pitchFamily="34" charset="0"/>
                <a:cs typeface="Farsi Simple Bold" pitchFamily="2" charset="-78"/>
              </a:rPr>
              <a:t> </a:t>
            </a:r>
            <a:endParaRPr lang="ar-DZ" sz="2000" b="0" dirty="0" smtClean="0">
              <a:solidFill>
                <a:srgbClr val="CC9900"/>
              </a:solidFill>
              <a:latin typeface="Tahoma" pitchFamily="34" charset="0"/>
              <a:cs typeface="Farsi Simple Bold" pitchFamily="2" charset="-78"/>
            </a:endParaRPr>
          </a:p>
          <a:p>
            <a:pPr algn="r" rtl="1"/>
            <a:r>
              <a:rPr lang="ar-DZ" sz="2000" b="0" dirty="0" smtClean="0">
                <a:solidFill>
                  <a:srgbClr val="CC9900"/>
                </a:solidFill>
                <a:latin typeface="Tahoma" pitchFamily="34" charset="0"/>
                <a:cs typeface="Farsi Simple Bold" pitchFamily="2" charset="-78"/>
              </a:rPr>
              <a:t> </a:t>
            </a:r>
            <a:r>
              <a:rPr lang="ar-DZ" b="0" dirty="0">
                <a:solidFill>
                  <a:schemeClr val="bg1"/>
                </a:solidFill>
                <a:latin typeface="Tahoma" pitchFamily="34" charset="0"/>
                <a:cs typeface="Farsi Simple Bold" pitchFamily="2" charset="-78"/>
              </a:rPr>
              <a:t>الموضوع</a:t>
            </a:r>
            <a:r>
              <a:rPr lang="ar-DZ" b="0" i="1" dirty="0">
                <a:solidFill>
                  <a:schemeClr val="bg1"/>
                </a:solidFill>
                <a:effectLst>
                  <a:outerShdw blurRad="38100" dist="38100" dir="2700000" algn="tl">
                    <a:srgbClr val="000000"/>
                  </a:outerShdw>
                </a:effectLst>
                <a:latin typeface="Tahoma" pitchFamily="34" charset="0"/>
                <a:cs typeface="Monotype Koufi" pitchFamily="2" charset="-78"/>
              </a:rPr>
              <a:t> :</a:t>
            </a:r>
            <a:r>
              <a:rPr lang="ar-DZ" b="0" i="1" dirty="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smtClean="0">
              <a:solidFill>
                <a:schemeClr val="tx1"/>
              </a:solidFill>
              <a:latin typeface="Tahoma" pitchFamily="34" charset="0"/>
              <a:cs typeface="Arabic Transparent" pitchFamily="2" charset="-78"/>
            </a:endParaRPr>
          </a:p>
          <a:p>
            <a:pPr algn="r" rtl="1"/>
            <a:endParaRPr lang="ar-DZ" i="1" dirty="0" smtClean="0">
              <a:solidFill>
                <a:schemeClr val="tx2"/>
              </a:solidFill>
              <a:effectLst>
                <a:outerShdw blurRad="38100" dist="38100" dir="2700000" algn="tl">
                  <a:srgbClr val="000000"/>
                </a:outerShdw>
              </a:effectLst>
              <a:latin typeface="Tahoma" pitchFamily="34" charset="0"/>
              <a:cs typeface="Monotype Koufi" pitchFamily="2" charset="-78"/>
            </a:endParaRPr>
          </a:p>
        </p:txBody>
      </p:sp>
      <p:sp>
        <p:nvSpPr>
          <p:cNvPr id="3"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sp>
        <p:nvSpPr>
          <p:cNvPr id="4" name="مستطيل مستدير الزوايا 15"/>
          <p:cNvSpPr/>
          <p:nvPr/>
        </p:nvSpPr>
        <p:spPr>
          <a:xfrm>
            <a:off x="6286512" y="1142984"/>
            <a:ext cx="1571636" cy="571504"/>
          </a:xfrm>
          <a:prstGeom prst="round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800" dirty="0" smtClean="0">
                <a:solidFill>
                  <a:schemeClr val="tx1"/>
                </a:solidFill>
                <a:latin typeface="Andalus" pitchFamily="18" charset="-78"/>
                <a:cs typeface="Andalus" pitchFamily="18" charset="-78"/>
              </a:rPr>
              <a:t>تمهيد</a:t>
            </a:r>
            <a:endParaRPr lang="en-US" sz="2800" dirty="0">
              <a:solidFill>
                <a:schemeClr val="tx1"/>
              </a:solidFill>
              <a:latin typeface="Andalus" pitchFamily="18" charset="-78"/>
              <a:cs typeface="Andalus" pitchFamily="18" charset="-78"/>
            </a:endParaRPr>
          </a:p>
        </p:txBody>
      </p:sp>
      <p:sp>
        <p:nvSpPr>
          <p:cNvPr id="5" name="مستطيل مستدير الزوايا 43"/>
          <p:cNvSpPr/>
          <p:nvPr/>
        </p:nvSpPr>
        <p:spPr>
          <a:xfrm>
            <a:off x="1214414" y="2000240"/>
            <a:ext cx="6786610" cy="207170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r" rtl="1"/>
            <a:r>
              <a:rPr lang="ar-DZ" b="1" dirty="0" smtClean="0">
                <a:solidFill>
                  <a:schemeClr val="tx1"/>
                </a:solidFill>
                <a:latin typeface="Traditional Arabic" pitchFamily="18" charset="-78"/>
                <a:cs typeface="Traditional Arabic" pitchFamily="18" charset="-78"/>
              </a:rPr>
              <a:t>    </a:t>
            </a:r>
            <a:r>
              <a:rPr lang="ar-DZ" sz="2000" b="1" dirty="0" smtClean="0">
                <a:solidFill>
                  <a:schemeClr val="tx1"/>
                </a:solidFill>
                <a:latin typeface="Traditional Arabic" pitchFamily="18" charset="-78"/>
                <a:cs typeface="Traditional Arabic" pitchFamily="18" charset="-78"/>
              </a:rPr>
              <a:t>تناولنا في هذا الفصل تحليل مقاربة النمو العمراني التي تبناها الباحث ”فليب بانري“ بهدف معرفة أسباب أخذ المدينة لشكلها الحالي وكيف سيكون توسعها المستقبلي، تعتبر هذه المقاربة من بين أهم مقاربات التحليل المورفولوجي للوصول إلى التحليل الأنسب للشكل العمراني للمدينة. </a:t>
            </a:r>
          </a:p>
          <a:p>
            <a:pPr algn="r" rtl="1"/>
            <a:r>
              <a:rPr lang="ar-DZ" sz="2000" b="1" dirty="0" smtClean="0">
                <a:solidFill>
                  <a:schemeClr val="tx1"/>
                </a:solidFill>
                <a:latin typeface="Traditional Arabic" pitchFamily="18" charset="-78"/>
                <a:cs typeface="Traditional Arabic" pitchFamily="18" charset="-78"/>
              </a:rPr>
              <a:t>    كما تطرقنا لتحليل المقاربة الإدراكية ”لكيفن لينش“ وذلك بهدف الوصول إلى ثوابت ومحددات علمية للدراسات البصرية على البيئات العمرانية المختلفة</a:t>
            </a:r>
            <a:r>
              <a:rPr lang="ar-DZ" b="1" dirty="0" smtClean="0">
                <a:solidFill>
                  <a:schemeClr val="tx1"/>
                </a:solidFill>
                <a:latin typeface="Traditional Arabic" pitchFamily="18" charset="-78"/>
                <a:cs typeface="Traditional Arabic" pitchFamily="18" charset="-78"/>
              </a:rPr>
              <a:t>.</a:t>
            </a:r>
            <a:endParaRPr lang="en-US" b="1" dirty="0">
              <a:solidFill>
                <a:schemeClr val="tx1"/>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4"/>
                                        </p:tgtEl>
                                        <p:attrNameLst>
                                          <p:attrName>ppt_y</p:attrName>
                                        </p:attrNameLst>
                                      </p:cBhvr>
                                      <p:tavLst>
                                        <p:tav tm="0">
                                          <p:val>
                                            <p:strVal val="#ppt_y"/>
                                          </p:val>
                                        </p:tav>
                                        <p:tav tm="100000">
                                          <p:val>
                                            <p:strVal val="#ppt_y"/>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5"/>
                                        </p:tgtEl>
                                        <p:attrNameLst>
                                          <p:attrName>ppt_y</p:attrName>
                                        </p:attrNameLst>
                                      </p:cBhvr>
                                      <p:tavLst>
                                        <p:tav tm="0">
                                          <p:val>
                                            <p:strVal val="#ppt_y"/>
                                          </p:val>
                                        </p:tav>
                                        <p:tav tm="100000">
                                          <p:val>
                                            <p:strVal val="#ppt_y"/>
                                          </p:val>
                                        </p:tav>
                                      </p:tavLst>
                                    </p:anim>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7148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a:solidFill>
                  <a:srgbClr val="CC9900"/>
                </a:solidFill>
                <a:latin typeface="Tahoma" pitchFamily="34" charset="0"/>
                <a:cs typeface="Farsi Simple Bold" pitchFamily="2" charset="-78"/>
              </a:rPr>
              <a:t> </a:t>
            </a:r>
            <a:endParaRPr lang="ar-DZ" sz="2000" b="0" dirty="0" smtClean="0">
              <a:solidFill>
                <a:srgbClr val="CC9900"/>
              </a:solidFill>
              <a:latin typeface="Tahoma" pitchFamily="34" charset="0"/>
              <a:cs typeface="Farsi Simple Bold" pitchFamily="2" charset="-78"/>
            </a:endParaRPr>
          </a:p>
          <a:p>
            <a:pPr algn="r" rtl="1"/>
            <a:r>
              <a:rPr lang="ar-DZ" sz="2000" b="0" dirty="0" smtClean="0">
                <a:solidFill>
                  <a:srgbClr val="CC9900"/>
                </a:solidFill>
                <a:latin typeface="Tahoma" pitchFamily="34" charset="0"/>
                <a:cs typeface="Farsi Simple Bold" pitchFamily="2" charset="-78"/>
              </a:rPr>
              <a:t> </a:t>
            </a:r>
            <a:r>
              <a:rPr lang="ar-DZ" b="0" dirty="0">
                <a:solidFill>
                  <a:schemeClr val="bg1"/>
                </a:solidFill>
                <a:latin typeface="Tahoma" pitchFamily="34" charset="0"/>
                <a:cs typeface="Farsi Simple Bold" pitchFamily="2" charset="-78"/>
              </a:rPr>
              <a:t>الموضوع</a:t>
            </a:r>
            <a:r>
              <a:rPr lang="ar-DZ" b="0" i="1" dirty="0">
                <a:solidFill>
                  <a:schemeClr val="bg1"/>
                </a:solidFill>
                <a:effectLst>
                  <a:outerShdw blurRad="38100" dist="38100" dir="2700000" algn="tl">
                    <a:srgbClr val="000000"/>
                  </a:outerShdw>
                </a:effectLst>
                <a:latin typeface="Tahoma" pitchFamily="34" charset="0"/>
                <a:cs typeface="Monotype Koufi" pitchFamily="2" charset="-78"/>
              </a:rPr>
              <a:t> :</a:t>
            </a:r>
            <a:r>
              <a:rPr lang="ar-DZ" b="0" i="1" dirty="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smtClean="0">
              <a:solidFill>
                <a:schemeClr val="tx1"/>
              </a:solidFill>
              <a:latin typeface="Tahoma" pitchFamily="34" charset="0"/>
              <a:cs typeface="Arabic Transparent" pitchFamily="2" charset="-78"/>
            </a:endParaRPr>
          </a:p>
          <a:p>
            <a:pPr algn="r" rtl="1"/>
            <a:endParaRPr lang="ar-DZ" i="1" dirty="0" smtClean="0">
              <a:solidFill>
                <a:schemeClr val="tx2"/>
              </a:solidFill>
              <a:effectLst>
                <a:outerShdw blurRad="38100" dist="38100" dir="2700000" algn="tl">
                  <a:srgbClr val="000000"/>
                </a:outerShdw>
              </a:effectLst>
              <a:latin typeface="Tahoma" pitchFamily="34" charset="0"/>
              <a:cs typeface="Monotype Koufi" pitchFamily="2" charset="-78"/>
            </a:endParaRPr>
          </a:p>
        </p:txBody>
      </p:sp>
      <p:sp>
        <p:nvSpPr>
          <p:cNvPr id="3"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pic>
        <p:nvPicPr>
          <p:cNvPr id="4" name="Image 3" descr="panrri.PNG"/>
          <p:cNvPicPr/>
          <p:nvPr/>
        </p:nvPicPr>
        <p:blipFill>
          <a:blip r:embed="rId3" cstate="print"/>
          <a:stretch>
            <a:fillRect/>
          </a:stretch>
        </p:blipFill>
        <p:spPr>
          <a:xfrm>
            <a:off x="5072066" y="1500174"/>
            <a:ext cx="2695575" cy="1762125"/>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
        <p:nvSpPr>
          <p:cNvPr id="5" name="Rectangle à coins arrondis 4"/>
          <p:cNvSpPr/>
          <p:nvPr/>
        </p:nvSpPr>
        <p:spPr>
          <a:xfrm>
            <a:off x="1285852" y="1000108"/>
            <a:ext cx="2286016" cy="50006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ar-DZ" dirty="0" smtClean="0"/>
              <a:t>مقاربة النمو العمراني </a:t>
            </a:r>
            <a:endParaRPr lang="fr-FR" dirty="0"/>
          </a:p>
        </p:txBody>
      </p:sp>
      <p:sp>
        <p:nvSpPr>
          <p:cNvPr id="6" name="Rectangle 5"/>
          <p:cNvSpPr/>
          <p:nvPr/>
        </p:nvSpPr>
        <p:spPr>
          <a:xfrm>
            <a:off x="714348" y="1571612"/>
            <a:ext cx="3357586" cy="157163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DZ" b="1" dirty="0" smtClean="0">
                <a:latin typeface="Times New Roman" pitchFamily="18" charset="0"/>
                <a:cs typeface="Times New Roman" pitchFamily="18" charset="0"/>
              </a:rPr>
              <a:t>تعريفها: هو التعرف على الخطة التي تتبعها المدينة أثناء توسعها والاستفادة منها في التهيئة الحالية والمستقبلية لتشكيل صورة واضحة لها</a:t>
            </a:r>
            <a:r>
              <a:rPr lang="ar-DZ" dirty="0" smtClean="0"/>
              <a:t>.</a:t>
            </a:r>
            <a:endParaRPr lang="fr-FR" dirty="0"/>
          </a:p>
        </p:txBody>
      </p:sp>
      <p:sp>
        <p:nvSpPr>
          <p:cNvPr id="7" name="Flèche gauche 6"/>
          <p:cNvSpPr/>
          <p:nvPr/>
        </p:nvSpPr>
        <p:spPr>
          <a:xfrm>
            <a:off x="4071934" y="2285992"/>
            <a:ext cx="928694" cy="357190"/>
          </a:xfrm>
          <a:prstGeom prst="lef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8" name="Flèche vers le bas 7"/>
          <p:cNvSpPr/>
          <p:nvPr/>
        </p:nvSpPr>
        <p:spPr>
          <a:xfrm>
            <a:off x="2214546" y="3214686"/>
            <a:ext cx="285752" cy="571504"/>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9" name="Rectangle à coins arrondis 8"/>
          <p:cNvSpPr/>
          <p:nvPr/>
        </p:nvSpPr>
        <p:spPr>
          <a:xfrm>
            <a:off x="857224" y="3786190"/>
            <a:ext cx="3214710" cy="57150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ar-DZ" dirty="0" smtClean="0"/>
              <a:t>الهدف من مقاربة النمو العمراني</a:t>
            </a:r>
            <a:endParaRPr lang="fr-FR" dirty="0"/>
          </a:p>
        </p:txBody>
      </p:sp>
      <p:sp>
        <p:nvSpPr>
          <p:cNvPr id="15" name="مستطيل مستدير الزوايا 15"/>
          <p:cNvSpPr/>
          <p:nvPr/>
        </p:nvSpPr>
        <p:spPr>
          <a:xfrm>
            <a:off x="428596" y="4572008"/>
            <a:ext cx="7215238" cy="5400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dirty="0" smtClean="0">
                <a:solidFill>
                  <a:schemeClr val="tx1"/>
                </a:solidFill>
                <a:latin typeface="Traditional Arabic" pitchFamily="18" charset="-78"/>
                <a:cs typeface="Traditional Arabic" pitchFamily="18" charset="-78"/>
              </a:rPr>
              <a:t> </a:t>
            </a:r>
            <a:r>
              <a:rPr lang="ar-SA" sz="2400" dirty="0" smtClean="0">
                <a:solidFill>
                  <a:schemeClr val="tx1"/>
                </a:solidFill>
                <a:latin typeface="Traditional Arabic" pitchFamily="18" charset="-78"/>
                <a:cs typeface="Traditional Arabic" pitchFamily="18" charset="-78"/>
              </a:rPr>
              <a:t>-</a:t>
            </a:r>
            <a:r>
              <a:rPr lang="ar-SA" sz="3200" dirty="0" smtClean="0">
                <a:solidFill>
                  <a:schemeClr val="tx1"/>
                </a:solidFill>
                <a:latin typeface="Traditional Arabic" pitchFamily="18" charset="-78"/>
                <a:cs typeface="Traditional Arabic" pitchFamily="18" charset="-78"/>
              </a:rPr>
              <a:t>  </a:t>
            </a:r>
            <a:r>
              <a:rPr lang="ar-DZ" sz="2400" b="1" dirty="0" smtClean="0">
                <a:solidFill>
                  <a:schemeClr val="tx1"/>
                </a:solidFill>
                <a:latin typeface="Traditional Arabic" pitchFamily="18" charset="-78"/>
                <a:cs typeface="Akhbar MT" pitchFamily="2" charset="-78"/>
              </a:rPr>
              <a:t>تعتبر هذه المقاربة وسيلة هامة لوضع صورة شاملة للمدينة</a:t>
            </a:r>
            <a:r>
              <a:rPr lang="ar-DZ" sz="3200" dirty="0" smtClean="0">
                <a:solidFill>
                  <a:schemeClr val="tx1"/>
                </a:solidFill>
                <a:latin typeface="Traditional Arabic" pitchFamily="18" charset="-78"/>
                <a:cs typeface="Traditional Arabic" pitchFamily="18" charset="-78"/>
              </a:rPr>
              <a:t>.</a:t>
            </a:r>
            <a:endParaRPr lang="en-US" dirty="0">
              <a:solidFill>
                <a:schemeClr val="tx1"/>
              </a:solidFill>
            </a:endParaRPr>
          </a:p>
        </p:txBody>
      </p:sp>
      <p:sp>
        <p:nvSpPr>
          <p:cNvPr id="16" name="مستطيل مستدير الزوايا 15"/>
          <p:cNvSpPr/>
          <p:nvPr/>
        </p:nvSpPr>
        <p:spPr>
          <a:xfrm>
            <a:off x="428596" y="5286388"/>
            <a:ext cx="7215238" cy="5400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dirty="0" smtClean="0">
                <a:solidFill>
                  <a:schemeClr val="tx1"/>
                </a:solidFill>
                <a:latin typeface="Traditional Arabic" pitchFamily="18" charset="-78"/>
                <a:cs typeface="Traditional Arabic" pitchFamily="18" charset="-78"/>
              </a:rPr>
              <a:t> </a:t>
            </a:r>
            <a:r>
              <a:rPr lang="ar-SA" sz="2400" dirty="0" smtClean="0">
                <a:solidFill>
                  <a:schemeClr val="tx1"/>
                </a:solidFill>
                <a:latin typeface="Traditional Arabic" pitchFamily="18" charset="-78"/>
                <a:cs typeface="Traditional Arabic" pitchFamily="18" charset="-78"/>
              </a:rPr>
              <a:t>-</a:t>
            </a:r>
            <a:r>
              <a:rPr lang="ar-SA" sz="3200" dirty="0" smtClean="0">
                <a:solidFill>
                  <a:schemeClr val="tx1"/>
                </a:solidFill>
                <a:latin typeface="Traditional Arabic" pitchFamily="18" charset="-78"/>
                <a:cs typeface="Traditional Arabic" pitchFamily="18" charset="-78"/>
              </a:rPr>
              <a:t>  </a:t>
            </a:r>
            <a:r>
              <a:rPr lang="ar-DZ" sz="2400" b="1" dirty="0" smtClean="0">
                <a:solidFill>
                  <a:schemeClr val="tx1"/>
                </a:solidFill>
                <a:latin typeface="Traditional Arabic" pitchFamily="18" charset="-78"/>
                <a:cs typeface="Akhbar MT" pitchFamily="2" charset="-78"/>
              </a:rPr>
              <a:t>معرفة كيف تنمو وتتطور على حساب الحواجز التي تعيق توسعها</a:t>
            </a:r>
            <a:r>
              <a:rPr lang="ar-DZ" sz="3200" dirty="0" smtClean="0">
                <a:solidFill>
                  <a:schemeClr val="tx1"/>
                </a:solidFill>
                <a:latin typeface="Traditional Arabic" pitchFamily="18" charset="-78"/>
                <a:cs typeface="Traditional Arabic" pitchFamily="18" charset="-78"/>
              </a:rPr>
              <a:t>.</a:t>
            </a:r>
            <a:endParaRPr lang="en-US" dirty="0">
              <a:solidFill>
                <a:schemeClr val="tx1"/>
              </a:solidFill>
            </a:endParaRPr>
          </a:p>
        </p:txBody>
      </p:sp>
      <p:sp>
        <p:nvSpPr>
          <p:cNvPr id="17" name="مستطيل مستدير الزوايا 15"/>
          <p:cNvSpPr/>
          <p:nvPr/>
        </p:nvSpPr>
        <p:spPr>
          <a:xfrm>
            <a:off x="428596" y="6000768"/>
            <a:ext cx="7215238" cy="571504"/>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dirty="0" smtClean="0">
                <a:solidFill>
                  <a:schemeClr val="tx1"/>
                </a:solidFill>
                <a:latin typeface="Traditional Arabic" pitchFamily="18" charset="-78"/>
                <a:cs typeface="Traditional Arabic" pitchFamily="18" charset="-78"/>
              </a:rPr>
              <a:t> </a:t>
            </a:r>
            <a:r>
              <a:rPr lang="ar-SA" sz="2400" dirty="0" smtClean="0">
                <a:solidFill>
                  <a:schemeClr val="tx1"/>
                </a:solidFill>
                <a:latin typeface="Traditional Arabic" pitchFamily="18" charset="-78"/>
                <a:cs typeface="Traditional Arabic" pitchFamily="18" charset="-78"/>
              </a:rPr>
              <a:t>-</a:t>
            </a:r>
            <a:r>
              <a:rPr lang="ar-SA" sz="2800" dirty="0" smtClean="0">
                <a:solidFill>
                  <a:schemeClr val="tx1"/>
                </a:solidFill>
                <a:latin typeface="Traditional Arabic" pitchFamily="18" charset="-78"/>
                <a:cs typeface="Traditional Arabic" pitchFamily="18" charset="-78"/>
              </a:rPr>
              <a:t>  </a:t>
            </a:r>
            <a:r>
              <a:rPr lang="ar-DZ" sz="2400" b="1" dirty="0" smtClean="0">
                <a:solidFill>
                  <a:schemeClr val="tx1"/>
                </a:solidFill>
                <a:latin typeface="Traditional Arabic" pitchFamily="18" charset="-78"/>
                <a:cs typeface="Akhbar MT" pitchFamily="2" charset="-78"/>
              </a:rPr>
              <a:t>دراسة النمو العمراني للمدينة يوضح لنا </a:t>
            </a:r>
            <a:r>
              <a:rPr lang="ar-DZ" sz="2400" b="1" dirty="0" err="1" smtClean="0">
                <a:solidFill>
                  <a:schemeClr val="tx1"/>
                </a:solidFill>
                <a:latin typeface="Traditional Arabic" pitchFamily="18" charset="-78"/>
                <a:cs typeface="Akhbar MT" pitchFamily="2" charset="-78"/>
              </a:rPr>
              <a:t>الإختلاف</a:t>
            </a:r>
            <a:r>
              <a:rPr lang="ar-DZ" sz="2400" b="1" dirty="0" smtClean="0">
                <a:solidFill>
                  <a:schemeClr val="tx1"/>
                </a:solidFill>
                <a:latin typeface="Traditional Arabic" pitchFamily="18" charset="-78"/>
                <a:cs typeface="Akhbar MT" pitchFamily="2" charset="-78"/>
              </a:rPr>
              <a:t> بين النسيج القديم والنسيج الجديد</a:t>
            </a:r>
            <a:r>
              <a:rPr lang="ar-DZ" sz="2800" dirty="0" smtClean="0">
                <a:solidFill>
                  <a:schemeClr val="tx1"/>
                </a:solidFill>
                <a:latin typeface="Traditional Arabic" pitchFamily="18" charset="-78"/>
                <a:cs typeface="Traditional Arabic" pitchFamily="18" charset="-78"/>
              </a:rPr>
              <a:t>.</a:t>
            </a:r>
            <a:endParaRPr lang="en-US" dirty="0">
              <a:solidFill>
                <a:schemeClr val="tx1"/>
              </a:solidFill>
            </a:endParaRPr>
          </a:p>
        </p:txBody>
      </p:sp>
      <p:cxnSp>
        <p:nvCxnSpPr>
          <p:cNvPr id="19" name="Connecteur droit 18"/>
          <p:cNvCxnSpPr/>
          <p:nvPr/>
        </p:nvCxnSpPr>
        <p:spPr>
          <a:xfrm>
            <a:off x="4071934" y="3929066"/>
            <a:ext cx="37862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rot="5400000">
            <a:off x="6643702" y="5143512"/>
            <a:ext cx="242889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rot="10800000">
            <a:off x="7572396" y="4857760"/>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rot="10800000">
            <a:off x="7572396" y="5572140"/>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rot="10800000">
            <a:off x="7572396" y="6357958"/>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Rectangle à coins arrondis 17"/>
          <p:cNvSpPr/>
          <p:nvPr/>
        </p:nvSpPr>
        <p:spPr>
          <a:xfrm>
            <a:off x="4000496" y="714356"/>
            <a:ext cx="4071966" cy="50006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ar-DZ" b="1" dirty="0" smtClean="0">
                <a:latin typeface="Times New Roman" pitchFamily="18" charset="0"/>
                <a:cs typeface="Times New Roman" pitchFamily="18" charset="0"/>
              </a:rPr>
              <a:t>الدراسة التحليلية عن طريق مقاربة النمو العمراني</a:t>
            </a:r>
            <a:endParaRPr lang="fr-FR" dirty="0">
              <a:latin typeface="Times New Roman" pitchFamily="18" charset="0"/>
              <a:cs typeface="Times New Roman" pitchFamily="18" charset="0"/>
            </a:endParaRPr>
          </a:p>
        </p:txBody>
      </p:sp>
      <p:pic>
        <p:nvPicPr>
          <p:cNvPr id="24" name="Picture 8" descr="AG00051_"/>
          <p:cNvPicPr>
            <a:picLocks noChangeAspect="1" noChangeArrowheads="1" noCrop="1"/>
          </p:cNvPicPr>
          <p:nvPr/>
        </p:nvPicPr>
        <p:blipFill>
          <a:blip r:embed="rId4" cstate="print"/>
          <a:srcRect/>
          <a:stretch>
            <a:fillRect/>
          </a:stretch>
        </p:blipFill>
        <p:spPr bwMode="auto">
          <a:xfrm flipH="1">
            <a:off x="8215338" y="928670"/>
            <a:ext cx="534988" cy="158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1000" fill="hold"/>
                                        <p:tgtEl>
                                          <p:spTgt spid="15"/>
                                        </p:tgtEl>
                                        <p:attrNameLst>
                                          <p:attrName>ppt_w</p:attrName>
                                        </p:attrNameLst>
                                      </p:cBhvr>
                                      <p:tavLst>
                                        <p:tav tm="0">
                                          <p:val>
                                            <p:fltVal val="0"/>
                                          </p:val>
                                        </p:tav>
                                        <p:tav tm="100000">
                                          <p:val>
                                            <p:strVal val="#ppt_w"/>
                                          </p:val>
                                        </p:tav>
                                      </p:tavLst>
                                    </p:anim>
                                    <p:anim calcmode="lin" valueType="num">
                                      <p:cBhvr>
                                        <p:cTn id="17" dur="1000" fill="hold"/>
                                        <p:tgtEl>
                                          <p:spTgt spid="15"/>
                                        </p:tgtEl>
                                        <p:attrNameLst>
                                          <p:attrName>ppt_h</p:attrName>
                                        </p:attrNameLst>
                                      </p:cBhvr>
                                      <p:tavLst>
                                        <p:tav tm="0">
                                          <p:val>
                                            <p:fltVal val="0"/>
                                          </p:val>
                                        </p:tav>
                                        <p:tav tm="100000">
                                          <p:val>
                                            <p:strVal val="#ppt_h"/>
                                          </p:val>
                                        </p:tav>
                                      </p:tavLst>
                                    </p:anim>
                                    <p:anim calcmode="lin" valueType="num">
                                      <p:cBhvr>
                                        <p:cTn id="18"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1000" fill="hold"/>
                                        <p:tgtEl>
                                          <p:spTgt spid="16"/>
                                        </p:tgtEl>
                                        <p:attrNameLst>
                                          <p:attrName>ppt_w</p:attrName>
                                        </p:attrNameLst>
                                      </p:cBhvr>
                                      <p:tavLst>
                                        <p:tav tm="0">
                                          <p:val>
                                            <p:fltVal val="0"/>
                                          </p:val>
                                        </p:tav>
                                        <p:tav tm="100000">
                                          <p:val>
                                            <p:strVal val="#ppt_w"/>
                                          </p:val>
                                        </p:tav>
                                      </p:tavLst>
                                    </p:anim>
                                    <p:anim calcmode="lin" valueType="num">
                                      <p:cBhvr>
                                        <p:cTn id="25" dur="1000" fill="hold"/>
                                        <p:tgtEl>
                                          <p:spTgt spid="16"/>
                                        </p:tgtEl>
                                        <p:attrNameLst>
                                          <p:attrName>ppt_h</p:attrName>
                                        </p:attrNameLst>
                                      </p:cBhvr>
                                      <p:tavLst>
                                        <p:tav tm="0">
                                          <p:val>
                                            <p:fltVal val="0"/>
                                          </p:val>
                                        </p:tav>
                                        <p:tav tm="100000">
                                          <p:val>
                                            <p:strVal val="#ppt_h"/>
                                          </p:val>
                                        </p:tav>
                                      </p:tavLst>
                                    </p:anim>
                                    <p:anim calcmode="lin" valueType="num">
                                      <p:cBhvr>
                                        <p:cTn id="26"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8" fill="hold">
                      <p:stCondLst>
                        <p:cond delay="indefinite"/>
                      </p:stCondLst>
                      <p:childTnLst>
                        <p:par>
                          <p:cTn id="29" fill="hold">
                            <p:stCondLst>
                              <p:cond delay="0"/>
                            </p:stCondLst>
                            <p:childTnLst>
                              <p:par>
                                <p:cTn id="30" presetID="15"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1000" fill="hold"/>
                                        <p:tgtEl>
                                          <p:spTgt spid="17"/>
                                        </p:tgtEl>
                                        <p:attrNameLst>
                                          <p:attrName>ppt_w</p:attrName>
                                        </p:attrNameLst>
                                      </p:cBhvr>
                                      <p:tavLst>
                                        <p:tav tm="0">
                                          <p:val>
                                            <p:fltVal val="0"/>
                                          </p:val>
                                        </p:tav>
                                        <p:tav tm="100000">
                                          <p:val>
                                            <p:strVal val="#ppt_w"/>
                                          </p:val>
                                        </p:tav>
                                      </p:tavLst>
                                    </p:anim>
                                    <p:anim calcmode="lin" valueType="num">
                                      <p:cBhvr>
                                        <p:cTn id="33" dur="1000" fill="hold"/>
                                        <p:tgtEl>
                                          <p:spTgt spid="17"/>
                                        </p:tgtEl>
                                        <p:attrNameLst>
                                          <p:attrName>ppt_h</p:attrName>
                                        </p:attrNameLst>
                                      </p:cBhvr>
                                      <p:tavLst>
                                        <p:tav tm="0">
                                          <p:val>
                                            <p:fltVal val="0"/>
                                          </p:val>
                                        </p:tav>
                                        <p:tav tm="100000">
                                          <p:val>
                                            <p:strVal val="#ppt_h"/>
                                          </p:val>
                                        </p:tav>
                                      </p:tavLst>
                                    </p:anim>
                                    <p:anim calcmode="lin" valueType="num">
                                      <p:cBhvr>
                                        <p:cTn id="34"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500" fill="hold"/>
                                        <p:tgtEl>
                                          <p:spTgt spid="24"/>
                                        </p:tgtEl>
                                        <p:attrNameLst>
                                          <p:attrName>ppt_x</p:attrName>
                                        </p:attrNameLst>
                                      </p:cBhvr>
                                      <p:tavLst>
                                        <p:tav tm="0">
                                          <p:val>
                                            <p:strVal val="#ppt_x"/>
                                          </p:val>
                                        </p:tav>
                                        <p:tav tm="100000">
                                          <p:val>
                                            <p:strVal val="#ppt_x"/>
                                          </p:val>
                                        </p:tav>
                                      </p:tavLst>
                                    </p:anim>
                                    <p:anim calcmode="lin" valueType="num">
                                      <p:cBhvr additive="base">
                                        <p:cTn id="4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7148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a:solidFill>
                  <a:srgbClr val="CC9900"/>
                </a:solidFill>
                <a:latin typeface="Tahoma" pitchFamily="34" charset="0"/>
                <a:cs typeface="Farsi Simple Bold" pitchFamily="2" charset="-78"/>
              </a:rPr>
              <a:t> </a:t>
            </a:r>
            <a:endParaRPr lang="ar-DZ" sz="2000" b="0" dirty="0" smtClean="0">
              <a:solidFill>
                <a:srgbClr val="CC9900"/>
              </a:solidFill>
              <a:latin typeface="Tahoma" pitchFamily="34" charset="0"/>
              <a:cs typeface="Farsi Simple Bold" pitchFamily="2" charset="-78"/>
            </a:endParaRPr>
          </a:p>
          <a:p>
            <a:pPr algn="r" rtl="1"/>
            <a:r>
              <a:rPr lang="ar-DZ" sz="2000" b="0" dirty="0" smtClean="0">
                <a:solidFill>
                  <a:srgbClr val="CC9900"/>
                </a:solidFill>
                <a:latin typeface="Tahoma" pitchFamily="34" charset="0"/>
                <a:cs typeface="Farsi Simple Bold" pitchFamily="2" charset="-78"/>
              </a:rPr>
              <a:t> </a:t>
            </a:r>
            <a:r>
              <a:rPr lang="ar-DZ" b="0" dirty="0">
                <a:solidFill>
                  <a:schemeClr val="bg1"/>
                </a:solidFill>
                <a:latin typeface="Tahoma" pitchFamily="34" charset="0"/>
                <a:cs typeface="Farsi Simple Bold" pitchFamily="2" charset="-78"/>
              </a:rPr>
              <a:t>الموضوع</a:t>
            </a:r>
            <a:r>
              <a:rPr lang="ar-DZ" b="0" i="1" dirty="0">
                <a:solidFill>
                  <a:schemeClr val="bg1"/>
                </a:solidFill>
                <a:effectLst>
                  <a:outerShdw blurRad="38100" dist="38100" dir="2700000" algn="tl">
                    <a:srgbClr val="000000"/>
                  </a:outerShdw>
                </a:effectLst>
                <a:latin typeface="Tahoma" pitchFamily="34" charset="0"/>
                <a:cs typeface="Monotype Koufi" pitchFamily="2" charset="-78"/>
              </a:rPr>
              <a:t> :</a:t>
            </a:r>
            <a:r>
              <a:rPr lang="ar-DZ" b="0" i="1" dirty="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smtClean="0">
              <a:solidFill>
                <a:schemeClr val="tx1"/>
              </a:solidFill>
              <a:latin typeface="Tahoma" pitchFamily="34" charset="0"/>
              <a:cs typeface="Arabic Transparent" pitchFamily="2" charset="-78"/>
            </a:endParaRPr>
          </a:p>
          <a:p>
            <a:pPr algn="r" rtl="1"/>
            <a:endParaRPr lang="ar-DZ" i="1" dirty="0" smtClean="0">
              <a:solidFill>
                <a:schemeClr val="tx2"/>
              </a:solidFill>
              <a:effectLst>
                <a:outerShdw blurRad="38100" dist="38100" dir="2700000" algn="tl">
                  <a:srgbClr val="000000"/>
                </a:outerShdw>
              </a:effectLst>
              <a:latin typeface="Tahoma" pitchFamily="34" charset="0"/>
              <a:cs typeface="Monotype Koufi" pitchFamily="2" charset="-78"/>
            </a:endParaRPr>
          </a:p>
        </p:txBody>
      </p:sp>
      <p:sp>
        <p:nvSpPr>
          <p:cNvPr id="3" name="Rectangle 26"/>
          <p:cNvSpPr>
            <a:spLocks noChangeArrowheads="1"/>
          </p:cNvSpPr>
          <p:nvPr/>
        </p:nvSpPr>
        <p:spPr bwMode="auto">
          <a:xfrm>
            <a:off x="0" y="0"/>
            <a:ext cx="1979613" cy="571480"/>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sp>
        <p:nvSpPr>
          <p:cNvPr id="4" name="مستطيل مستدير الزوايا 15"/>
          <p:cNvSpPr/>
          <p:nvPr/>
        </p:nvSpPr>
        <p:spPr>
          <a:xfrm>
            <a:off x="5857884" y="785794"/>
            <a:ext cx="2071702" cy="57150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ar-DZ" sz="2400" dirty="0" smtClean="0">
                <a:solidFill>
                  <a:schemeClr val="tx1"/>
                </a:solidFill>
                <a:latin typeface="Times New Roman" pitchFamily="18" charset="0"/>
                <a:cs typeface="Times New Roman" pitchFamily="18" charset="0"/>
              </a:rPr>
              <a:t>تعريف النمو:</a:t>
            </a:r>
            <a:endParaRPr lang="en-US" sz="2400" dirty="0">
              <a:solidFill>
                <a:schemeClr val="tx1"/>
              </a:solidFill>
              <a:latin typeface="Times New Roman" pitchFamily="18" charset="0"/>
              <a:cs typeface="Times New Roman" pitchFamily="18" charset="0"/>
            </a:endParaRPr>
          </a:p>
        </p:txBody>
      </p:sp>
      <p:sp>
        <p:nvSpPr>
          <p:cNvPr id="5" name="مستطيل مستدير الزوايا 43"/>
          <p:cNvSpPr/>
          <p:nvPr/>
        </p:nvSpPr>
        <p:spPr>
          <a:xfrm>
            <a:off x="1214414" y="1571612"/>
            <a:ext cx="6786610" cy="6429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rtl="1"/>
            <a:r>
              <a:rPr lang="ar-DZ" sz="2000" b="1" dirty="0" smtClean="0">
                <a:solidFill>
                  <a:schemeClr val="tx1"/>
                </a:solidFill>
                <a:latin typeface="Traditional Arabic" pitchFamily="18" charset="-78"/>
                <a:cs typeface="Traditional Arabic" pitchFamily="18" charset="-78"/>
              </a:rPr>
              <a:t>هو مجموعة ظواهر التوسع وتكثيف التجمعات السكنية التي تم تناولها من منظور بنياني.</a:t>
            </a:r>
            <a:endParaRPr lang="en-US" sz="2000" b="1" dirty="0">
              <a:solidFill>
                <a:schemeClr val="tx1"/>
              </a:solidFill>
              <a:latin typeface="Traditional Arabic" pitchFamily="18" charset="-78"/>
              <a:cs typeface="Traditional Arabic" pitchFamily="18" charset="-78"/>
            </a:endParaRPr>
          </a:p>
        </p:txBody>
      </p:sp>
      <p:sp>
        <p:nvSpPr>
          <p:cNvPr id="6" name="مستطيل مستدير الزوايا 15"/>
          <p:cNvSpPr/>
          <p:nvPr/>
        </p:nvSpPr>
        <p:spPr>
          <a:xfrm>
            <a:off x="3428992" y="2428868"/>
            <a:ext cx="2071702" cy="571504"/>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ar-DZ" sz="2400" dirty="0" smtClean="0">
                <a:solidFill>
                  <a:schemeClr val="tx1"/>
                </a:solidFill>
                <a:latin typeface="Times New Roman" pitchFamily="18" charset="0"/>
                <a:cs typeface="Times New Roman" pitchFamily="18" charset="0"/>
              </a:rPr>
              <a:t>أنماط النمو:</a:t>
            </a:r>
            <a:endParaRPr lang="en-US" sz="2400" dirty="0">
              <a:solidFill>
                <a:schemeClr val="tx1"/>
              </a:solidFill>
              <a:latin typeface="Times New Roman" pitchFamily="18" charset="0"/>
              <a:cs typeface="Times New Roman" pitchFamily="18" charset="0"/>
            </a:endParaRPr>
          </a:p>
        </p:txBody>
      </p:sp>
      <p:cxnSp>
        <p:nvCxnSpPr>
          <p:cNvPr id="8" name="Connecteur droit 7"/>
          <p:cNvCxnSpPr/>
          <p:nvPr/>
        </p:nvCxnSpPr>
        <p:spPr>
          <a:xfrm rot="5400000">
            <a:off x="4143372" y="3286124"/>
            <a:ext cx="571504" cy="1588"/>
          </a:xfrm>
          <a:prstGeom prst="line">
            <a:avLst/>
          </a:prstGeom>
        </p:spPr>
        <p:style>
          <a:lnRef idx="3">
            <a:schemeClr val="accent4"/>
          </a:lnRef>
          <a:fillRef idx="0">
            <a:schemeClr val="accent4"/>
          </a:fillRef>
          <a:effectRef idx="2">
            <a:schemeClr val="accent4"/>
          </a:effectRef>
          <a:fontRef idx="minor">
            <a:schemeClr val="tx1"/>
          </a:fontRef>
        </p:style>
      </p:cxnSp>
      <p:cxnSp>
        <p:nvCxnSpPr>
          <p:cNvPr id="10" name="Connecteur droit 9"/>
          <p:cNvCxnSpPr/>
          <p:nvPr/>
        </p:nvCxnSpPr>
        <p:spPr>
          <a:xfrm rot="10800000">
            <a:off x="2786050" y="3571876"/>
            <a:ext cx="3357586" cy="1588"/>
          </a:xfrm>
          <a:prstGeom prst="line">
            <a:avLst/>
          </a:prstGeom>
        </p:spPr>
        <p:style>
          <a:lnRef idx="3">
            <a:schemeClr val="accent4"/>
          </a:lnRef>
          <a:fillRef idx="0">
            <a:schemeClr val="accent4"/>
          </a:fillRef>
          <a:effectRef idx="2">
            <a:schemeClr val="accent4"/>
          </a:effectRef>
          <a:fontRef idx="minor">
            <a:schemeClr val="tx1"/>
          </a:fontRef>
        </p:style>
      </p:cxnSp>
      <p:cxnSp>
        <p:nvCxnSpPr>
          <p:cNvPr id="15" name="Connecteur droit avec flèche 14"/>
          <p:cNvCxnSpPr/>
          <p:nvPr/>
        </p:nvCxnSpPr>
        <p:spPr>
          <a:xfrm rot="5400000">
            <a:off x="2607455" y="3750471"/>
            <a:ext cx="357190"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7" name="Connecteur droit avec flèche 16"/>
          <p:cNvCxnSpPr/>
          <p:nvPr/>
        </p:nvCxnSpPr>
        <p:spPr>
          <a:xfrm rot="5400000">
            <a:off x="5965041" y="3750471"/>
            <a:ext cx="357190"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8" name="مستطيل مستدير الزوايا 15"/>
          <p:cNvSpPr/>
          <p:nvPr/>
        </p:nvSpPr>
        <p:spPr>
          <a:xfrm>
            <a:off x="5143504" y="3929066"/>
            <a:ext cx="2071702" cy="571504"/>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ar-DZ" sz="2400" dirty="0" smtClean="0">
                <a:solidFill>
                  <a:schemeClr val="tx1"/>
                </a:solidFill>
                <a:latin typeface="Times New Roman" pitchFamily="18" charset="0"/>
                <a:cs typeface="Times New Roman" pitchFamily="18" charset="0"/>
              </a:rPr>
              <a:t>النمو المستمر</a:t>
            </a:r>
            <a:endParaRPr lang="en-US" sz="2400" dirty="0">
              <a:solidFill>
                <a:schemeClr val="tx1"/>
              </a:solidFill>
              <a:latin typeface="Times New Roman" pitchFamily="18" charset="0"/>
              <a:cs typeface="Times New Roman" pitchFamily="18" charset="0"/>
            </a:endParaRPr>
          </a:p>
        </p:txBody>
      </p:sp>
      <p:sp>
        <p:nvSpPr>
          <p:cNvPr id="19" name="مستطيل مستدير الزوايا 15"/>
          <p:cNvSpPr/>
          <p:nvPr/>
        </p:nvSpPr>
        <p:spPr>
          <a:xfrm>
            <a:off x="1857356" y="3929066"/>
            <a:ext cx="2071702" cy="571504"/>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ar-DZ" sz="2400" dirty="0" smtClean="0">
                <a:solidFill>
                  <a:schemeClr val="tx1"/>
                </a:solidFill>
                <a:latin typeface="Times New Roman" pitchFamily="18" charset="0"/>
                <a:cs typeface="Times New Roman" pitchFamily="18" charset="0"/>
              </a:rPr>
              <a:t>النمو الغير المستمر</a:t>
            </a:r>
            <a:endParaRPr lang="en-US" sz="2400" dirty="0">
              <a:solidFill>
                <a:schemeClr val="tx1"/>
              </a:solidFill>
              <a:latin typeface="Times New Roman" pitchFamily="18" charset="0"/>
              <a:cs typeface="Times New Roman" pitchFamily="18" charset="0"/>
            </a:endParaRPr>
          </a:p>
        </p:txBody>
      </p:sp>
      <p:pic>
        <p:nvPicPr>
          <p:cNvPr id="20" name="Image 19" descr="C:\Users\H\Desktop\kenza gtu\4).jpg"/>
          <p:cNvPicPr/>
          <p:nvPr/>
        </p:nvPicPr>
        <p:blipFill>
          <a:blip r:embed="rId2" cstate="print"/>
          <a:srcRect/>
          <a:stretch>
            <a:fillRect/>
          </a:stretch>
        </p:blipFill>
        <p:spPr bwMode="auto">
          <a:xfrm>
            <a:off x="4857752" y="4714884"/>
            <a:ext cx="2914650" cy="1771650"/>
          </a:xfrm>
          <a:prstGeom prst="rect">
            <a:avLst/>
          </a:prstGeom>
          <a:ln w="38100" cap="sq">
            <a:solidFill>
              <a:schemeClr val="accent4">
                <a:lumMod val="75000"/>
              </a:schemeClr>
            </a:solidFill>
            <a:prstDash val="solid"/>
            <a:miter lim="800000"/>
          </a:ln>
          <a:effectLst>
            <a:outerShdw blurRad="50800" dist="38100" dir="2700000" algn="tl" rotWithShape="0">
              <a:srgbClr val="000000">
                <a:alpha val="43000"/>
              </a:srgbClr>
            </a:outerShdw>
          </a:effectLst>
        </p:spPr>
      </p:pic>
      <p:pic>
        <p:nvPicPr>
          <p:cNvPr id="21" name="Image 20" descr="C:\Users\H\Desktop\kenza gtu\2).jpg"/>
          <p:cNvPicPr/>
          <p:nvPr/>
        </p:nvPicPr>
        <p:blipFill>
          <a:blip r:embed="rId3" cstate="print"/>
          <a:srcRect/>
          <a:stretch>
            <a:fillRect/>
          </a:stretch>
        </p:blipFill>
        <p:spPr bwMode="auto">
          <a:xfrm>
            <a:off x="1285852" y="4714884"/>
            <a:ext cx="2917372" cy="1785950"/>
          </a:xfrm>
          <a:prstGeom prst="rect">
            <a:avLst/>
          </a:prstGeom>
          <a:ln w="38100" cap="sq">
            <a:solidFill>
              <a:schemeClr val="accent4">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4"/>
                                        </p:tgtEl>
                                        <p:attrNameLst>
                                          <p:attrName>ppt_y</p:attrName>
                                        </p:attrNameLst>
                                      </p:cBhvr>
                                      <p:tavLst>
                                        <p:tav tm="0">
                                          <p:val>
                                            <p:strVal val="#ppt_y"/>
                                          </p:val>
                                        </p:tav>
                                        <p:tav tm="100000">
                                          <p:val>
                                            <p:strVal val="#ppt_y"/>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5"/>
                                        </p:tgtEl>
                                        <p:attrNameLst>
                                          <p:attrName>ppt_y</p:attrName>
                                        </p:attrNameLst>
                                      </p:cBhvr>
                                      <p:tavLst>
                                        <p:tav tm="0">
                                          <p:val>
                                            <p:strVal val="#ppt_y"/>
                                          </p:val>
                                        </p:tav>
                                        <p:tav tm="100000">
                                          <p:val>
                                            <p:strVal val="#ppt_y"/>
                                          </p:val>
                                        </p:tav>
                                      </p:tavLst>
                                    </p:anim>
                                    <p:animEffect transition="in" filter="fade">
                                      <p:cBhvr>
                                        <p:cTn id="27" dur="1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48" presetClass="entr" presetSubtype="0" accel="5000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3"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34" dur="1000" fill="hold"/>
                                        <p:tgtEl>
                                          <p:spTgt spid="6"/>
                                        </p:tgtEl>
                                        <p:attrNameLst>
                                          <p:attrName>ppt_y</p:attrName>
                                        </p:attrNameLst>
                                      </p:cBhvr>
                                      <p:tavLst>
                                        <p:tav tm="0">
                                          <p:val>
                                            <p:strVal val="#ppt_y"/>
                                          </p:val>
                                        </p:tav>
                                        <p:tav tm="100000">
                                          <p:val>
                                            <p:strVal val="#ppt_y"/>
                                          </p:val>
                                        </p:tav>
                                      </p:tavLst>
                                    </p:anim>
                                    <p:animEffect transition="in" filter="fade">
                                      <p:cBhvr>
                                        <p:cTn id="35" dur="10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48" presetClass="entr" presetSubtype="0" accel="5000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1000" fill="hold"/>
                                        <p:tgtEl>
                                          <p:spTgt spid="1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1" dur="1000" fill="hold"/>
                                        <p:tgtEl>
                                          <p:spTgt spid="18"/>
                                        </p:tgtEl>
                                        <p:attrNameLst>
                                          <p:attrName>ppt_x</p:attrName>
                                        </p:attrNameLst>
                                      </p:cBhvr>
                                      <p:tavLst>
                                        <p:tav tm="0">
                                          <p:val>
                                            <p:fltVal val="-1"/>
                                          </p:val>
                                        </p:tav>
                                        <p:tav tm="50000">
                                          <p:val>
                                            <p:fltVal val="0.95"/>
                                          </p:val>
                                        </p:tav>
                                        <p:tav tm="100000">
                                          <p:val>
                                            <p:strVal val="#ppt_x"/>
                                          </p:val>
                                        </p:tav>
                                      </p:tavLst>
                                    </p:anim>
                                    <p:anim calcmode="lin" valueType="num">
                                      <p:cBhvr>
                                        <p:cTn id="42" dur="1000" fill="hold"/>
                                        <p:tgtEl>
                                          <p:spTgt spid="18"/>
                                        </p:tgtEl>
                                        <p:attrNameLst>
                                          <p:attrName>ppt_y</p:attrName>
                                        </p:attrNameLst>
                                      </p:cBhvr>
                                      <p:tavLst>
                                        <p:tav tm="0">
                                          <p:val>
                                            <p:strVal val="#ppt_y"/>
                                          </p:val>
                                        </p:tav>
                                        <p:tav tm="100000">
                                          <p:val>
                                            <p:strVal val="#ppt_y"/>
                                          </p:val>
                                        </p:tav>
                                      </p:tavLst>
                                    </p:anim>
                                    <p:animEffect transition="in" filter="fade">
                                      <p:cBhvr>
                                        <p:cTn id="43" dur="10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48" presetClass="entr" presetSubtype="0" accel="50000"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1000" fill="hold"/>
                                        <p:tgtEl>
                                          <p:spTgt spid="1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9" dur="1000" fill="hold"/>
                                        <p:tgtEl>
                                          <p:spTgt spid="19"/>
                                        </p:tgtEl>
                                        <p:attrNameLst>
                                          <p:attrName>ppt_x</p:attrName>
                                        </p:attrNameLst>
                                      </p:cBhvr>
                                      <p:tavLst>
                                        <p:tav tm="0">
                                          <p:val>
                                            <p:fltVal val="-1"/>
                                          </p:val>
                                        </p:tav>
                                        <p:tav tm="50000">
                                          <p:val>
                                            <p:fltVal val="0.95"/>
                                          </p:val>
                                        </p:tav>
                                        <p:tav tm="100000">
                                          <p:val>
                                            <p:strVal val="#ppt_x"/>
                                          </p:val>
                                        </p:tav>
                                      </p:tavLst>
                                    </p:anim>
                                    <p:anim calcmode="lin" valueType="num">
                                      <p:cBhvr>
                                        <p:cTn id="50" dur="1000" fill="hold"/>
                                        <p:tgtEl>
                                          <p:spTgt spid="19"/>
                                        </p:tgtEl>
                                        <p:attrNameLst>
                                          <p:attrName>ppt_y</p:attrName>
                                        </p:attrNameLst>
                                      </p:cBhvr>
                                      <p:tavLst>
                                        <p:tav tm="0">
                                          <p:val>
                                            <p:strVal val="#ppt_y"/>
                                          </p:val>
                                        </p:tav>
                                        <p:tav tm="100000">
                                          <p:val>
                                            <p:strVal val="#ppt_y"/>
                                          </p:val>
                                        </p:tav>
                                      </p:tavLst>
                                    </p:anim>
                                    <p:animEffect transition="in" filter="fade">
                                      <p:cBhvr>
                                        <p:cTn id="5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8"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29" name="Sous-titre 16"/>
          <p:cNvSpPr txBox="1">
            <a:spLocks/>
          </p:cNvSpPr>
          <p:nvPr/>
        </p:nvSpPr>
        <p:spPr>
          <a:xfrm>
            <a:off x="0" y="6500834"/>
            <a:ext cx="428596" cy="357166"/>
          </a:xfrm>
          <a:prstGeom prst="rect">
            <a:avLst/>
          </a:prstGeom>
        </p:spPr>
        <p:style>
          <a:lnRef idx="1">
            <a:schemeClr val="dk1"/>
          </a:lnRef>
          <a:fillRef idx="3">
            <a:schemeClr val="dk1"/>
          </a:fillRef>
          <a:effectRef idx="2">
            <a:schemeClr val="dk1"/>
          </a:effectRef>
          <a:fontRef idx="minor">
            <a:schemeClr val="lt1"/>
          </a:fontRef>
        </p:style>
        <p:txBody>
          <a:bodyPr vert="horz" tIns="0" rIns="45720" bIns="0" anchor="b">
            <a:normAutofit/>
          </a:bodyPr>
          <a:lstStyle/>
          <a:p>
            <a:pPr marR="0" lvl="0" algn="r" defTabSz="914400" fontAlgn="auto">
              <a:lnSpc>
                <a:spcPct val="100000"/>
              </a:lnSpc>
              <a:spcBef>
                <a:spcPct val="20000"/>
              </a:spcBef>
              <a:spcAft>
                <a:spcPts val="0"/>
              </a:spcAft>
              <a:buClr>
                <a:schemeClr val="accent1"/>
              </a:buClr>
              <a:buSzPct val="80000"/>
              <a:tabLst/>
              <a:defRPr/>
            </a:pPr>
            <a:r>
              <a:rPr lang="ar-DZ" sz="2000" dirty="0" smtClean="0">
                <a:solidFill>
                  <a:schemeClr val="tx1"/>
                </a:solidFill>
              </a:rPr>
              <a:t>08</a:t>
            </a:r>
            <a:endParaRPr lang="fr-FR" sz="2000" dirty="0">
              <a:solidFill>
                <a:schemeClr val="tx1"/>
              </a:solidFill>
            </a:endParaRPr>
          </a:p>
        </p:txBody>
      </p:sp>
      <p:sp>
        <p:nvSpPr>
          <p:cNvPr id="6" name="Oval 21"/>
          <p:cNvSpPr>
            <a:spLocks noChangeArrowheads="1"/>
          </p:cNvSpPr>
          <p:nvPr/>
        </p:nvSpPr>
        <p:spPr bwMode="auto">
          <a:xfrm>
            <a:off x="8286776" y="0"/>
            <a:ext cx="700525" cy="428604"/>
          </a:xfrm>
          <a:prstGeom prst="ellipse">
            <a:avLst/>
          </a:prstGeom>
          <a:solidFill>
            <a:schemeClr val="accent2">
              <a:lumMod val="20000"/>
              <a:lumOff val="80000"/>
              <a:alpha val="27000"/>
            </a:schemeClr>
          </a:solidFill>
          <a:ln w="9525">
            <a:solidFill>
              <a:schemeClr val="accent2"/>
            </a:solidFill>
            <a:round/>
            <a:headEnd/>
            <a:tailEnd/>
          </a:ln>
          <a:effectLst/>
        </p:spPr>
        <p:txBody>
          <a:bodyPr wrap="none" anchor="ctr"/>
          <a:lstStyle/>
          <a:p>
            <a:endParaRPr lang="fr-FR"/>
          </a:p>
        </p:txBody>
      </p:sp>
      <p:sp>
        <p:nvSpPr>
          <p:cNvPr id="11"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sp>
        <p:nvSpPr>
          <p:cNvPr id="16" name="مستطيل مستدير الزوايا 15"/>
          <p:cNvSpPr/>
          <p:nvPr/>
        </p:nvSpPr>
        <p:spPr>
          <a:xfrm>
            <a:off x="3286116" y="1000108"/>
            <a:ext cx="2571768" cy="571504"/>
          </a:xfrm>
          <a:prstGeom prst="round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solidFill>
                  <a:schemeClr val="tx1"/>
                </a:solidFill>
              </a:rPr>
              <a:t>العناصر المنظمة لمقاربة النمو العمراني</a:t>
            </a:r>
            <a:endParaRPr lang="en-US" dirty="0">
              <a:solidFill>
                <a:schemeClr val="tx1"/>
              </a:solidFill>
            </a:endParaRPr>
          </a:p>
        </p:txBody>
      </p:sp>
      <p:sp>
        <p:nvSpPr>
          <p:cNvPr id="23" name="مستطيل مستدير الزوايا 22"/>
          <p:cNvSpPr/>
          <p:nvPr/>
        </p:nvSpPr>
        <p:spPr>
          <a:xfrm>
            <a:off x="7704000" y="3571876"/>
            <a:ext cx="1440000" cy="540000"/>
          </a:xfrm>
          <a:prstGeom prst="roundRect">
            <a:avLst/>
          </a:prstGeom>
          <a:solidFill>
            <a:schemeClr val="accent3">
              <a:lumMod val="75000"/>
            </a:schemeClr>
          </a:solidFill>
          <a:ln>
            <a:solidFill>
              <a:schemeClr val="accent2"/>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خط النمو</a:t>
            </a:r>
            <a:endParaRPr lang="en-US" dirty="0"/>
          </a:p>
        </p:txBody>
      </p:sp>
      <p:sp>
        <p:nvSpPr>
          <p:cNvPr id="24" name="مستطيل مستدير الزوايا 23"/>
          <p:cNvSpPr/>
          <p:nvPr/>
        </p:nvSpPr>
        <p:spPr>
          <a:xfrm>
            <a:off x="1169870" y="1720393"/>
            <a:ext cx="1980000" cy="571504"/>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العناصر المحددة للتوسع</a:t>
            </a:r>
            <a:endParaRPr lang="en-US" dirty="0"/>
          </a:p>
        </p:txBody>
      </p:sp>
      <p:sp>
        <p:nvSpPr>
          <p:cNvPr id="32" name="مستطيل مستدير الزوايا 31"/>
          <p:cNvSpPr/>
          <p:nvPr/>
        </p:nvSpPr>
        <p:spPr>
          <a:xfrm>
            <a:off x="6215074" y="3571876"/>
            <a:ext cx="1440000" cy="540000"/>
          </a:xfrm>
          <a:prstGeom prst="roundRect">
            <a:avLst/>
          </a:prstGeom>
          <a:solidFill>
            <a:schemeClr val="accent3">
              <a:lumMod val="75000"/>
            </a:schemeClr>
          </a:solidFill>
          <a:ln>
            <a:solidFill>
              <a:schemeClr val="accent2"/>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قطب النمو</a:t>
            </a:r>
            <a:endParaRPr lang="en-US" dirty="0"/>
          </a:p>
        </p:txBody>
      </p:sp>
      <p:sp>
        <p:nvSpPr>
          <p:cNvPr id="33" name="مستطيل مستدير الزوايا 32"/>
          <p:cNvSpPr/>
          <p:nvPr/>
        </p:nvSpPr>
        <p:spPr>
          <a:xfrm>
            <a:off x="4643438" y="3571876"/>
            <a:ext cx="1476000" cy="540000"/>
          </a:xfrm>
          <a:prstGeom prst="roundRect">
            <a:avLst/>
          </a:prstGeom>
          <a:solidFill>
            <a:schemeClr val="accent3">
              <a:lumMod val="75000"/>
            </a:schemeClr>
          </a:solidFill>
          <a:ln>
            <a:solidFill>
              <a:schemeClr val="accent2"/>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قطب وخط النمو</a:t>
            </a:r>
            <a:endParaRPr lang="en-US" dirty="0"/>
          </a:p>
        </p:txBody>
      </p:sp>
      <p:sp>
        <p:nvSpPr>
          <p:cNvPr id="34" name="مستطيل مستدير الزوايا 33"/>
          <p:cNvSpPr/>
          <p:nvPr/>
        </p:nvSpPr>
        <p:spPr>
          <a:xfrm>
            <a:off x="5929322" y="1714488"/>
            <a:ext cx="1980000" cy="571504"/>
          </a:xfrm>
          <a:prstGeom prst="roundRect">
            <a:avLst/>
          </a:prstGeom>
          <a:solidFill>
            <a:schemeClr val="accent3">
              <a:lumMod val="75000"/>
            </a:schemeClr>
          </a:solidFill>
          <a:ln>
            <a:solidFill>
              <a:schemeClr val="accent2"/>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العناصر المنظمة للتوسع</a:t>
            </a:r>
            <a:endParaRPr lang="en-US" dirty="0"/>
          </a:p>
        </p:txBody>
      </p:sp>
      <p:sp>
        <p:nvSpPr>
          <p:cNvPr id="35" name="مستطيل مستدير الزوايا 34"/>
          <p:cNvSpPr/>
          <p:nvPr/>
        </p:nvSpPr>
        <p:spPr>
          <a:xfrm>
            <a:off x="2786050" y="3571876"/>
            <a:ext cx="1440000" cy="540000"/>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عائق النمو </a:t>
            </a:r>
            <a:endParaRPr lang="en-US" dirty="0"/>
          </a:p>
        </p:txBody>
      </p:sp>
      <p:sp>
        <p:nvSpPr>
          <p:cNvPr id="36" name="مستطيل مستدير الزوايا 35"/>
          <p:cNvSpPr/>
          <p:nvPr/>
        </p:nvSpPr>
        <p:spPr>
          <a:xfrm>
            <a:off x="357158" y="3571876"/>
            <a:ext cx="1440000" cy="540000"/>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t>حاجز النمو</a:t>
            </a:r>
            <a:endParaRPr lang="en-US" dirty="0"/>
          </a:p>
        </p:txBody>
      </p:sp>
      <p:cxnSp>
        <p:nvCxnSpPr>
          <p:cNvPr id="39" name="رابط مستقيم 38"/>
          <p:cNvCxnSpPr/>
          <p:nvPr/>
        </p:nvCxnSpPr>
        <p:spPr>
          <a:xfrm>
            <a:off x="5857884" y="1285860"/>
            <a:ext cx="9286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رابط مستقيم 39"/>
          <p:cNvCxnSpPr>
            <a:endCxn id="16" idx="1"/>
          </p:cNvCxnSpPr>
          <p:nvPr/>
        </p:nvCxnSpPr>
        <p:spPr>
          <a:xfrm>
            <a:off x="2071670" y="1285860"/>
            <a:ext cx="121444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رابط مستقيم 50"/>
          <p:cNvCxnSpPr/>
          <p:nvPr/>
        </p:nvCxnSpPr>
        <p:spPr>
          <a:xfrm rot="5400000">
            <a:off x="6573058" y="2642388"/>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رابط كسهم مستقيم 55"/>
          <p:cNvCxnSpPr/>
          <p:nvPr/>
        </p:nvCxnSpPr>
        <p:spPr>
          <a:xfrm rot="5400000">
            <a:off x="6572264" y="1500174"/>
            <a:ext cx="42942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كسهم مستقيم 57"/>
          <p:cNvCxnSpPr/>
          <p:nvPr/>
        </p:nvCxnSpPr>
        <p:spPr>
          <a:xfrm rot="5400000">
            <a:off x="5357818" y="2571744"/>
            <a:ext cx="1143008"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رابط كسهم مستقيم 61"/>
          <p:cNvCxnSpPr/>
          <p:nvPr/>
        </p:nvCxnSpPr>
        <p:spPr>
          <a:xfrm rot="5400000">
            <a:off x="1863216" y="1494314"/>
            <a:ext cx="428628" cy="117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رابط كسهم مستقيم 63"/>
          <p:cNvCxnSpPr/>
          <p:nvPr/>
        </p:nvCxnSpPr>
        <p:spPr>
          <a:xfrm rot="5400000">
            <a:off x="6573058" y="3213892"/>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رابط كسهم مستقيم 57"/>
          <p:cNvCxnSpPr/>
          <p:nvPr/>
        </p:nvCxnSpPr>
        <p:spPr>
          <a:xfrm rot="16200000" flipH="1">
            <a:off x="7286644" y="2571744"/>
            <a:ext cx="1143008"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رابط كسهم مستقيم 57"/>
          <p:cNvCxnSpPr/>
          <p:nvPr/>
        </p:nvCxnSpPr>
        <p:spPr>
          <a:xfrm rot="16200000" flipH="1">
            <a:off x="2571736" y="2571744"/>
            <a:ext cx="1143008"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رابط كسهم مستقيم 57"/>
          <p:cNvCxnSpPr/>
          <p:nvPr/>
        </p:nvCxnSpPr>
        <p:spPr>
          <a:xfrm rot="5400000">
            <a:off x="714348" y="2571744"/>
            <a:ext cx="1143008"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1"/>
                                        </p:tgtEl>
                                        <p:attrNameLst>
                                          <p:attrName>style.visibility</p:attrName>
                                        </p:attrNameLst>
                                      </p:cBhvr>
                                      <p:to>
                                        <p:strVal val="visible"/>
                                      </p:to>
                                    </p:set>
                                    <p:set>
                                      <p:cBhvr>
                                        <p:cTn id="7" dur="455" fill="hold">
                                          <p:stCondLst>
                                            <p:cond delay="0"/>
                                          </p:stCondLst>
                                        </p:cTn>
                                        <p:tgtEl>
                                          <p:spTgt spid="11"/>
                                        </p:tgtEl>
                                        <p:attrNameLst>
                                          <p:attrName>style.rotation</p:attrName>
                                        </p:attrNameLst>
                                      </p:cBhvr>
                                      <p:to>
                                        <p:strVal val="-45.0"/>
                                      </p:to>
                                    </p:set>
                                    <p:anim calcmode="lin" valueType="num">
                                      <p:cBhvr>
                                        <p:cTn id="8"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1000" fill="hold"/>
                                        <p:tgtEl>
                                          <p:spTgt spid="1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1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16"/>
                                        </p:tgtEl>
                                        <p:attrNameLst>
                                          <p:attrName>ppt_y</p:attrName>
                                        </p:attrNameLst>
                                      </p:cBhvr>
                                      <p:tavLst>
                                        <p:tav tm="0">
                                          <p:val>
                                            <p:strVal val="#ppt_y"/>
                                          </p:val>
                                        </p:tav>
                                        <p:tav tm="100000">
                                          <p:val>
                                            <p:strVal val="#ppt_y"/>
                                          </p:val>
                                        </p:tav>
                                      </p:tavLst>
                                    </p:anim>
                                    <p:animEffect transition="in" filter="fade">
                                      <p:cBhvr>
                                        <p:cTn id="19" dur="10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nodeType="click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strips(downLeft)">
                                      <p:cBhvr>
                                        <p:cTn id="24" dur="500"/>
                                        <p:tgtEl>
                                          <p:spTgt spid="62"/>
                                        </p:tgtEl>
                                      </p:cBhvr>
                                    </p:animEffect>
                                  </p:childTnLst>
                                </p:cTn>
                              </p:par>
                              <p:par>
                                <p:cTn id="25" presetID="18" presetClass="entr" presetSubtype="12"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strips(downLeft)">
                                      <p:cBhvr>
                                        <p:cTn id="27" dur="500"/>
                                        <p:tgtEl>
                                          <p:spTgt spid="40"/>
                                        </p:tgtEl>
                                      </p:cBhvr>
                                    </p:animEffect>
                                  </p:childTnLst>
                                </p:cTn>
                              </p:par>
                              <p:par>
                                <p:cTn id="28" presetID="18" presetClass="entr" presetSubtype="12" fill="hold"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strips(downLeft)">
                                      <p:cBhvr>
                                        <p:cTn id="30" dur="500"/>
                                        <p:tgtEl>
                                          <p:spTgt spid="39"/>
                                        </p:tgtEl>
                                      </p:cBhvr>
                                    </p:animEffect>
                                  </p:childTnLst>
                                </p:cTn>
                              </p:par>
                              <p:par>
                                <p:cTn id="31" presetID="18" presetClass="entr" presetSubtype="12" fill="hold"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strips(downLeft)">
                                      <p:cBhvr>
                                        <p:cTn id="33" dur="500"/>
                                        <p:tgtEl>
                                          <p:spTgt spid="56"/>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down)">
                                      <p:cBhvr>
                                        <p:cTn id="38" dur="580">
                                          <p:stCondLst>
                                            <p:cond delay="0"/>
                                          </p:stCondLst>
                                        </p:cTn>
                                        <p:tgtEl>
                                          <p:spTgt spid="24"/>
                                        </p:tgtEl>
                                      </p:cBhvr>
                                    </p:animEffect>
                                    <p:anim calcmode="lin" valueType="num">
                                      <p:cBhvr>
                                        <p:cTn id="39"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44" dur="26">
                                          <p:stCondLst>
                                            <p:cond delay="650"/>
                                          </p:stCondLst>
                                        </p:cTn>
                                        <p:tgtEl>
                                          <p:spTgt spid="24"/>
                                        </p:tgtEl>
                                      </p:cBhvr>
                                      <p:to x="100000" y="60000"/>
                                    </p:animScale>
                                    <p:animScale>
                                      <p:cBhvr>
                                        <p:cTn id="45" dur="166" decel="50000">
                                          <p:stCondLst>
                                            <p:cond delay="676"/>
                                          </p:stCondLst>
                                        </p:cTn>
                                        <p:tgtEl>
                                          <p:spTgt spid="24"/>
                                        </p:tgtEl>
                                      </p:cBhvr>
                                      <p:to x="100000" y="100000"/>
                                    </p:animScale>
                                    <p:animScale>
                                      <p:cBhvr>
                                        <p:cTn id="46" dur="26">
                                          <p:stCondLst>
                                            <p:cond delay="1312"/>
                                          </p:stCondLst>
                                        </p:cTn>
                                        <p:tgtEl>
                                          <p:spTgt spid="24"/>
                                        </p:tgtEl>
                                      </p:cBhvr>
                                      <p:to x="100000" y="80000"/>
                                    </p:animScale>
                                    <p:animScale>
                                      <p:cBhvr>
                                        <p:cTn id="47" dur="166" decel="50000">
                                          <p:stCondLst>
                                            <p:cond delay="1338"/>
                                          </p:stCondLst>
                                        </p:cTn>
                                        <p:tgtEl>
                                          <p:spTgt spid="24"/>
                                        </p:tgtEl>
                                      </p:cBhvr>
                                      <p:to x="100000" y="100000"/>
                                    </p:animScale>
                                    <p:animScale>
                                      <p:cBhvr>
                                        <p:cTn id="48" dur="26">
                                          <p:stCondLst>
                                            <p:cond delay="1642"/>
                                          </p:stCondLst>
                                        </p:cTn>
                                        <p:tgtEl>
                                          <p:spTgt spid="24"/>
                                        </p:tgtEl>
                                      </p:cBhvr>
                                      <p:to x="100000" y="90000"/>
                                    </p:animScale>
                                    <p:animScale>
                                      <p:cBhvr>
                                        <p:cTn id="49" dur="166" decel="50000">
                                          <p:stCondLst>
                                            <p:cond delay="1668"/>
                                          </p:stCondLst>
                                        </p:cTn>
                                        <p:tgtEl>
                                          <p:spTgt spid="24"/>
                                        </p:tgtEl>
                                      </p:cBhvr>
                                      <p:to x="100000" y="100000"/>
                                    </p:animScale>
                                    <p:animScale>
                                      <p:cBhvr>
                                        <p:cTn id="50" dur="26">
                                          <p:stCondLst>
                                            <p:cond delay="1808"/>
                                          </p:stCondLst>
                                        </p:cTn>
                                        <p:tgtEl>
                                          <p:spTgt spid="24"/>
                                        </p:tgtEl>
                                      </p:cBhvr>
                                      <p:to x="100000" y="95000"/>
                                    </p:animScale>
                                    <p:animScale>
                                      <p:cBhvr>
                                        <p:cTn id="51" dur="166" decel="50000">
                                          <p:stCondLst>
                                            <p:cond delay="1834"/>
                                          </p:stCondLst>
                                        </p:cTn>
                                        <p:tgtEl>
                                          <p:spTgt spid="24"/>
                                        </p:tgtEl>
                                      </p:cBhvr>
                                      <p:to x="100000" y="100000"/>
                                    </p:animScale>
                                  </p:childTnLst>
                                </p:cTn>
                              </p:par>
                              <p:par>
                                <p:cTn id="52" presetID="26"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down)">
                                      <p:cBhvr>
                                        <p:cTn id="54" dur="580">
                                          <p:stCondLst>
                                            <p:cond delay="0"/>
                                          </p:stCondLst>
                                        </p:cTn>
                                        <p:tgtEl>
                                          <p:spTgt spid="34"/>
                                        </p:tgtEl>
                                      </p:cBhvr>
                                    </p:animEffect>
                                    <p:anim calcmode="lin" valueType="num">
                                      <p:cBhvr>
                                        <p:cTn id="55" dur="1822"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34"/>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34"/>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34"/>
                                        </p:tgtEl>
                                        <p:attrNameLst>
                                          <p:attrName>ppt_y</p:attrName>
                                        </p:attrNameLst>
                                      </p:cBhvr>
                                      <p:tavLst>
                                        <p:tav tm="0" fmla="#ppt_y-sin(pi*$)/81">
                                          <p:val>
                                            <p:fltVal val="0"/>
                                          </p:val>
                                        </p:tav>
                                        <p:tav tm="100000">
                                          <p:val>
                                            <p:fltVal val="1"/>
                                          </p:val>
                                        </p:tav>
                                      </p:tavLst>
                                    </p:anim>
                                    <p:animScale>
                                      <p:cBhvr>
                                        <p:cTn id="60" dur="26">
                                          <p:stCondLst>
                                            <p:cond delay="650"/>
                                          </p:stCondLst>
                                        </p:cTn>
                                        <p:tgtEl>
                                          <p:spTgt spid="34"/>
                                        </p:tgtEl>
                                      </p:cBhvr>
                                      <p:to x="100000" y="60000"/>
                                    </p:animScale>
                                    <p:animScale>
                                      <p:cBhvr>
                                        <p:cTn id="61" dur="166" decel="50000">
                                          <p:stCondLst>
                                            <p:cond delay="676"/>
                                          </p:stCondLst>
                                        </p:cTn>
                                        <p:tgtEl>
                                          <p:spTgt spid="34"/>
                                        </p:tgtEl>
                                      </p:cBhvr>
                                      <p:to x="100000" y="100000"/>
                                    </p:animScale>
                                    <p:animScale>
                                      <p:cBhvr>
                                        <p:cTn id="62" dur="26">
                                          <p:stCondLst>
                                            <p:cond delay="1312"/>
                                          </p:stCondLst>
                                        </p:cTn>
                                        <p:tgtEl>
                                          <p:spTgt spid="34"/>
                                        </p:tgtEl>
                                      </p:cBhvr>
                                      <p:to x="100000" y="80000"/>
                                    </p:animScale>
                                    <p:animScale>
                                      <p:cBhvr>
                                        <p:cTn id="63" dur="166" decel="50000">
                                          <p:stCondLst>
                                            <p:cond delay="1338"/>
                                          </p:stCondLst>
                                        </p:cTn>
                                        <p:tgtEl>
                                          <p:spTgt spid="34"/>
                                        </p:tgtEl>
                                      </p:cBhvr>
                                      <p:to x="100000" y="100000"/>
                                    </p:animScale>
                                    <p:animScale>
                                      <p:cBhvr>
                                        <p:cTn id="64" dur="26">
                                          <p:stCondLst>
                                            <p:cond delay="1642"/>
                                          </p:stCondLst>
                                        </p:cTn>
                                        <p:tgtEl>
                                          <p:spTgt spid="34"/>
                                        </p:tgtEl>
                                      </p:cBhvr>
                                      <p:to x="100000" y="90000"/>
                                    </p:animScale>
                                    <p:animScale>
                                      <p:cBhvr>
                                        <p:cTn id="65" dur="166" decel="50000">
                                          <p:stCondLst>
                                            <p:cond delay="1668"/>
                                          </p:stCondLst>
                                        </p:cTn>
                                        <p:tgtEl>
                                          <p:spTgt spid="34"/>
                                        </p:tgtEl>
                                      </p:cBhvr>
                                      <p:to x="100000" y="100000"/>
                                    </p:animScale>
                                    <p:animScale>
                                      <p:cBhvr>
                                        <p:cTn id="66" dur="26">
                                          <p:stCondLst>
                                            <p:cond delay="1808"/>
                                          </p:stCondLst>
                                        </p:cTn>
                                        <p:tgtEl>
                                          <p:spTgt spid="34"/>
                                        </p:tgtEl>
                                      </p:cBhvr>
                                      <p:to x="100000" y="95000"/>
                                    </p:animScale>
                                    <p:animScale>
                                      <p:cBhvr>
                                        <p:cTn id="67" dur="166" decel="50000">
                                          <p:stCondLst>
                                            <p:cond delay="1834"/>
                                          </p:stCondLst>
                                        </p:cTn>
                                        <p:tgtEl>
                                          <p:spTgt spid="34"/>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nodeType="click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box(in)">
                                      <p:cBhvr>
                                        <p:cTn id="72" dur="500"/>
                                        <p:tgtEl>
                                          <p:spTgt spid="51"/>
                                        </p:tgtEl>
                                      </p:cBhvr>
                                    </p:animEffect>
                                  </p:childTnLst>
                                </p:cTn>
                              </p:par>
                              <p:par>
                                <p:cTn id="73" presetID="4" presetClass="entr" presetSubtype="16" fill="hold" nodeType="with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box(in)">
                                      <p:cBhvr>
                                        <p:cTn id="75" dur="500"/>
                                        <p:tgtEl>
                                          <p:spTgt spid="64"/>
                                        </p:tgtEl>
                                      </p:cBhvr>
                                    </p:animEffect>
                                  </p:childTnLst>
                                </p:cTn>
                              </p:par>
                              <p:par>
                                <p:cTn id="76" presetID="4" presetClass="entr" presetSubtype="16" fill="hold"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box(in)">
                                      <p:cBhvr>
                                        <p:cTn id="78" dur="500"/>
                                        <p:tgtEl>
                                          <p:spTgt spid="58"/>
                                        </p:tgtEl>
                                      </p:cBhvr>
                                    </p:animEffect>
                                  </p:childTnLst>
                                </p:cTn>
                              </p:par>
                            </p:childTnLst>
                          </p:cTn>
                        </p:par>
                      </p:childTnLst>
                    </p:cTn>
                  </p:par>
                  <p:par>
                    <p:cTn id="79" fill="hold">
                      <p:stCondLst>
                        <p:cond delay="indefinite"/>
                      </p:stCondLst>
                      <p:childTnLst>
                        <p:par>
                          <p:cTn id="80" fill="hold">
                            <p:stCondLst>
                              <p:cond delay="0"/>
                            </p:stCondLst>
                            <p:childTnLst>
                              <p:par>
                                <p:cTn id="81" presetID="21" presetClass="entr" presetSubtype="4" fill="hold" grpId="0" nodeType="click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4)">
                                      <p:cBhvr>
                                        <p:cTn id="83" dur="2000"/>
                                        <p:tgtEl>
                                          <p:spTgt spid="23"/>
                                        </p:tgtEl>
                                      </p:cBhvr>
                                    </p:animEffect>
                                  </p:childTnLst>
                                </p:cTn>
                              </p:par>
                              <p:par>
                                <p:cTn id="84" presetID="21" presetClass="entr" presetSubtype="4"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heel(4)">
                                      <p:cBhvr>
                                        <p:cTn id="86" dur="2000"/>
                                        <p:tgtEl>
                                          <p:spTgt spid="32"/>
                                        </p:tgtEl>
                                      </p:cBhvr>
                                    </p:animEffect>
                                  </p:childTnLst>
                                </p:cTn>
                              </p:par>
                              <p:par>
                                <p:cTn id="87" presetID="21" presetClass="entr" presetSubtype="4" fill="hold" grpId="0" nodeType="with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wheel(4)">
                                      <p:cBhvr>
                                        <p:cTn id="89" dur="2000"/>
                                        <p:tgtEl>
                                          <p:spTgt spid="33"/>
                                        </p:tgtEl>
                                      </p:cBhvr>
                                    </p:animEffect>
                                  </p:childTnLst>
                                </p:cTn>
                              </p:par>
                              <p:par>
                                <p:cTn id="90" presetID="21" presetClass="entr" presetSubtype="4"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wheel(4)">
                                      <p:cBhvr>
                                        <p:cTn id="92" dur="2000"/>
                                        <p:tgtEl>
                                          <p:spTgt spid="35"/>
                                        </p:tgtEl>
                                      </p:cBhvr>
                                    </p:animEffect>
                                  </p:childTnLst>
                                </p:cTn>
                              </p:par>
                              <p:par>
                                <p:cTn id="93" presetID="21" presetClass="entr" presetSubtype="4"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heel(4)">
                                      <p:cBhvr>
                                        <p:cTn id="95" dur="2000"/>
                                        <p:tgtEl>
                                          <p:spTgt spid="36"/>
                                        </p:tgtEl>
                                      </p:cBhvr>
                                    </p:animEffect>
                                  </p:childTnLst>
                                </p:cTn>
                              </p:par>
                              <p:par>
                                <p:cTn id="96" presetID="4" presetClass="entr" presetSubtype="16" fill="hold" nodeType="withEffect">
                                  <p:stCondLst>
                                    <p:cond delay="0"/>
                                  </p:stCondLst>
                                  <p:childTnLst>
                                    <p:set>
                                      <p:cBhvr>
                                        <p:cTn id="97" dur="1" fill="hold">
                                          <p:stCondLst>
                                            <p:cond delay="0"/>
                                          </p:stCondLst>
                                        </p:cTn>
                                        <p:tgtEl>
                                          <p:spTgt spid="54"/>
                                        </p:tgtEl>
                                        <p:attrNameLst>
                                          <p:attrName>style.visibility</p:attrName>
                                        </p:attrNameLst>
                                      </p:cBhvr>
                                      <p:to>
                                        <p:strVal val="visible"/>
                                      </p:to>
                                    </p:set>
                                    <p:animEffect transition="in" filter="box(in)">
                                      <p:cBhvr>
                                        <p:cTn id="98" dur="500"/>
                                        <p:tgtEl>
                                          <p:spTgt spid="54"/>
                                        </p:tgtEl>
                                      </p:cBhvr>
                                    </p:animEffect>
                                  </p:childTnLst>
                                </p:cTn>
                              </p:par>
                              <p:par>
                                <p:cTn id="99" presetID="4" presetClass="entr" presetSubtype="16" fill="hold" nodeType="withEffect">
                                  <p:stCondLst>
                                    <p:cond delay="0"/>
                                  </p:stCondLst>
                                  <p:childTnLst>
                                    <p:set>
                                      <p:cBhvr>
                                        <p:cTn id="100" dur="1" fill="hold">
                                          <p:stCondLst>
                                            <p:cond delay="0"/>
                                          </p:stCondLst>
                                        </p:cTn>
                                        <p:tgtEl>
                                          <p:spTgt spid="69"/>
                                        </p:tgtEl>
                                        <p:attrNameLst>
                                          <p:attrName>style.visibility</p:attrName>
                                        </p:attrNameLst>
                                      </p:cBhvr>
                                      <p:to>
                                        <p:strVal val="visible"/>
                                      </p:to>
                                    </p:set>
                                    <p:animEffect transition="in" filter="box(in)">
                                      <p:cBhvr>
                                        <p:cTn id="101" dur="500"/>
                                        <p:tgtEl>
                                          <p:spTgt spid="69"/>
                                        </p:tgtEl>
                                      </p:cBhvr>
                                    </p:animEffect>
                                  </p:childTnLst>
                                </p:cTn>
                              </p:par>
                              <p:par>
                                <p:cTn id="102" presetID="4" presetClass="entr" presetSubtype="16" fill="hold" nodeType="withEffect">
                                  <p:stCondLst>
                                    <p:cond delay="0"/>
                                  </p:stCondLst>
                                  <p:childTnLst>
                                    <p:set>
                                      <p:cBhvr>
                                        <p:cTn id="103" dur="1" fill="hold">
                                          <p:stCondLst>
                                            <p:cond delay="0"/>
                                          </p:stCondLst>
                                        </p:cTn>
                                        <p:tgtEl>
                                          <p:spTgt spid="70"/>
                                        </p:tgtEl>
                                        <p:attrNameLst>
                                          <p:attrName>style.visibility</p:attrName>
                                        </p:attrNameLst>
                                      </p:cBhvr>
                                      <p:to>
                                        <p:strVal val="visible"/>
                                      </p:to>
                                    </p:set>
                                    <p:animEffect transition="in" filter="box(in)">
                                      <p:cBhvr>
                                        <p:cTn id="104"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P spid="23" grpId="0" animBg="1"/>
      <p:bldP spid="24" grpId="0" animBg="1"/>
      <p:bldP spid="32" grpId="0" animBg="1"/>
      <p:bldP spid="33" grpId="0" animBg="1"/>
      <p:bldP spid="34" grpId="0" animBg="1"/>
      <p:bldP spid="35" grpId="0" animBg="1"/>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5"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sp>
        <p:nvSpPr>
          <p:cNvPr id="6" name="مستطيل مستدير الزوايا 15"/>
          <p:cNvSpPr/>
          <p:nvPr/>
        </p:nvSpPr>
        <p:spPr>
          <a:xfrm>
            <a:off x="3286116" y="1000108"/>
            <a:ext cx="2571768" cy="571504"/>
          </a:xfrm>
          <a:prstGeom prst="round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solidFill>
                  <a:schemeClr val="tx1"/>
                </a:solidFill>
              </a:rPr>
              <a:t>تجاوز عوائق النمو</a:t>
            </a:r>
            <a:endParaRPr lang="en-US" dirty="0">
              <a:solidFill>
                <a:schemeClr val="tx1"/>
              </a:solidFill>
            </a:endParaRPr>
          </a:p>
        </p:txBody>
      </p:sp>
      <p:pic>
        <p:nvPicPr>
          <p:cNvPr id="7" name="Image 6" descr="jazira.PNG"/>
          <p:cNvPicPr/>
          <p:nvPr/>
        </p:nvPicPr>
        <p:blipFill>
          <a:blip r:embed="rId2" cstate="print"/>
          <a:stretch>
            <a:fillRect/>
          </a:stretch>
        </p:blipFill>
        <p:spPr>
          <a:xfrm>
            <a:off x="1500166" y="1857364"/>
            <a:ext cx="5643602" cy="2798100"/>
          </a:xfrm>
          <a:prstGeom prst="rect">
            <a:avLst/>
          </a:prstGeom>
          <a:ln w="38100" cap="sq">
            <a:solidFill>
              <a:schemeClr val="accent4">
                <a:lumMod val="75000"/>
              </a:schemeClr>
            </a:solidFill>
            <a:prstDash val="solid"/>
            <a:miter lim="800000"/>
          </a:ln>
          <a:effectLst>
            <a:outerShdw blurRad="50800" dist="38100" dir="2700000" algn="tl" rotWithShape="0">
              <a:srgbClr val="000000">
                <a:alpha val="43000"/>
              </a:srgbClr>
            </a:outerShdw>
          </a:effectLst>
        </p:spPr>
      </p:pic>
      <p:sp>
        <p:nvSpPr>
          <p:cNvPr id="8" name="مستطيل مستدير الزوايا 15"/>
          <p:cNvSpPr/>
          <p:nvPr/>
        </p:nvSpPr>
        <p:spPr>
          <a:xfrm>
            <a:off x="2428860" y="5000636"/>
            <a:ext cx="3786214" cy="1000132"/>
          </a:xfrm>
          <a:prstGeom prst="roundRect">
            <a:avLst/>
          </a:prstGeom>
          <a:ln/>
          <a:scene3d>
            <a:camera prst="orthographicFront"/>
            <a:lightRig rig="threePt" dir="t"/>
          </a:scene3d>
          <a:sp3d>
            <a:bevelT w="165100" prst="coolSlan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ar-DZ" dirty="0" smtClean="0">
                <a:solidFill>
                  <a:schemeClr val="tx1"/>
                </a:solidFill>
                <a:latin typeface="Times New Roman" pitchFamily="18" charset="0"/>
                <a:cs typeface="Times New Roman" pitchFamily="18" charset="0"/>
              </a:rPr>
              <a:t>صورة توضح الجزيرة الخضراء بالكويت تخطت أحد عوائق النمو ألا وهو البحر</a:t>
            </a:r>
            <a:endParaRPr lang="en-US" sz="24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8"/>
                                        </p:tgtEl>
                                        <p:attrNameLst>
                                          <p:attrName>ppt_y</p:attrName>
                                        </p:attrNameLst>
                                      </p:cBhvr>
                                      <p:tavLst>
                                        <p:tav tm="0">
                                          <p:val>
                                            <p:strVal val="#ppt_y"/>
                                          </p:val>
                                        </p:tav>
                                        <p:tav tm="100000">
                                          <p:val>
                                            <p:strVal val="#ppt_y"/>
                                          </p:val>
                                        </p:tav>
                                      </p:tavLst>
                                    </p:anim>
                                    <p:animEffect transition="in" filter="fade">
                                      <p:cBhvr>
                                        <p:cTn id="2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5"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pic>
        <p:nvPicPr>
          <p:cNvPr id="6" name="Image 5" descr="kiven.PNG"/>
          <p:cNvPicPr/>
          <p:nvPr/>
        </p:nvPicPr>
        <p:blipFill>
          <a:blip r:embed="rId2"/>
          <a:stretch>
            <a:fillRect/>
          </a:stretch>
        </p:blipFill>
        <p:spPr>
          <a:xfrm>
            <a:off x="5214942" y="1357298"/>
            <a:ext cx="2757487" cy="2428892"/>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
        <p:nvSpPr>
          <p:cNvPr id="7" name="Rectangle à coins arrondis 6"/>
          <p:cNvSpPr/>
          <p:nvPr/>
        </p:nvSpPr>
        <p:spPr>
          <a:xfrm>
            <a:off x="1357290" y="714356"/>
            <a:ext cx="2286016" cy="50006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ar-DZ" b="1" dirty="0" smtClean="0">
                <a:latin typeface="Times New Roman" pitchFamily="18" charset="0"/>
                <a:cs typeface="Times New Roman" pitchFamily="18" charset="0"/>
              </a:rPr>
              <a:t>المقاربة الإدراكية</a:t>
            </a:r>
            <a:endParaRPr lang="fr-FR" b="1" dirty="0">
              <a:latin typeface="Times New Roman" pitchFamily="18" charset="0"/>
              <a:cs typeface="Times New Roman" pitchFamily="18" charset="0"/>
            </a:endParaRPr>
          </a:p>
        </p:txBody>
      </p:sp>
      <p:sp>
        <p:nvSpPr>
          <p:cNvPr id="8" name="Rectangle 7"/>
          <p:cNvSpPr/>
          <p:nvPr/>
        </p:nvSpPr>
        <p:spPr>
          <a:xfrm>
            <a:off x="571472" y="1357298"/>
            <a:ext cx="3786214" cy="157163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DZ" b="1" u="sng" dirty="0" smtClean="0">
                <a:latin typeface="Times New Roman" pitchFamily="18" charset="0"/>
                <a:cs typeface="Times New Roman" pitchFamily="18" charset="0"/>
              </a:rPr>
              <a:t>تعريفها</a:t>
            </a:r>
            <a:r>
              <a:rPr lang="ar-DZ" b="1" dirty="0" smtClean="0">
                <a:latin typeface="Times New Roman" pitchFamily="18" charset="0"/>
                <a:cs typeface="Times New Roman" pitchFamily="18" charset="0"/>
              </a:rPr>
              <a:t>:</a:t>
            </a:r>
            <a:r>
              <a:rPr lang="ar-DZ" dirty="0" smtClean="0">
                <a:latin typeface="Times New Roman" pitchFamily="18" charset="0"/>
                <a:cs typeface="Times New Roman" pitchFamily="18" charset="0"/>
              </a:rPr>
              <a:t>هي التصورات الذهنية للمدينة من قبل أغلب سكانها  والتي تمر بعدة مراحل للوصول إلى مدينة ذات صورة ذهنية قوية تتميز بالوضوح وسهلة الإدراك من طرف سكانها وزوارها</a:t>
            </a:r>
            <a:r>
              <a:rPr lang="ar-DZ" dirty="0" smtClean="0"/>
              <a:t>.</a:t>
            </a:r>
            <a:endParaRPr lang="fr-FR" dirty="0"/>
          </a:p>
        </p:txBody>
      </p:sp>
      <p:sp>
        <p:nvSpPr>
          <p:cNvPr id="10" name="Rectangle à coins arrondis 9"/>
          <p:cNvSpPr/>
          <p:nvPr/>
        </p:nvSpPr>
        <p:spPr>
          <a:xfrm>
            <a:off x="1000100" y="3571876"/>
            <a:ext cx="3214710" cy="57150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ar-DZ" b="1" dirty="0" smtClean="0">
                <a:latin typeface="Times New Roman" pitchFamily="18" charset="0"/>
                <a:cs typeface="Times New Roman" pitchFamily="18" charset="0"/>
              </a:rPr>
              <a:t>الهدف من المقاربة الإدراكية</a:t>
            </a:r>
            <a:endParaRPr lang="fr-FR" b="1" dirty="0">
              <a:latin typeface="Times New Roman" pitchFamily="18" charset="0"/>
              <a:cs typeface="Times New Roman" pitchFamily="18" charset="0"/>
            </a:endParaRPr>
          </a:p>
        </p:txBody>
      </p:sp>
      <p:sp>
        <p:nvSpPr>
          <p:cNvPr id="11" name="Flèche gauche 10"/>
          <p:cNvSpPr/>
          <p:nvPr/>
        </p:nvSpPr>
        <p:spPr>
          <a:xfrm>
            <a:off x="4357686" y="2428868"/>
            <a:ext cx="785818" cy="285752"/>
          </a:xfrm>
          <a:prstGeom prst="lef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12" name="Flèche vers le bas 11"/>
          <p:cNvSpPr/>
          <p:nvPr/>
        </p:nvSpPr>
        <p:spPr>
          <a:xfrm>
            <a:off x="2428860" y="3000372"/>
            <a:ext cx="285752" cy="571504"/>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14" name="مستطيل مستدير الزوايا 15"/>
          <p:cNvSpPr/>
          <p:nvPr/>
        </p:nvSpPr>
        <p:spPr>
          <a:xfrm>
            <a:off x="428596" y="4572008"/>
            <a:ext cx="7215238" cy="5400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dirty="0" smtClean="0">
                <a:solidFill>
                  <a:schemeClr val="tx1"/>
                </a:solidFill>
                <a:latin typeface="Traditional Arabic" pitchFamily="18" charset="-78"/>
                <a:cs typeface="Traditional Arabic" pitchFamily="18" charset="-78"/>
              </a:rPr>
              <a:t>-</a:t>
            </a:r>
            <a:r>
              <a:rPr lang="ar-SA" sz="3200" dirty="0" smtClean="0">
                <a:solidFill>
                  <a:schemeClr val="tx1"/>
                </a:solidFill>
                <a:latin typeface="Traditional Arabic" pitchFamily="18" charset="-78"/>
                <a:cs typeface="Traditional Arabic" pitchFamily="18" charset="-78"/>
              </a:rPr>
              <a:t>  </a:t>
            </a:r>
            <a:r>
              <a:rPr lang="ar-DZ" sz="2400" dirty="0" smtClean="0">
                <a:solidFill>
                  <a:schemeClr val="tx1"/>
                </a:solidFill>
                <a:latin typeface="Times New Roman" pitchFamily="18" charset="0"/>
                <a:cs typeface="Times New Roman" pitchFamily="18" charset="0"/>
              </a:rPr>
              <a:t>الارتقاء بالمنظر الجمالي للمدينة</a:t>
            </a:r>
            <a:r>
              <a:rPr lang="ar-DZ" sz="3200" dirty="0" smtClean="0">
                <a:solidFill>
                  <a:schemeClr val="tx1"/>
                </a:solidFill>
                <a:latin typeface="Traditional Arabic" pitchFamily="18" charset="-78"/>
                <a:cs typeface="Traditional Arabic" pitchFamily="18" charset="-78"/>
              </a:rPr>
              <a:t>.</a:t>
            </a:r>
            <a:endParaRPr lang="en-US" dirty="0">
              <a:solidFill>
                <a:schemeClr val="tx1"/>
              </a:solidFill>
            </a:endParaRPr>
          </a:p>
        </p:txBody>
      </p:sp>
      <p:sp>
        <p:nvSpPr>
          <p:cNvPr id="15" name="مستطيل مستدير الزوايا 15"/>
          <p:cNvSpPr/>
          <p:nvPr/>
        </p:nvSpPr>
        <p:spPr>
          <a:xfrm>
            <a:off x="428596" y="5357826"/>
            <a:ext cx="7215238" cy="5400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dirty="0" smtClean="0">
                <a:solidFill>
                  <a:schemeClr val="tx1"/>
                </a:solidFill>
                <a:latin typeface="Traditional Arabic" pitchFamily="18" charset="-78"/>
                <a:cs typeface="Traditional Arabic" pitchFamily="18" charset="-78"/>
              </a:rPr>
              <a:t> </a:t>
            </a:r>
            <a:r>
              <a:rPr lang="ar-SA" sz="2400" dirty="0" smtClean="0">
                <a:solidFill>
                  <a:schemeClr val="tx1"/>
                </a:solidFill>
                <a:latin typeface="Traditional Arabic" pitchFamily="18" charset="-78"/>
                <a:cs typeface="Traditional Arabic" pitchFamily="18" charset="-78"/>
              </a:rPr>
              <a:t>-</a:t>
            </a:r>
            <a:r>
              <a:rPr lang="ar-SA" sz="3200" dirty="0" smtClean="0">
                <a:solidFill>
                  <a:schemeClr val="tx1"/>
                </a:solidFill>
                <a:latin typeface="Traditional Arabic" pitchFamily="18" charset="-78"/>
                <a:cs typeface="Traditional Arabic" pitchFamily="18" charset="-78"/>
              </a:rPr>
              <a:t>  </a:t>
            </a:r>
            <a:r>
              <a:rPr lang="ar-DZ" sz="2400" dirty="0" smtClean="0">
                <a:solidFill>
                  <a:schemeClr val="tx1"/>
                </a:solidFill>
                <a:latin typeface="Times New Roman" pitchFamily="18" charset="0"/>
                <a:cs typeface="Times New Roman" pitchFamily="18" charset="0"/>
              </a:rPr>
              <a:t>فهم سلوكيات الإنسان من خلال سياق الصورة الذهنية</a:t>
            </a:r>
            <a:r>
              <a:rPr lang="ar-DZ" sz="3200" dirty="0" smtClean="0">
                <a:solidFill>
                  <a:schemeClr val="tx1"/>
                </a:solidFill>
                <a:latin typeface="Traditional Arabic" pitchFamily="18" charset="-78"/>
                <a:cs typeface="Traditional Arabic" pitchFamily="18" charset="-78"/>
              </a:rPr>
              <a:t>.</a:t>
            </a:r>
            <a:endParaRPr lang="en-US" dirty="0">
              <a:solidFill>
                <a:schemeClr val="tx1"/>
              </a:solidFill>
            </a:endParaRPr>
          </a:p>
        </p:txBody>
      </p:sp>
      <p:sp>
        <p:nvSpPr>
          <p:cNvPr id="16" name="مستطيل مستدير الزوايا 15"/>
          <p:cNvSpPr/>
          <p:nvPr/>
        </p:nvSpPr>
        <p:spPr>
          <a:xfrm>
            <a:off x="500034" y="6143644"/>
            <a:ext cx="7215238" cy="5400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dirty="0" smtClean="0">
                <a:solidFill>
                  <a:schemeClr val="tx1"/>
                </a:solidFill>
                <a:latin typeface="Traditional Arabic" pitchFamily="18" charset="-78"/>
                <a:cs typeface="Traditional Arabic" pitchFamily="18" charset="-78"/>
              </a:rPr>
              <a:t> </a:t>
            </a:r>
            <a:r>
              <a:rPr lang="ar-SA" sz="2400" dirty="0" smtClean="0">
                <a:solidFill>
                  <a:schemeClr val="tx1"/>
                </a:solidFill>
                <a:latin typeface="Traditional Arabic" pitchFamily="18" charset="-78"/>
                <a:cs typeface="Traditional Arabic" pitchFamily="18" charset="-78"/>
              </a:rPr>
              <a:t>-</a:t>
            </a:r>
            <a:r>
              <a:rPr lang="ar-SA" sz="3200" dirty="0" smtClean="0">
                <a:solidFill>
                  <a:schemeClr val="tx1"/>
                </a:solidFill>
                <a:latin typeface="Traditional Arabic" pitchFamily="18" charset="-78"/>
                <a:cs typeface="Traditional Arabic" pitchFamily="18" charset="-78"/>
              </a:rPr>
              <a:t>  </a:t>
            </a:r>
            <a:r>
              <a:rPr lang="ar-DZ" sz="2400" dirty="0" smtClean="0">
                <a:solidFill>
                  <a:schemeClr val="tx1"/>
                </a:solidFill>
                <a:latin typeface="Times New Roman" pitchFamily="18" charset="0"/>
                <a:cs typeface="Times New Roman" pitchFamily="18" charset="0"/>
              </a:rPr>
              <a:t>إعطاء هوية خاصة للمدينة تتميز </a:t>
            </a:r>
            <a:r>
              <a:rPr lang="ar-DZ" sz="2400" dirty="0" err="1" smtClean="0">
                <a:solidFill>
                  <a:schemeClr val="tx1"/>
                </a:solidFill>
                <a:latin typeface="Times New Roman" pitchFamily="18" charset="0"/>
                <a:cs typeface="Times New Roman" pitchFamily="18" charset="0"/>
              </a:rPr>
              <a:t>بها</a:t>
            </a:r>
            <a:r>
              <a:rPr lang="ar-DZ" sz="2400" dirty="0" smtClean="0">
                <a:solidFill>
                  <a:schemeClr val="tx1"/>
                </a:solidFill>
                <a:latin typeface="Times New Roman" pitchFamily="18" charset="0"/>
                <a:cs typeface="Times New Roman" pitchFamily="18" charset="0"/>
              </a:rPr>
              <a:t> عن باقي المدن الأخرى</a:t>
            </a:r>
            <a:r>
              <a:rPr lang="ar-DZ" sz="3200" dirty="0" smtClean="0">
                <a:solidFill>
                  <a:schemeClr val="tx1"/>
                </a:solidFill>
                <a:latin typeface="Traditional Arabic" pitchFamily="18" charset="-78"/>
                <a:cs typeface="Traditional Arabic" pitchFamily="18" charset="-78"/>
              </a:rPr>
              <a:t>.</a:t>
            </a:r>
            <a:endParaRPr lang="en-US" dirty="0">
              <a:solidFill>
                <a:schemeClr val="tx1"/>
              </a:solidFill>
            </a:endParaRPr>
          </a:p>
        </p:txBody>
      </p:sp>
      <p:sp>
        <p:nvSpPr>
          <p:cNvPr id="13" name="Rectangle à coins arrondis 12"/>
          <p:cNvSpPr/>
          <p:nvPr/>
        </p:nvSpPr>
        <p:spPr>
          <a:xfrm>
            <a:off x="4000496" y="714356"/>
            <a:ext cx="4071966" cy="50006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ar-DZ" sz="2000" b="1" dirty="0" smtClean="0">
                <a:latin typeface="Times New Roman" pitchFamily="18" charset="0"/>
                <a:cs typeface="Times New Roman" pitchFamily="18" charset="0"/>
              </a:rPr>
              <a:t>الدراسة التحليلية عن طريق المقاربة الإدراكية</a:t>
            </a:r>
            <a:endParaRPr lang="fr-FR" sz="2000" dirty="0">
              <a:latin typeface="Times New Roman" pitchFamily="18" charset="0"/>
              <a:cs typeface="Times New Roman" pitchFamily="18" charset="0"/>
            </a:endParaRPr>
          </a:p>
        </p:txBody>
      </p:sp>
      <p:pic>
        <p:nvPicPr>
          <p:cNvPr id="17" name="Picture 8" descr="AG00051_"/>
          <p:cNvPicPr>
            <a:picLocks noChangeAspect="1" noChangeArrowheads="1" noCrop="1"/>
          </p:cNvPicPr>
          <p:nvPr/>
        </p:nvPicPr>
        <p:blipFill>
          <a:blip r:embed="rId3" cstate="print"/>
          <a:srcRect/>
          <a:stretch>
            <a:fillRect/>
          </a:stretch>
        </p:blipFill>
        <p:spPr bwMode="auto">
          <a:xfrm flipH="1">
            <a:off x="8215338" y="928670"/>
            <a:ext cx="534988" cy="158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 calcmode="lin" valueType="num">
                                      <p:cBhvr>
                                        <p:cTn id="18"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1000" fill="hold"/>
                                        <p:tgtEl>
                                          <p:spTgt spid="15"/>
                                        </p:tgtEl>
                                        <p:attrNameLst>
                                          <p:attrName>ppt_w</p:attrName>
                                        </p:attrNameLst>
                                      </p:cBhvr>
                                      <p:tavLst>
                                        <p:tav tm="0">
                                          <p:val>
                                            <p:fltVal val="0"/>
                                          </p:val>
                                        </p:tav>
                                        <p:tav tm="100000">
                                          <p:val>
                                            <p:strVal val="#ppt_w"/>
                                          </p:val>
                                        </p:tav>
                                      </p:tavLst>
                                    </p:anim>
                                    <p:anim calcmode="lin" valueType="num">
                                      <p:cBhvr>
                                        <p:cTn id="25" dur="1000" fill="hold"/>
                                        <p:tgtEl>
                                          <p:spTgt spid="15"/>
                                        </p:tgtEl>
                                        <p:attrNameLst>
                                          <p:attrName>ppt_h</p:attrName>
                                        </p:attrNameLst>
                                      </p:cBhvr>
                                      <p:tavLst>
                                        <p:tav tm="0">
                                          <p:val>
                                            <p:fltVal val="0"/>
                                          </p:val>
                                        </p:tav>
                                        <p:tav tm="100000">
                                          <p:val>
                                            <p:strVal val="#ppt_h"/>
                                          </p:val>
                                        </p:tav>
                                      </p:tavLst>
                                    </p:anim>
                                    <p:anim calcmode="lin" valueType="num">
                                      <p:cBhvr>
                                        <p:cTn id="26"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8" fill="hold">
                      <p:stCondLst>
                        <p:cond delay="indefinite"/>
                      </p:stCondLst>
                      <p:childTnLst>
                        <p:par>
                          <p:cTn id="29" fill="hold">
                            <p:stCondLst>
                              <p:cond delay="0"/>
                            </p:stCondLst>
                            <p:childTnLst>
                              <p:par>
                                <p:cTn id="30" presetID="15"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1000" fill="hold"/>
                                        <p:tgtEl>
                                          <p:spTgt spid="16"/>
                                        </p:tgtEl>
                                        <p:attrNameLst>
                                          <p:attrName>ppt_w</p:attrName>
                                        </p:attrNameLst>
                                      </p:cBhvr>
                                      <p:tavLst>
                                        <p:tav tm="0">
                                          <p:val>
                                            <p:fltVal val="0"/>
                                          </p:val>
                                        </p:tav>
                                        <p:tav tm="100000">
                                          <p:val>
                                            <p:strVal val="#ppt_w"/>
                                          </p:val>
                                        </p:tav>
                                      </p:tavLst>
                                    </p:anim>
                                    <p:anim calcmode="lin" valueType="num">
                                      <p:cBhvr>
                                        <p:cTn id="33" dur="1000" fill="hold"/>
                                        <p:tgtEl>
                                          <p:spTgt spid="16"/>
                                        </p:tgtEl>
                                        <p:attrNameLst>
                                          <p:attrName>ppt_h</p:attrName>
                                        </p:attrNameLst>
                                      </p:cBhvr>
                                      <p:tavLst>
                                        <p:tav tm="0">
                                          <p:val>
                                            <p:fltVal val="0"/>
                                          </p:val>
                                        </p:tav>
                                        <p:tav tm="100000">
                                          <p:val>
                                            <p:strVal val="#ppt_h"/>
                                          </p:val>
                                        </p:tav>
                                      </p:tavLst>
                                    </p:anim>
                                    <p:anim calcmode="lin" valueType="num">
                                      <p:cBhvr>
                                        <p:cTn id="34"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5"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sp>
        <p:nvSpPr>
          <p:cNvPr id="6" name="مستطيل مستدير الزوايا 15"/>
          <p:cNvSpPr/>
          <p:nvPr/>
        </p:nvSpPr>
        <p:spPr>
          <a:xfrm>
            <a:off x="5214942" y="642918"/>
            <a:ext cx="2786082" cy="57150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ar-DZ" sz="2400" dirty="0" smtClean="0">
                <a:solidFill>
                  <a:schemeClr val="tx1"/>
                </a:solidFill>
                <a:latin typeface="Times New Roman" pitchFamily="18" charset="0"/>
                <a:cs typeface="Times New Roman" pitchFamily="18" charset="0"/>
              </a:rPr>
              <a:t>تعريف الصورة الذهنية</a:t>
            </a:r>
            <a:endParaRPr lang="en-US" sz="2400" dirty="0">
              <a:solidFill>
                <a:schemeClr val="tx1"/>
              </a:solidFill>
              <a:latin typeface="Times New Roman" pitchFamily="18" charset="0"/>
              <a:cs typeface="Times New Roman" pitchFamily="18" charset="0"/>
            </a:endParaRPr>
          </a:p>
        </p:txBody>
      </p:sp>
      <p:sp>
        <p:nvSpPr>
          <p:cNvPr id="7" name="مستطيل مستدير الزوايا 43"/>
          <p:cNvSpPr/>
          <p:nvPr/>
        </p:nvSpPr>
        <p:spPr>
          <a:xfrm>
            <a:off x="1214414" y="1428736"/>
            <a:ext cx="6786610" cy="92869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rtl="1"/>
            <a:r>
              <a:rPr lang="ar-DZ" dirty="0" smtClean="0">
                <a:latin typeface="Times New Roman" pitchFamily="18" charset="0"/>
                <a:cs typeface="Times New Roman" pitchFamily="18" charset="0"/>
              </a:rPr>
              <a:t>هي مجموعة الذكريات البصرية للسكان والزوار يستخدمونها لوصف هوية المدينة ،هذه الصورة يمكن أن تكون سلبية أو ايجابية لكن في كلتا الحالتين تتضمن هذه الصورة منظورا لجانب من المدينة بشكل عام </a:t>
            </a:r>
            <a:r>
              <a:rPr lang="ar-DZ" sz="2000" b="1" dirty="0" smtClean="0">
                <a:solidFill>
                  <a:schemeClr val="tx1"/>
                </a:solidFill>
                <a:latin typeface="Traditional Arabic" pitchFamily="18" charset="-78"/>
                <a:cs typeface="Traditional Arabic" pitchFamily="18" charset="-78"/>
              </a:rPr>
              <a:t>.</a:t>
            </a:r>
            <a:endParaRPr lang="en-US" sz="2000" b="1" dirty="0">
              <a:solidFill>
                <a:schemeClr val="tx1"/>
              </a:solidFill>
              <a:latin typeface="Traditional Arabic" pitchFamily="18" charset="-78"/>
              <a:cs typeface="Traditional Arabic" pitchFamily="18" charset="-78"/>
            </a:endParaRPr>
          </a:p>
        </p:txBody>
      </p:sp>
      <p:sp>
        <p:nvSpPr>
          <p:cNvPr id="8" name="مستطيل مستدير الزوايا 15"/>
          <p:cNvSpPr/>
          <p:nvPr/>
        </p:nvSpPr>
        <p:spPr>
          <a:xfrm>
            <a:off x="2643174" y="2571744"/>
            <a:ext cx="2786082" cy="571504"/>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ar-DZ" sz="2400" dirty="0" smtClean="0">
                <a:solidFill>
                  <a:schemeClr val="tx1"/>
                </a:solidFill>
                <a:latin typeface="Times New Roman" pitchFamily="18" charset="0"/>
                <a:cs typeface="Times New Roman" pitchFamily="18" charset="0"/>
              </a:rPr>
              <a:t>عناصر الصورة الذهنية</a:t>
            </a:r>
            <a:endParaRPr lang="en-US" sz="2400" dirty="0">
              <a:solidFill>
                <a:schemeClr val="tx1"/>
              </a:solidFill>
              <a:latin typeface="Times New Roman" pitchFamily="18" charset="0"/>
              <a:cs typeface="Times New Roman" pitchFamily="18" charset="0"/>
            </a:endParaRPr>
          </a:p>
        </p:txBody>
      </p:sp>
      <p:sp>
        <p:nvSpPr>
          <p:cNvPr id="9" name="مستطيل مستدير الزوايا 15"/>
          <p:cNvSpPr/>
          <p:nvPr/>
        </p:nvSpPr>
        <p:spPr>
          <a:xfrm>
            <a:off x="7500958" y="3643314"/>
            <a:ext cx="1214446" cy="571504"/>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ar-DZ" sz="2400" dirty="0" smtClean="0">
                <a:solidFill>
                  <a:schemeClr val="tx1"/>
                </a:solidFill>
                <a:latin typeface="Times New Roman" pitchFamily="18" charset="0"/>
                <a:cs typeface="Times New Roman" pitchFamily="18" charset="0"/>
              </a:rPr>
              <a:t>الحدود</a:t>
            </a:r>
            <a:endParaRPr lang="en-US" sz="2400" dirty="0">
              <a:solidFill>
                <a:schemeClr val="tx1"/>
              </a:solidFill>
              <a:latin typeface="Times New Roman" pitchFamily="18" charset="0"/>
              <a:cs typeface="Times New Roman" pitchFamily="18" charset="0"/>
            </a:endParaRPr>
          </a:p>
        </p:txBody>
      </p:sp>
      <p:sp>
        <p:nvSpPr>
          <p:cNvPr id="10" name="مستطيل مستدير الزوايا 15"/>
          <p:cNvSpPr/>
          <p:nvPr/>
        </p:nvSpPr>
        <p:spPr>
          <a:xfrm>
            <a:off x="5715008" y="3643314"/>
            <a:ext cx="1214446" cy="571504"/>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ar-DZ" sz="2400" dirty="0" smtClean="0">
                <a:solidFill>
                  <a:schemeClr val="tx1"/>
                </a:solidFill>
                <a:latin typeface="Times New Roman" pitchFamily="18" charset="0"/>
                <a:cs typeface="Times New Roman" pitchFamily="18" charset="0"/>
              </a:rPr>
              <a:t>المسارات</a:t>
            </a:r>
            <a:endParaRPr lang="en-US" sz="2400" dirty="0">
              <a:solidFill>
                <a:schemeClr val="tx1"/>
              </a:solidFill>
              <a:latin typeface="Times New Roman" pitchFamily="18" charset="0"/>
              <a:cs typeface="Times New Roman" pitchFamily="18" charset="0"/>
            </a:endParaRPr>
          </a:p>
        </p:txBody>
      </p:sp>
      <p:sp>
        <p:nvSpPr>
          <p:cNvPr id="11" name="مستطيل مستدير الزوايا 15"/>
          <p:cNvSpPr/>
          <p:nvPr/>
        </p:nvSpPr>
        <p:spPr>
          <a:xfrm>
            <a:off x="3857620" y="3571876"/>
            <a:ext cx="1071570" cy="571504"/>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ar-DZ" sz="2400" dirty="0" smtClean="0">
                <a:solidFill>
                  <a:schemeClr val="tx1"/>
                </a:solidFill>
                <a:latin typeface="Times New Roman" pitchFamily="18" charset="0"/>
                <a:cs typeface="Times New Roman" pitchFamily="18" charset="0"/>
              </a:rPr>
              <a:t>الأحياء</a:t>
            </a:r>
            <a:endParaRPr lang="en-US" sz="2400" dirty="0">
              <a:solidFill>
                <a:schemeClr val="tx1"/>
              </a:solidFill>
              <a:latin typeface="Times New Roman" pitchFamily="18" charset="0"/>
              <a:cs typeface="Times New Roman" pitchFamily="18" charset="0"/>
            </a:endParaRPr>
          </a:p>
        </p:txBody>
      </p:sp>
      <p:sp>
        <p:nvSpPr>
          <p:cNvPr id="12" name="مستطيل مستدير الزوايا 15"/>
          <p:cNvSpPr/>
          <p:nvPr/>
        </p:nvSpPr>
        <p:spPr>
          <a:xfrm>
            <a:off x="2000232" y="3571876"/>
            <a:ext cx="1143008" cy="571504"/>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ar-DZ" sz="2400" dirty="0" smtClean="0">
                <a:solidFill>
                  <a:schemeClr val="tx1"/>
                </a:solidFill>
                <a:latin typeface="Times New Roman" pitchFamily="18" charset="0"/>
                <a:cs typeface="Times New Roman" pitchFamily="18" charset="0"/>
              </a:rPr>
              <a:t>العقد</a:t>
            </a:r>
            <a:endParaRPr lang="en-US" sz="2400" dirty="0">
              <a:solidFill>
                <a:schemeClr val="tx1"/>
              </a:solidFill>
              <a:latin typeface="Times New Roman" pitchFamily="18" charset="0"/>
              <a:cs typeface="Times New Roman" pitchFamily="18" charset="0"/>
            </a:endParaRPr>
          </a:p>
        </p:txBody>
      </p:sp>
      <p:sp>
        <p:nvSpPr>
          <p:cNvPr id="13" name="مستطيل مستدير الزوايا 15"/>
          <p:cNvSpPr/>
          <p:nvPr/>
        </p:nvSpPr>
        <p:spPr>
          <a:xfrm>
            <a:off x="285720" y="3571876"/>
            <a:ext cx="1214446" cy="571504"/>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ar-DZ" sz="2400" dirty="0" smtClean="0">
                <a:solidFill>
                  <a:schemeClr val="tx1"/>
                </a:solidFill>
                <a:latin typeface="Times New Roman" pitchFamily="18" charset="0"/>
                <a:cs typeface="Times New Roman" pitchFamily="18" charset="0"/>
              </a:rPr>
              <a:t>المعالم</a:t>
            </a:r>
            <a:endParaRPr lang="en-US" sz="2400" dirty="0">
              <a:solidFill>
                <a:schemeClr val="tx1"/>
              </a:solidFill>
              <a:latin typeface="Times New Roman" pitchFamily="18" charset="0"/>
              <a:cs typeface="Times New Roman" pitchFamily="18" charset="0"/>
            </a:endParaRPr>
          </a:p>
        </p:txBody>
      </p:sp>
      <p:pic>
        <p:nvPicPr>
          <p:cNvPr id="14" name="Image 13" descr="D:\annee 2015\kenza gtu\6).jpg"/>
          <p:cNvPicPr/>
          <p:nvPr/>
        </p:nvPicPr>
        <p:blipFill>
          <a:blip r:embed="rId3"/>
          <a:srcRect/>
          <a:stretch>
            <a:fillRect/>
          </a:stretch>
        </p:blipFill>
        <p:spPr bwMode="auto">
          <a:xfrm>
            <a:off x="7353310" y="4500570"/>
            <a:ext cx="1790690" cy="20955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pic>
        <p:nvPicPr>
          <p:cNvPr id="16" name="Image 15" descr="torok.PNG"/>
          <p:cNvPicPr/>
          <p:nvPr/>
        </p:nvPicPr>
        <p:blipFill>
          <a:blip r:embed="rId4"/>
          <a:stretch>
            <a:fillRect/>
          </a:stretch>
        </p:blipFill>
        <p:spPr>
          <a:xfrm>
            <a:off x="5429256" y="4500570"/>
            <a:ext cx="1757355" cy="2138361"/>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pic>
        <p:nvPicPr>
          <p:cNvPr id="17" name="Image 16" descr="G:\إعادة تأهيل المجال العمراني لمدينة غرداية(دراسة حالة قصر غرداية)\Images\09012008(090).jpg"/>
          <p:cNvPicPr/>
          <p:nvPr/>
        </p:nvPicPr>
        <p:blipFill>
          <a:blip r:embed="rId5" cstate="print"/>
          <a:srcRect/>
          <a:stretch>
            <a:fillRect/>
          </a:stretch>
        </p:blipFill>
        <p:spPr bwMode="auto">
          <a:xfrm>
            <a:off x="0" y="4500570"/>
            <a:ext cx="1643042" cy="2157412"/>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pic>
        <p:nvPicPr>
          <p:cNvPr id="18" name="Image 17" descr="القصبة.PNG"/>
          <p:cNvPicPr/>
          <p:nvPr/>
        </p:nvPicPr>
        <p:blipFill>
          <a:blip r:embed="rId6"/>
          <a:stretch>
            <a:fillRect/>
          </a:stretch>
        </p:blipFill>
        <p:spPr>
          <a:xfrm>
            <a:off x="3643306" y="4500570"/>
            <a:ext cx="1647816" cy="2129286"/>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pic>
        <p:nvPicPr>
          <p:cNvPr id="19" name="Image 18" descr="okda.PNG"/>
          <p:cNvPicPr/>
          <p:nvPr/>
        </p:nvPicPr>
        <p:blipFill>
          <a:blip r:embed="rId7"/>
          <a:stretch>
            <a:fillRect/>
          </a:stretch>
        </p:blipFill>
        <p:spPr>
          <a:xfrm>
            <a:off x="1785918" y="4500570"/>
            <a:ext cx="1714512" cy="214314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cxnSp>
        <p:nvCxnSpPr>
          <p:cNvPr id="22" name="Connecteur droit avec flèche 21"/>
          <p:cNvCxnSpPr/>
          <p:nvPr/>
        </p:nvCxnSpPr>
        <p:spPr>
          <a:xfrm rot="5400000">
            <a:off x="3965571" y="3250405"/>
            <a:ext cx="213520" cy="794"/>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4" name="Connecteur droit 23"/>
          <p:cNvCxnSpPr/>
          <p:nvPr/>
        </p:nvCxnSpPr>
        <p:spPr>
          <a:xfrm rot="10800000">
            <a:off x="857224" y="3357562"/>
            <a:ext cx="7286676"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8" name="Connecteur droit avec flèche 27"/>
          <p:cNvCxnSpPr/>
          <p:nvPr/>
        </p:nvCxnSpPr>
        <p:spPr>
          <a:xfrm rot="5400000">
            <a:off x="750067" y="3464719"/>
            <a:ext cx="214314"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2" name="Connecteur droit avec flèche 31"/>
          <p:cNvCxnSpPr/>
          <p:nvPr/>
        </p:nvCxnSpPr>
        <p:spPr>
          <a:xfrm rot="5400000">
            <a:off x="6215074" y="3500438"/>
            <a:ext cx="285752"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3" name="Connecteur droit avec flèche 32"/>
          <p:cNvCxnSpPr/>
          <p:nvPr/>
        </p:nvCxnSpPr>
        <p:spPr>
          <a:xfrm rot="5400000">
            <a:off x="8001024" y="3500438"/>
            <a:ext cx="285752"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6" name="Connecteur droit avec flèche 35"/>
          <p:cNvCxnSpPr/>
          <p:nvPr/>
        </p:nvCxnSpPr>
        <p:spPr>
          <a:xfrm rot="5400000">
            <a:off x="4250529" y="3464719"/>
            <a:ext cx="214314"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8" name="Connecteur droit avec flèche 37"/>
          <p:cNvCxnSpPr/>
          <p:nvPr/>
        </p:nvCxnSpPr>
        <p:spPr>
          <a:xfrm rot="5400000">
            <a:off x="2464579" y="3464719"/>
            <a:ext cx="214314"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fade">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48" presetClass="entr" presetSubtype="0" accel="5000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3"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4" dur="1000" fill="hold"/>
                                        <p:tgtEl>
                                          <p:spTgt spid="8"/>
                                        </p:tgtEl>
                                        <p:attrNameLst>
                                          <p:attrName>ppt_y</p:attrName>
                                        </p:attrNameLst>
                                      </p:cBhvr>
                                      <p:tavLst>
                                        <p:tav tm="0">
                                          <p:val>
                                            <p:strVal val="#ppt_y"/>
                                          </p:val>
                                        </p:tav>
                                        <p:tav tm="100000">
                                          <p:val>
                                            <p:strVal val="#ppt_y"/>
                                          </p:val>
                                        </p:tav>
                                      </p:tavLst>
                                    </p:anim>
                                    <p:animEffect transition="in" filter="fade">
                                      <p:cBhvr>
                                        <p:cTn id="35" dur="10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48" presetClass="entr" presetSubtype="0" accel="5000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1"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42" dur="1000" fill="hold"/>
                                        <p:tgtEl>
                                          <p:spTgt spid="9"/>
                                        </p:tgtEl>
                                        <p:attrNameLst>
                                          <p:attrName>ppt_y</p:attrName>
                                        </p:attrNameLst>
                                      </p:cBhvr>
                                      <p:tavLst>
                                        <p:tav tm="0">
                                          <p:val>
                                            <p:strVal val="#ppt_y"/>
                                          </p:val>
                                        </p:tav>
                                        <p:tav tm="100000">
                                          <p:val>
                                            <p:strVal val="#ppt_y"/>
                                          </p:val>
                                        </p:tav>
                                      </p:tavLst>
                                    </p:anim>
                                    <p:animEffect transition="in" filter="fade">
                                      <p:cBhvr>
                                        <p:cTn id="43" dur="10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48" presetClass="entr" presetSubtype="0" accel="50000"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9"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50" dur="1000" fill="hold"/>
                                        <p:tgtEl>
                                          <p:spTgt spid="10"/>
                                        </p:tgtEl>
                                        <p:attrNameLst>
                                          <p:attrName>ppt_y</p:attrName>
                                        </p:attrNameLst>
                                      </p:cBhvr>
                                      <p:tavLst>
                                        <p:tav tm="0">
                                          <p:val>
                                            <p:strVal val="#ppt_y"/>
                                          </p:val>
                                        </p:tav>
                                        <p:tav tm="100000">
                                          <p:val>
                                            <p:strVal val="#ppt_y"/>
                                          </p:val>
                                        </p:tav>
                                      </p:tavLst>
                                    </p:anim>
                                    <p:animEffect transition="in" filter="fade">
                                      <p:cBhvr>
                                        <p:cTn id="51" dur="10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48" presetClass="entr" presetSubtype="0" accel="5000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7"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58" dur="1000" fill="hold"/>
                                        <p:tgtEl>
                                          <p:spTgt spid="11"/>
                                        </p:tgtEl>
                                        <p:attrNameLst>
                                          <p:attrName>ppt_y</p:attrName>
                                        </p:attrNameLst>
                                      </p:cBhvr>
                                      <p:tavLst>
                                        <p:tav tm="0">
                                          <p:val>
                                            <p:strVal val="#ppt_y"/>
                                          </p:val>
                                        </p:tav>
                                        <p:tav tm="100000">
                                          <p:val>
                                            <p:strVal val="#ppt_y"/>
                                          </p:val>
                                        </p:tav>
                                      </p:tavLst>
                                    </p:anim>
                                    <p:animEffect transition="in" filter="fade">
                                      <p:cBhvr>
                                        <p:cTn id="59" dur="1000"/>
                                        <p:tgtEl>
                                          <p:spTgt spid="11"/>
                                        </p:tgtEl>
                                      </p:cBhvr>
                                    </p:animEffect>
                                  </p:childTnLst>
                                </p:cTn>
                              </p:par>
                            </p:childTnLst>
                          </p:cTn>
                        </p:par>
                      </p:childTnLst>
                    </p:cTn>
                  </p:par>
                  <p:par>
                    <p:cTn id="60" fill="hold">
                      <p:stCondLst>
                        <p:cond delay="indefinite"/>
                      </p:stCondLst>
                      <p:childTnLst>
                        <p:par>
                          <p:cTn id="61" fill="hold">
                            <p:stCondLst>
                              <p:cond delay="0"/>
                            </p:stCondLst>
                            <p:childTnLst>
                              <p:par>
                                <p:cTn id="62" presetID="48" presetClass="entr" presetSubtype="0" accel="50000" fill="hold" grpId="0" nodeType="click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p:cTn id="64" dur="1000" fill="hold"/>
                                        <p:tgtEl>
                                          <p:spTgt spid="1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5" dur="1000" fill="hold"/>
                                        <p:tgtEl>
                                          <p:spTgt spid="12"/>
                                        </p:tgtEl>
                                        <p:attrNameLst>
                                          <p:attrName>ppt_x</p:attrName>
                                        </p:attrNameLst>
                                      </p:cBhvr>
                                      <p:tavLst>
                                        <p:tav tm="0">
                                          <p:val>
                                            <p:fltVal val="-1"/>
                                          </p:val>
                                        </p:tav>
                                        <p:tav tm="50000">
                                          <p:val>
                                            <p:fltVal val="0.95"/>
                                          </p:val>
                                        </p:tav>
                                        <p:tav tm="100000">
                                          <p:val>
                                            <p:strVal val="#ppt_x"/>
                                          </p:val>
                                        </p:tav>
                                      </p:tavLst>
                                    </p:anim>
                                    <p:anim calcmode="lin" valueType="num">
                                      <p:cBhvr>
                                        <p:cTn id="66" dur="1000" fill="hold"/>
                                        <p:tgtEl>
                                          <p:spTgt spid="12"/>
                                        </p:tgtEl>
                                        <p:attrNameLst>
                                          <p:attrName>ppt_y</p:attrName>
                                        </p:attrNameLst>
                                      </p:cBhvr>
                                      <p:tavLst>
                                        <p:tav tm="0">
                                          <p:val>
                                            <p:strVal val="#ppt_y"/>
                                          </p:val>
                                        </p:tav>
                                        <p:tav tm="100000">
                                          <p:val>
                                            <p:strVal val="#ppt_y"/>
                                          </p:val>
                                        </p:tav>
                                      </p:tavLst>
                                    </p:anim>
                                    <p:animEffect transition="in" filter="fade">
                                      <p:cBhvr>
                                        <p:cTn id="67" dur="1000"/>
                                        <p:tgtEl>
                                          <p:spTgt spid="12"/>
                                        </p:tgtEl>
                                      </p:cBhvr>
                                    </p:animEffect>
                                  </p:childTnLst>
                                </p:cTn>
                              </p:par>
                            </p:childTnLst>
                          </p:cTn>
                        </p:par>
                      </p:childTnLst>
                    </p:cTn>
                  </p:par>
                  <p:par>
                    <p:cTn id="68" fill="hold">
                      <p:stCondLst>
                        <p:cond delay="indefinite"/>
                      </p:stCondLst>
                      <p:childTnLst>
                        <p:par>
                          <p:cTn id="69" fill="hold">
                            <p:stCondLst>
                              <p:cond delay="0"/>
                            </p:stCondLst>
                            <p:childTnLst>
                              <p:par>
                                <p:cTn id="70" presetID="48" presetClass="entr" presetSubtype="0" accel="50000" fill="hold" grpId="0" nodeType="click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p:cTn id="72" dur="1000" fill="hold"/>
                                        <p:tgtEl>
                                          <p:spTgt spid="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3" dur="1000" fill="hold"/>
                                        <p:tgtEl>
                                          <p:spTgt spid="13"/>
                                        </p:tgtEl>
                                        <p:attrNameLst>
                                          <p:attrName>ppt_x</p:attrName>
                                        </p:attrNameLst>
                                      </p:cBhvr>
                                      <p:tavLst>
                                        <p:tav tm="0">
                                          <p:val>
                                            <p:fltVal val="-1"/>
                                          </p:val>
                                        </p:tav>
                                        <p:tav tm="50000">
                                          <p:val>
                                            <p:fltVal val="0.95"/>
                                          </p:val>
                                        </p:tav>
                                        <p:tav tm="100000">
                                          <p:val>
                                            <p:strVal val="#ppt_x"/>
                                          </p:val>
                                        </p:tav>
                                      </p:tavLst>
                                    </p:anim>
                                    <p:anim calcmode="lin" valueType="num">
                                      <p:cBhvr>
                                        <p:cTn id="74" dur="1000" fill="hold"/>
                                        <p:tgtEl>
                                          <p:spTgt spid="13"/>
                                        </p:tgtEl>
                                        <p:attrNameLst>
                                          <p:attrName>ppt_y</p:attrName>
                                        </p:attrNameLst>
                                      </p:cBhvr>
                                      <p:tavLst>
                                        <p:tav tm="0">
                                          <p:val>
                                            <p:strVal val="#ppt_y"/>
                                          </p:val>
                                        </p:tav>
                                        <p:tav tm="100000">
                                          <p:val>
                                            <p:strVal val="#ppt_y"/>
                                          </p:val>
                                        </p:tav>
                                      </p:tavLst>
                                    </p:anim>
                                    <p:animEffect transition="in" filter="fade">
                                      <p:cBhvr>
                                        <p:cTn id="7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8" descr="AG00051_"/>
          <p:cNvPicPr>
            <a:picLocks noChangeAspect="1" noChangeArrowheads="1" noCrop="1"/>
          </p:cNvPicPr>
          <p:nvPr/>
        </p:nvPicPr>
        <p:blipFill>
          <a:blip r:embed="rId2" cstate="print"/>
          <a:srcRect/>
          <a:stretch>
            <a:fillRect/>
          </a:stretch>
        </p:blipFill>
        <p:spPr bwMode="auto">
          <a:xfrm flipH="1">
            <a:off x="6858016" y="857232"/>
            <a:ext cx="534988" cy="158750"/>
          </a:xfrm>
          <a:prstGeom prst="rect">
            <a:avLst/>
          </a:prstGeom>
          <a:noFill/>
          <a:ln w="9525">
            <a:noFill/>
            <a:miter lim="800000"/>
            <a:headEnd/>
            <a:tailEnd/>
          </a:ln>
        </p:spPr>
      </p:pic>
      <p:sp>
        <p:nvSpPr>
          <p:cNvPr id="10" name="مستطيل مستدير الزوايا 15"/>
          <p:cNvSpPr/>
          <p:nvPr/>
        </p:nvSpPr>
        <p:spPr>
          <a:xfrm>
            <a:off x="2143108" y="642918"/>
            <a:ext cx="4572032" cy="571504"/>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ar-DZ" sz="2400" dirty="0" smtClean="0">
                <a:solidFill>
                  <a:schemeClr val="tx1"/>
                </a:solidFill>
                <a:latin typeface="Times New Roman" pitchFamily="18" charset="0"/>
                <a:cs typeface="Times New Roman" pitchFamily="18" charset="0"/>
              </a:rPr>
              <a:t>طريقة التحليل عن طريق المقاربة الإدراكية</a:t>
            </a:r>
            <a:endParaRPr lang="en-US" sz="2400" dirty="0">
              <a:solidFill>
                <a:schemeClr val="tx1"/>
              </a:solidFill>
              <a:latin typeface="Times New Roman" pitchFamily="18" charset="0"/>
              <a:cs typeface="Times New Roman" pitchFamily="18" charset="0"/>
            </a:endParaRPr>
          </a:p>
        </p:txBody>
      </p:sp>
      <p:sp>
        <p:nvSpPr>
          <p:cNvPr id="11" name="مستطيل مستدير الزوايا 15"/>
          <p:cNvSpPr/>
          <p:nvPr/>
        </p:nvSpPr>
        <p:spPr>
          <a:xfrm>
            <a:off x="6000760" y="1357298"/>
            <a:ext cx="1857388" cy="57150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ar-DZ" sz="2400" dirty="0" smtClean="0">
                <a:solidFill>
                  <a:schemeClr val="tx1"/>
                </a:solidFill>
                <a:latin typeface="Times New Roman" pitchFamily="18" charset="0"/>
                <a:cs typeface="Times New Roman" pitchFamily="18" charset="0"/>
              </a:rPr>
              <a:t>الخطوة الأولى</a:t>
            </a:r>
            <a:endParaRPr lang="en-US" sz="2400" dirty="0">
              <a:solidFill>
                <a:schemeClr val="tx1"/>
              </a:solidFill>
              <a:latin typeface="Times New Roman" pitchFamily="18" charset="0"/>
              <a:cs typeface="Times New Roman" pitchFamily="18" charset="0"/>
            </a:endParaRPr>
          </a:p>
        </p:txBody>
      </p:sp>
      <p:sp>
        <p:nvSpPr>
          <p:cNvPr id="12" name="مستطيل مستدير الزوايا 15"/>
          <p:cNvSpPr/>
          <p:nvPr/>
        </p:nvSpPr>
        <p:spPr>
          <a:xfrm>
            <a:off x="1142976" y="1285860"/>
            <a:ext cx="1857388" cy="57150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ar-DZ" sz="2400" dirty="0" smtClean="0">
                <a:solidFill>
                  <a:schemeClr val="tx1"/>
                </a:solidFill>
                <a:latin typeface="Times New Roman" pitchFamily="18" charset="0"/>
                <a:cs typeface="Times New Roman" pitchFamily="18" charset="0"/>
              </a:rPr>
              <a:t>الخطوة الثانية</a:t>
            </a:r>
            <a:endParaRPr lang="en-US" sz="2400" dirty="0">
              <a:solidFill>
                <a:schemeClr val="tx1"/>
              </a:solidFill>
              <a:latin typeface="Times New Roman" pitchFamily="18" charset="0"/>
              <a:cs typeface="Times New Roman" pitchFamily="18" charset="0"/>
            </a:endParaRPr>
          </a:p>
        </p:txBody>
      </p:sp>
      <p:sp>
        <p:nvSpPr>
          <p:cNvPr id="13" name="Rectangle 12"/>
          <p:cNvSpPr/>
          <p:nvPr/>
        </p:nvSpPr>
        <p:spPr>
          <a:xfrm>
            <a:off x="5786446" y="2143116"/>
            <a:ext cx="2500330" cy="1143008"/>
          </a:xfrm>
          <a:prstGeom prst="rect">
            <a:avLst/>
          </a:prstGeom>
          <a:solidFill>
            <a:schemeClr val="accent6">
              <a:lumMod val="40000"/>
              <a:lumOff val="60000"/>
            </a:schemeClr>
          </a:solidFill>
        </p:spPr>
        <p:style>
          <a:lnRef idx="2">
            <a:schemeClr val="accent4"/>
          </a:lnRef>
          <a:fillRef idx="1">
            <a:schemeClr val="lt1"/>
          </a:fillRef>
          <a:effectRef idx="0">
            <a:schemeClr val="accent4"/>
          </a:effectRef>
          <a:fontRef idx="minor">
            <a:schemeClr val="dk1"/>
          </a:fontRef>
        </p:style>
        <p:txBody>
          <a:bodyPr rtlCol="0" anchor="ctr"/>
          <a:lstStyle/>
          <a:p>
            <a:pPr algn="ctr"/>
            <a:r>
              <a:rPr lang="ar-DZ" dirty="0" smtClean="0"/>
              <a:t>الاستكشاف الميداني الأولي للعناصر البصرية في المدينة</a:t>
            </a:r>
            <a:endParaRPr lang="fr-FR" dirty="0"/>
          </a:p>
        </p:txBody>
      </p:sp>
      <p:sp>
        <p:nvSpPr>
          <p:cNvPr id="15" name="Rectangle 14"/>
          <p:cNvSpPr/>
          <p:nvPr/>
        </p:nvSpPr>
        <p:spPr>
          <a:xfrm>
            <a:off x="857224" y="2071678"/>
            <a:ext cx="2500330" cy="1143008"/>
          </a:xfrm>
          <a:prstGeom prst="rect">
            <a:avLst/>
          </a:prstGeom>
          <a:solidFill>
            <a:schemeClr val="accent6">
              <a:lumMod val="40000"/>
              <a:lumOff val="60000"/>
            </a:schemeClr>
          </a:solidFill>
        </p:spPr>
        <p:style>
          <a:lnRef idx="2">
            <a:schemeClr val="accent4"/>
          </a:lnRef>
          <a:fillRef idx="1">
            <a:schemeClr val="lt1"/>
          </a:fillRef>
          <a:effectRef idx="0">
            <a:schemeClr val="accent4"/>
          </a:effectRef>
          <a:fontRef idx="minor">
            <a:schemeClr val="dk1"/>
          </a:fontRef>
        </p:style>
        <p:txBody>
          <a:bodyPr rtlCol="0" anchor="ctr"/>
          <a:lstStyle/>
          <a:p>
            <a:pPr algn="ctr"/>
            <a:r>
              <a:rPr lang="ar-DZ" dirty="0" smtClean="0"/>
              <a:t>استطلاع التصور الذهني العام للسكان حول مدينتهم</a:t>
            </a:r>
            <a:endParaRPr lang="fr-FR" dirty="0"/>
          </a:p>
        </p:txBody>
      </p:sp>
      <p:graphicFrame>
        <p:nvGraphicFramePr>
          <p:cNvPr id="16" name="Tableau 15"/>
          <p:cNvGraphicFramePr>
            <a:graphicFrameLocks noGrp="1"/>
          </p:cNvGraphicFramePr>
          <p:nvPr/>
        </p:nvGraphicFramePr>
        <p:xfrm>
          <a:off x="4786315" y="4429132"/>
          <a:ext cx="4357685" cy="370840"/>
        </p:xfrm>
        <a:graphic>
          <a:graphicData uri="http://schemas.openxmlformats.org/drawingml/2006/table">
            <a:tbl>
              <a:tblPr firstRow="1" bandRow="1">
                <a:tableStyleId>{93296810-A885-4BE3-A3E7-6D5BEEA58F35}</a:tableStyleId>
              </a:tblPr>
              <a:tblGrid>
                <a:gridCol w="871537"/>
                <a:gridCol w="871537"/>
                <a:gridCol w="871537"/>
                <a:gridCol w="871537"/>
                <a:gridCol w="871537"/>
              </a:tblGrid>
              <a:tr h="370840">
                <a:tc>
                  <a:txBody>
                    <a:bodyPr/>
                    <a:lstStyle/>
                    <a:p>
                      <a:pPr algn="ctr"/>
                      <a:r>
                        <a:rPr lang="ar-DZ" sz="1600" dirty="0" smtClean="0">
                          <a:latin typeface="Times New Roman" pitchFamily="18" charset="0"/>
                          <a:cs typeface="Times New Roman" pitchFamily="18" charset="0"/>
                        </a:rPr>
                        <a:t>المعالم</a:t>
                      </a:r>
                      <a:endParaRPr lang="fr-FR" sz="1600" dirty="0">
                        <a:latin typeface="Times New Roman" pitchFamily="18" charset="0"/>
                        <a:cs typeface="Times New Roman" pitchFamily="18" charset="0"/>
                      </a:endParaRPr>
                    </a:p>
                  </a:txBody>
                  <a:tcPr/>
                </a:tc>
                <a:tc>
                  <a:txBody>
                    <a:bodyPr/>
                    <a:lstStyle/>
                    <a:p>
                      <a:pPr algn="ctr"/>
                      <a:r>
                        <a:rPr lang="ar-DZ" sz="1600" dirty="0" smtClean="0">
                          <a:latin typeface="Times New Roman" pitchFamily="18" charset="0"/>
                          <a:cs typeface="Times New Roman" pitchFamily="18" charset="0"/>
                        </a:rPr>
                        <a:t>العقد </a:t>
                      </a:r>
                      <a:endParaRPr lang="fr-FR" sz="1600" dirty="0">
                        <a:latin typeface="Times New Roman" pitchFamily="18" charset="0"/>
                        <a:cs typeface="Times New Roman" pitchFamily="18" charset="0"/>
                      </a:endParaRPr>
                    </a:p>
                  </a:txBody>
                  <a:tcPr/>
                </a:tc>
                <a:tc>
                  <a:txBody>
                    <a:bodyPr/>
                    <a:lstStyle/>
                    <a:p>
                      <a:pPr algn="ctr"/>
                      <a:r>
                        <a:rPr lang="ar-DZ" sz="1600" dirty="0" smtClean="0">
                          <a:latin typeface="Times New Roman" pitchFamily="18" charset="0"/>
                          <a:cs typeface="Times New Roman" pitchFamily="18" charset="0"/>
                        </a:rPr>
                        <a:t>الأحياء</a:t>
                      </a:r>
                      <a:endParaRPr lang="fr-FR" sz="1600" dirty="0">
                        <a:latin typeface="Times New Roman" pitchFamily="18" charset="0"/>
                        <a:cs typeface="Times New Roman" pitchFamily="18" charset="0"/>
                      </a:endParaRPr>
                    </a:p>
                  </a:txBody>
                  <a:tcPr/>
                </a:tc>
                <a:tc>
                  <a:txBody>
                    <a:bodyPr/>
                    <a:lstStyle/>
                    <a:p>
                      <a:pPr algn="ctr"/>
                      <a:r>
                        <a:rPr lang="ar-DZ" sz="1600" dirty="0" smtClean="0">
                          <a:latin typeface="Times New Roman" pitchFamily="18" charset="0"/>
                          <a:cs typeface="Times New Roman" pitchFamily="18" charset="0"/>
                        </a:rPr>
                        <a:t>المسارات</a:t>
                      </a:r>
                      <a:endParaRPr lang="fr-FR" sz="1600" dirty="0">
                        <a:latin typeface="Times New Roman" pitchFamily="18" charset="0"/>
                        <a:cs typeface="Times New Roman" pitchFamily="18" charset="0"/>
                      </a:endParaRPr>
                    </a:p>
                  </a:txBody>
                  <a:tcPr/>
                </a:tc>
                <a:tc>
                  <a:txBody>
                    <a:bodyPr/>
                    <a:lstStyle/>
                    <a:p>
                      <a:pPr algn="ctr"/>
                      <a:r>
                        <a:rPr lang="ar-DZ" sz="1600" dirty="0" smtClean="0">
                          <a:latin typeface="Times New Roman" pitchFamily="18" charset="0"/>
                          <a:cs typeface="Times New Roman" pitchFamily="18" charset="0"/>
                        </a:rPr>
                        <a:t>الحدود</a:t>
                      </a:r>
                      <a:endParaRPr lang="fr-FR" sz="1600" dirty="0">
                        <a:latin typeface="Times New Roman" pitchFamily="18" charset="0"/>
                        <a:cs typeface="Times New Roman" pitchFamily="18" charset="0"/>
                      </a:endParaRPr>
                    </a:p>
                  </a:txBody>
                  <a:tcPr/>
                </a:tc>
              </a:tr>
            </a:tbl>
          </a:graphicData>
        </a:graphic>
      </p:graphicFrame>
      <p:sp>
        <p:nvSpPr>
          <p:cNvPr id="17" name="Rectangle 16"/>
          <p:cNvSpPr/>
          <p:nvPr/>
        </p:nvSpPr>
        <p:spPr>
          <a:xfrm>
            <a:off x="2285984" y="3571876"/>
            <a:ext cx="1571636" cy="357190"/>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ar-DZ" sz="1600" b="1" dirty="0" smtClean="0">
                <a:latin typeface="Times New Roman" pitchFamily="18" charset="0"/>
                <a:cs typeface="Times New Roman" pitchFamily="18" charset="0"/>
              </a:rPr>
              <a:t>الاستجواب الشفهي</a:t>
            </a:r>
            <a:endParaRPr lang="fr-FR" sz="1600" b="1" dirty="0">
              <a:latin typeface="Times New Roman" pitchFamily="18" charset="0"/>
              <a:cs typeface="Times New Roman" pitchFamily="18" charset="0"/>
            </a:endParaRPr>
          </a:p>
        </p:txBody>
      </p:sp>
      <p:sp>
        <p:nvSpPr>
          <p:cNvPr id="18" name="Rectangle 17"/>
          <p:cNvSpPr/>
          <p:nvPr/>
        </p:nvSpPr>
        <p:spPr>
          <a:xfrm>
            <a:off x="214282" y="3571876"/>
            <a:ext cx="1714512" cy="357190"/>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ar-DZ" sz="1600" b="1" dirty="0" smtClean="0">
                <a:latin typeface="Times New Roman" pitchFamily="18" charset="0"/>
                <a:cs typeface="Times New Roman" pitchFamily="18" charset="0"/>
              </a:rPr>
              <a:t>الرسيمات التقريبية</a:t>
            </a:r>
            <a:endParaRPr lang="fr-FR" b="1" dirty="0">
              <a:latin typeface="Times New Roman" pitchFamily="18" charset="0"/>
              <a:cs typeface="Times New Roman" pitchFamily="18" charset="0"/>
            </a:endParaRPr>
          </a:p>
        </p:txBody>
      </p:sp>
      <p:sp>
        <p:nvSpPr>
          <p:cNvPr id="19" name="Rectangle 18"/>
          <p:cNvSpPr/>
          <p:nvPr/>
        </p:nvSpPr>
        <p:spPr>
          <a:xfrm>
            <a:off x="285720" y="4429132"/>
            <a:ext cx="3714776" cy="357190"/>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ar-DZ" dirty="0" smtClean="0">
                <a:latin typeface="Times New Roman" pitchFamily="18" charset="0"/>
                <a:cs typeface="Times New Roman" pitchFamily="18" charset="0"/>
              </a:rPr>
              <a:t>الترجمة إلى خرائط ومخططات</a:t>
            </a:r>
            <a:endParaRPr lang="fr-FR" dirty="0">
              <a:latin typeface="Times New Roman" pitchFamily="18" charset="0"/>
              <a:cs typeface="Times New Roman" pitchFamily="18" charset="0"/>
            </a:endParaRPr>
          </a:p>
        </p:txBody>
      </p:sp>
      <p:sp>
        <p:nvSpPr>
          <p:cNvPr id="20" name="Rectangle 19"/>
          <p:cNvSpPr/>
          <p:nvPr/>
        </p:nvSpPr>
        <p:spPr>
          <a:xfrm>
            <a:off x="3714744" y="5786454"/>
            <a:ext cx="1571636" cy="35719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ar-DZ" sz="1600" b="1" dirty="0" smtClean="0">
                <a:solidFill>
                  <a:schemeClr val="tx1"/>
                </a:solidFill>
                <a:latin typeface="Times New Roman" pitchFamily="18" charset="0"/>
                <a:cs typeface="Times New Roman" pitchFamily="18" charset="0"/>
              </a:rPr>
              <a:t>خلاصة التحليل</a:t>
            </a:r>
            <a:endParaRPr lang="fr-FR" sz="1600" b="1" dirty="0">
              <a:solidFill>
                <a:schemeClr val="tx1"/>
              </a:solidFill>
              <a:latin typeface="Times New Roman" pitchFamily="18" charset="0"/>
              <a:cs typeface="Times New Roman" pitchFamily="18" charset="0"/>
            </a:endParaRPr>
          </a:p>
        </p:txBody>
      </p:sp>
      <p:sp>
        <p:nvSpPr>
          <p:cNvPr id="2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26"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cxnSp>
        <p:nvCxnSpPr>
          <p:cNvPr id="23" name="Connecteur droit avec flèche 22"/>
          <p:cNvCxnSpPr/>
          <p:nvPr/>
        </p:nvCxnSpPr>
        <p:spPr>
          <a:xfrm>
            <a:off x="7643834" y="3357562"/>
            <a:ext cx="1214446" cy="928694"/>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7" name="Connecteur droit avec flèche 26"/>
          <p:cNvCxnSpPr/>
          <p:nvPr/>
        </p:nvCxnSpPr>
        <p:spPr>
          <a:xfrm rot="16200000" flipH="1">
            <a:off x="6965173" y="3679033"/>
            <a:ext cx="1071570" cy="42862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9" name="Connecteur droit avec flèche 28"/>
          <p:cNvCxnSpPr/>
          <p:nvPr/>
        </p:nvCxnSpPr>
        <p:spPr>
          <a:xfrm rot="5400000">
            <a:off x="6465107" y="3893347"/>
            <a:ext cx="1071570"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1" name="Connecteur droit avec flèche 30"/>
          <p:cNvCxnSpPr/>
          <p:nvPr/>
        </p:nvCxnSpPr>
        <p:spPr>
          <a:xfrm rot="5400000">
            <a:off x="5929322" y="3500438"/>
            <a:ext cx="1000132" cy="71438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4" name="Connecteur droit avec flèche 33"/>
          <p:cNvCxnSpPr/>
          <p:nvPr/>
        </p:nvCxnSpPr>
        <p:spPr>
          <a:xfrm rot="5400000">
            <a:off x="5322099" y="3321843"/>
            <a:ext cx="1071570" cy="100013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7" name="Connecteur droit avec flèche 36"/>
          <p:cNvCxnSpPr/>
          <p:nvPr/>
        </p:nvCxnSpPr>
        <p:spPr>
          <a:xfrm rot="16200000" flipH="1">
            <a:off x="2536017" y="3250405"/>
            <a:ext cx="357190" cy="28575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9" name="Connecteur droit avec flèche 38"/>
          <p:cNvCxnSpPr/>
          <p:nvPr/>
        </p:nvCxnSpPr>
        <p:spPr>
          <a:xfrm rot="5400000">
            <a:off x="1250133" y="3250405"/>
            <a:ext cx="357190" cy="28575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1" name="Connecteur droit avec flèche 40"/>
          <p:cNvCxnSpPr/>
          <p:nvPr/>
        </p:nvCxnSpPr>
        <p:spPr>
          <a:xfrm rot="10800000" flipV="1">
            <a:off x="2500298" y="4000504"/>
            <a:ext cx="500066" cy="42862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4" name="Connecteur droit avec flèche 43"/>
          <p:cNvCxnSpPr/>
          <p:nvPr/>
        </p:nvCxnSpPr>
        <p:spPr>
          <a:xfrm>
            <a:off x="1285852" y="4000504"/>
            <a:ext cx="500066" cy="42862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57" name="Connecteur droit 56"/>
          <p:cNvCxnSpPr/>
          <p:nvPr/>
        </p:nvCxnSpPr>
        <p:spPr>
          <a:xfrm rot="10800000">
            <a:off x="2000232" y="5429264"/>
            <a:ext cx="5000660" cy="1588"/>
          </a:xfrm>
          <a:prstGeom prst="line">
            <a:avLst/>
          </a:prstGeom>
        </p:spPr>
        <p:style>
          <a:lnRef idx="3">
            <a:schemeClr val="accent4"/>
          </a:lnRef>
          <a:fillRef idx="0">
            <a:schemeClr val="accent4"/>
          </a:fillRef>
          <a:effectRef idx="2">
            <a:schemeClr val="accent4"/>
          </a:effectRef>
          <a:fontRef idx="minor">
            <a:schemeClr val="tx1"/>
          </a:fontRef>
        </p:style>
      </p:cxnSp>
      <p:cxnSp>
        <p:nvCxnSpPr>
          <p:cNvPr id="59" name="Connecteur droit avec flèche 58"/>
          <p:cNvCxnSpPr/>
          <p:nvPr/>
        </p:nvCxnSpPr>
        <p:spPr>
          <a:xfrm rot="5400000" flipH="1" flipV="1">
            <a:off x="1714480" y="5143512"/>
            <a:ext cx="571504"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60" name="Connecteur droit avec flèche 59"/>
          <p:cNvCxnSpPr/>
          <p:nvPr/>
        </p:nvCxnSpPr>
        <p:spPr>
          <a:xfrm rot="5400000" flipH="1" flipV="1">
            <a:off x="6715934" y="5142718"/>
            <a:ext cx="571504"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61" name="Connecteur droit avec flèche 60"/>
          <p:cNvCxnSpPr/>
          <p:nvPr/>
        </p:nvCxnSpPr>
        <p:spPr>
          <a:xfrm rot="16200000" flipH="1">
            <a:off x="4250529" y="5607859"/>
            <a:ext cx="367508" cy="1031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cSld>
  <p:clrMapOvr>
    <a:masterClrMapping/>
  </p:clrMapOvr>
  <p:transition spd="med" advClick="0"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8" presetClass="entr" presetSubtype="0" accel="5000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15" dur="1000" fill="hold"/>
                                        <p:tgtEl>
                                          <p:spTgt spid="10"/>
                                        </p:tgtEl>
                                        <p:attrNameLst>
                                          <p:attrName>ppt_y</p:attrName>
                                        </p:attrNameLst>
                                      </p:cBhvr>
                                      <p:tavLst>
                                        <p:tav tm="0">
                                          <p:val>
                                            <p:strVal val="#ppt_y"/>
                                          </p:val>
                                        </p:tav>
                                        <p:tav tm="100000">
                                          <p:val>
                                            <p:strVal val="#ppt_y"/>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8" presetClass="entr" presetSubtype="0" accel="5000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2"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23" dur="1000" fill="hold"/>
                                        <p:tgtEl>
                                          <p:spTgt spid="11"/>
                                        </p:tgtEl>
                                        <p:attrNameLst>
                                          <p:attrName>ppt_y</p:attrName>
                                        </p:attrNameLst>
                                      </p:cBhvr>
                                      <p:tavLst>
                                        <p:tav tm="0">
                                          <p:val>
                                            <p:strVal val="#ppt_y"/>
                                          </p:val>
                                        </p:tav>
                                        <p:tav tm="100000">
                                          <p:val>
                                            <p:strVal val="#ppt_y"/>
                                          </p:val>
                                        </p:tav>
                                      </p:tavLst>
                                    </p:anim>
                                    <p:animEffect transition="in" filter="fade">
                                      <p:cBhvr>
                                        <p:cTn id="24" dur="1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48" presetClass="entr" presetSubtype="0" accel="5000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0" dur="1000" fill="hold"/>
                                        <p:tgtEl>
                                          <p:spTgt spid="12"/>
                                        </p:tgtEl>
                                        <p:attrNameLst>
                                          <p:attrName>ppt_x</p:attrName>
                                        </p:attrNameLst>
                                      </p:cBhvr>
                                      <p:tavLst>
                                        <p:tav tm="0">
                                          <p:val>
                                            <p:fltVal val="-1"/>
                                          </p:val>
                                        </p:tav>
                                        <p:tav tm="50000">
                                          <p:val>
                                            <p:fltVal val="0.95"/>
                                          </p:val>
                                        </p:tav>
                                        <p:tav tm="100000">
                                          <p:val>
                                            <p:strVal val="#ppt_x"/>
                                          </p:val>
                                        </p:tav>
                                      </p:tavLst>
                                    </p:anim>
                                    <p:anim calcmode="lin" valueType="num">
                                      <p:cBhvr>
                                        <p:cTn id="31" dur="1000" fill="hold"/>
                                        <p:tgtEl>
                                          <p:spTgt spid="12"/>
                                        </p:tgtEl>
                                        <p:attrNameLst>
                                          <p:attrName>ppt_y</p:attrName>
                                        </p:attrNameLst>
                                      </p:cBhvr>
                                      <p:tavLst>
                                        <p:tav tm="0">
                                          <p:val>
                                            <p:strVal val="#ppt_y"/>
                                          </p:val>
                                        </p:tav>
                                        <p:tav tm="100000">
                                          <p:val>
                                            <p:strVal val="#ppt_y"/>
                                          </p:val>
                                        </p:tav>
                                      </p:tavLst>
                                    </p:anim>
                                    <p:animEffect transition="in" filter="fade">
                                      <p:cBhvr>
                                        <p:cTn id="32" dur="1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38" presetClass="entr" presetSubtype="0" accel="50000" fill="hold" grpId="0" nodeType="clickEffect">
                                  <p:stCondLst>
                                    <p:cond delay="0"/>
                                  </p:stCondLst>
                                  <p:iterate type="lt">
                                    <p:tmPct val="50000"/>
                                  </p:iterate>
                                  <p:childTnLst>
                                    <p:set>
                                      <p:cBhvr>
                                        <p:cTn id="36" dur="1" fill="hold">
                                          <p:stCondLst>
                                            <p:cond delay="0"/>
                                          </p:stCondLst>
                                        </p:cTn>
                                        <p:tgtEl>
                                          <p:spTgt spid="26"/>
                                        </p:tgtEl>
                                        <p:attrNameLst>
                                          <p:attrName>style.visibility</p:attrName>
                                        </p:attrNameLst>
                                      </p:cBhvr>
                                      <p:to>
                                        <p:strVal val="visible"/>
                                      </p:to>
                                    </p:set>
                                    <p:set>
                                      <p:cBhvr>
                                        <p:cTn id="37" dur="455" fill="hold">
                                          <p:stCondLst>
                                            <p:cond delay="0"/>
                                          </p:stCondLst>
                                        </p:cTn>
                                        <p:tgtEl>
                                          <p:spTgt spid="26"/>
                                        </p:tgtEl>
                                        <p:attrNameLst>
                                          <p:attrName>style.rotation</p:attrName>
                                        </p:attrNameLst>
                                      </p:cBhvr>
                                      <p:to>
                                        <p:strVal val="-45.0"/>
                                      </p:to>
                                    </p:set>
                                    <p:anim calcmode="lin" valueType="num">
                                      <p:cBhvr>
                                        <p:cTn id="38" dur="455" fill="hold">
                                          <p:stCondLst>
                                            <p:cond delay="455"/>
                                          </p:stCondLst>
                                        </p:cTn>
                                        <p:tgtEl>
                                          <p:spTgt spid="26"/>
                                        </p:tgtEl>
                                        <p:attrNameLst>
                                          <p:attrName>style.rotation</p:attrName>
                                        </p:attrNameLst>
                                      </p:cBhvr>
                                      <p:tavLst>
                                        <p:tav tm="0">
                                          <p:val>
                                            <p:fltVal val="-45"/>
                                          </p:val>
                                        </p:tav>
                                        <p:tav tm="69900">
                                          <p:val>
                                            <p:fltVal val="45"/>
                                          </p:val>
                                        </p:tav>
                                        <p:tav tm="100000">
                                          <p:val>
                                            <p:fltVal val="0"/>
                                          </p:val>
                                        </p:tav>
                                      </p:tavLst>
                                    </p:anim>
                                    <p:anim calcmode="lin" valueType="num">
                                      <p:cBhvr>
                                        <p:cTn id="39" dur="455" fill="hold">
                                          <p:stCondLst>
                                            <p:cond delay="0"/>
                                          </p:stCondLst>
                                        </p:cTn>
                                        <p:tgtEl>
                                          <p:spTgt spid="26"/>
                                        </p:tgtEl>
                                        <p:attrNameLst>
                                          <p:attrName>ppt_y</p:attrName>
                                        </p:attrNameLst>
                                      </p:cBhvr>
                                      <p:tavLst>
                                        <p:tav tm="0">
                                          <p:val>
                                            <p:strVal val="#ppt_y-1"/>
                                          </p:val>
                                        </p:tav>
                                        <p:tav tm="100000">
                                          <p:val>
                                            <p:strVal val="#ppt_y-(0.354*#ppt_w-0.172*#ppt_h)"/>
                                          </p:val>
                                        </p:tav>
                                      </p:tavLst>
                                    </p:anim>
                                    <p:anim calcmode="lin" valueType="num">
                                      <p:cBhvr>
                                        <p:cTn id="40" dur="156" decel="50000" autoRev="1" fill="hold">
                                          <p:stCondLst>
                                            <p:cond delay="455"/>
                                          </p:stCondLst>
                                        </p:cTn>
                                        <p:tgtEl>
                                          <p:spTgt spid="26"/>
                                        </p:tgtEl>
                                        <p:attrNameLst>
                                          <p:attrName>ppt_y</p:attrName>
                                        </p:attrNameLst>
                                      </p:cBhvr>
                                      <p:tavLst>
                                        <p:tav tm="0">
                                          <p:val>
                                            <p:strVal val="#ppt_y-(0.354*#ppt_w-0.172*#ppt_h)"/>
                                          </p:val>
                                        </p:tav>
                                        <p:tav tm="100000">
                                          <p:val>
                                            <p:strVal val="#ppt_y-(0.354*#ppt_w-0.172*#ppt_h)-#ppt_h/2"/>
                                          </p:val>
                                        </p:tav>
                                      </p:tavLst>
                                    </p:anim>
                                    <p:anim calcmode="lin" valueType="num">
                                      <p:cBhvr>
                                        <p:cTn id="41" dur="136" fill="hold">
                                          <p:stCondLst>
                                            <p:cond delay="864"/>
                                          </p:stCondLst>
                                        </p:cTn>
                                        <p:tgtEl>
                                          <p:spTgt spid="2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15"/>
          <p:cNvSpPr/>
          <p:nvPr/>
        </p:nvSpPr>
        <p:spPr>
          <a:xfrm>
            <a:off x="5786446" y="1142984"/>
            <a:ext cx="2071702" cy="571504"/>
          </a:xfrm>
          <a:prstGeom prst="round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800" dirty="0" smtClean="0">
                <a:solidFill>
                  <a:schemeClr val="tx1"/>
                </a:solidFill>
                <a:latin typeface="Andalus" pitchFamily="18" charset="-78"/>
                <a:cs typeface="Andalus" pitchFamily="18" charset="-78"/>
              </a:rPr>
              <a:t>خلاصة الفصل</a:t>
            </a:r>
            <a:endParaRPr lang="en-US" sz="2800" dirty="0">
              <a:solidFill>
                <a:schemeClr val="tx1"/>
              </a:solidFill>
              <a:latin typeface="Andalus" pitchFamily="18" charset="-78"/>
              <a:cs typeface="Andalus" pitchFamily="18" charset="-78"/>
            </a:endParaRPr>
          </a:p>
        </p:txBody>
      </p:sp>
      <p:sp>
        <p:nvSpPr>
          <p:cNvPr id="5" name="مستطيل مستدير الزوايا 43"/>
          <p:cNvSpPr/>
          <p:nvPr/>
        </p:nvSpPr>
        <p:spPr>
          <a:xfrm>
            <a:off x="1214414" y="2000240"/>
            <a:ext cx="6786610" cy="271464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r" rtl="1"/>
            <a:r>
              <a:rPr lang="ar-DZ" b="1" dirty="0" smtClean="0">
                <a:solidFill>
                  <a:schemeClr val="tx1"/>
                </a:solidFill>
                <a:latin typeface="Traditional Arabic" pitchFamily="18" charset="-78"/>
                <a:cs typeface="Traditional Arabic" pitchFamily="18" charset="-78"/>
              </a:rPr>
              <a:t>      </a:t>
            </a:r>
          </a:p>
          <a:p>
            <a:pPr algn="r" rtl="1"/>
            <a:r>
              <a:rPr lang="ar-DZ" b="1" dirty="0" smtClean="0">
                <a:solidFill>
                  <a:schemeClr val="tx1"/>
                </a:solidFill>
                <a:latin typeface="Traditional Arabic" pitchFamily="18" charset="-78"/>
                <a:cs typeface="Traditional Arabic" pitchFamily="18" charset="-78"/>
              </a:rPr>
              <a:t>      استنتجنا أن الهدف من تحليل المدينة عن طريق مقاربة النمو العمراني يكشف لنا أثر التوسع العمراني على تسيير المدينة، من خلال الأشكال التي أخذتها عبر الحقب الزمنية ووصولا إلى الشكل الحالي وانعكاساته على توسعها المستقبلي.</a:t>
            </a:r>
          </a:p>
          <a:p>
            <a:pPr algn="r" rtl="1"/>
            <a:r>
              <a:rPr lang="ar-DZ" b="1" dirty="0" smtClean="0">
                <a:solidFill>
                  <a:schemeClr val="tx1"/>
                </a:solidFill>
                <a:latin typeface="Traditional Arabic" pitchFamily="18" charset="-78"/>
                <a:cs typeface="Traditional Arabic" pitchFamily="18" charset="-78"/>
              </a:rPr>
              <a:t>      إن الهدف من تحليل المدينة عن طريق المقاربة الإدراكية هو معرفة مدى إدراك السكان لمدينتهم والبحث عن نقاط الضعف الموجودة بالمدينة، وتقويتها للحصول على مدينة تمتلك قدرة عالية على التجلي والظهور (</a:t>
            </a:r>
            <a:r>
              <a:rPr lang="fr-FR" sz="1600" b="1" dirty="0" smtClean="0">
                <a:solidFill>
                  <a:schemeClr val="tx1"/>
                </a:solidFill>
                <a:latin typeface="Traditional Arabic" pitchFamily="18" charset="-78"/>
                <a:cs typeface="Traditional Arabic" pitchFamily="18" charset="-78"/>
              </a:rPr>
              <a:t>IMAGEABILITY</a:t>
            </a:r>
            <a:r>
              <a:rPr lang="ar-DZ" b="1" dirty="0" smtClean="0">
                <a:solidFill>
                  <a:schemeClr val="tx1"/>
                </a:solidFill>
                <a:latin typeface="Traditional Arabic" pitchFamily="18" charset="-78"/>
                <a:cs typeface="Traditional Arabic" pitchFamily="18" charset="-78"/>
              </a:rPr>
              <a:t>)، وهو المصطلح الذي اشتقه ”كيفن لينش“ للتعبير عن نظريته. </a:t>
            </a:r>
          </a:p>
          <a:p>
            <a:pPr algn="r" rtl="1"/>
            <a:endParaRPr lang="en-US" b="1" dirty="0">
              <a:solidFill>
                <a:schemeClr val="tx1"/>
              </a:solidFill>
              <a:latin typeface="Traditional Arabic" pitchFamily="18" charset="-78"/>
              <a:cs typeface="Traditional Arabic" pitchFamily="18" charset="-78"/>
            </a:endParaRPr>
          </a:p>
        </p:txBody>
      </p:sp>
      <p:sp>
        <p:nvSpPr>
          <p:cNvPr id="6"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7"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7"/>
                                        </p:tgtEl>
                                        <p:attrNameLst>
                                          <p:attrName>style.visibility</p:attrName>
                                        </p:attrNameLst>
                                      </p:cBhvr>
                                      <p:to>
                                        <p:strVal val="visible"/>
                                      </p:to>
                                    </p:set>
                                    <p:set>
                                      <p:cBhvr>
                                        <p:cTn id="23" dur="455" fill="hold">
                                          <p:stCondLst>
                                            <p:cond delay="0"/>
                                          </p:stCondLst>
                                        </p:cTn>
                                        <p:tgtEl>
                                          <p:spTgt spid="7"/>
                                        </p:tgtEl>
                                        <p:attrNameLst>
                                          <p:attrName>style.rotation</p:attrName>
                                        </p:attrNameLst>
                                      </p:cBhvr>
                                      <p:to>
                                        <p:strVal val="-45.0"/>
                                      </p:to>
                                    </p:set>
                                    <p:anim calcmode="lin" valueType="num">
                                      <p:cBhvr>
                                        <p:cTn id="24"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2" descr="خشب جوز"/>
          <p:cNvSpPr>
            <a:spLocks noChangeArrowheads="1"/>
          </p:cNvSpPr>
          <p:nvPr/>
        </p:nvSpPr>
        <p:spPr bwMode="auto">
          <a:xfrm>
            <a:off x="5786446" y="1071546"/>
            <a:ext cx="1785950" cy="714380"/>
          </a:xfrm>
          <a:prstGeom prst="rect">
            <a:avLst/>
          </a:prstGeom>
          <a:gradFill rotWithShape="1">
            <a:gsLst>
              <a:gs pos="0">
                <a:schemeClr val="bg2">
                  <a:alpha val="0"/>
                </a:schemeClr>
              </a:gs>
              <a:gs pos="100000">
                <a:schemeClr val="bg2">
                  <a:gamma/>
                  <a:shade val="72941"/>
                  <a:invGamma/>
                </a:schemeClr>
              </a:gs>
            </a:gsLst>
            <a:lin ang="0" scaled="1"/>
          </a:gradFill>
          <a:ln w="3175" algn="ctr">
            <a:solidFill>
              <a:schemeClr val="accent1">
                <a:lumMod val="20000"/>
                <a:lumOff val="80000"/>
              </a:schemeClr>
            </a:solidFill>
            <a:miter lim="800000"/>
            <a:headEnd/>
            <a:tailEnd/>
          </a:ln>
          <a:effectLst/>
          <a:scene3d>
            <a:camera prst="orthographicFront"/>
            <a:lightRig rig="threePt" dir="t"/>
          </a:scene3d>
          <a:sp3d>
            <a:bevelT/>
          </a:sp3d>
        </p:spPr>
        <p:txBody>
          <a:bodyPr anchor="ctr"/>
          <a:lstStyle/>
          <a:p>
            <a:pPr algn="ctr" rtl="1"/>
            <a:r>
              <a:rPr lang="ar-DZ" sz="3200" b="1" dirty="0" smtClean="0">
                <a:solidFill>
                  <a:srgbClr val="37269E"/>
                </a:solidFill>
                <a:latin typeface="Traditional Arabic" pitchFamily="18" charset="-78"/>
                <a:cs typeface="Old Antic Outline Shaded" pitchFamily="2" charset="-78"/>
              </a:rPr>
              <a:t>الفصل الثاني</a:t>
            </a:r>
          </a:p>
        </p:txBody>
      </p:sp>
      <p:sp>
        <p:nvSpPr>
          <p:cNvPr id="5" name="Rectangle 12" descr="خشب جوز"/>
          <p:cNvSpPr>
            <a:spLocks noChangeArrowheads="1"/>
          </p:cNvSpPr>
          <p:nvPr/>
        </p:nvSpPr>
        <p:spPr bwMode="auto">
          <a:xfrm>
            <a:off x="1785918" y="1071546"/>
            <a:ext cx="3929090" cy="714380"/>
          </a:xfrm>
          <a:prstGeom prst="rect">
            <a:avLst/>
          </a:prstGeom>
          <a:gradFill rotWithShape="1">
            <a:gsLst>
              <a:gs pos="0">
                <a:schemeClr val="bg2">
                  <a:alpha val="0"/>
                </a:schemeClr>
              </a:gs>
              <a:gs pos="100000">
                <a:schemeClr val="bg2">
                  <a:gamma/>
                  <a:shade val="72941"/>
                  <a:invGamma/>
                </a:schemeClr>
              </a:gs>
            </a:gsLst>
            <a:lin ang="0" scaled="1"/>
          </a:gradFill>
          <a:ln w="3175" algn="ctr">
            <a:solidFill>
              <a:schemeClr val="accent1">
                <a:lumMod val="20000"/>
                <a:lumOff val="80000"/>
              </a:schemeClr>
            </a:solidFill>
            <a:miter lim="800000"/>
            <a:headEnd/>
            <a:tailEnd/>
          </a:ln>
          <a:effectLst/>
          <a:scene3d>
            <a:camera prst="orthographicFront"/>
            <a:lightRig rig="threePt" dir="t"/>
          </a:scene3d>
          <a:sp3d>
            <a:bevelT/>
          </a:sp3d>
        </p:spPr>
        <p:txBody>
          <a:bodyPr anchor="ctr"/>
          <a:lstStyle/>
          <a:p>
            <a:pPr algn="ctr" rtl="1"/>
            <a:r>
              <a:rPr lang="ar-DZ" sz="3200" b="1" dirty="0" smtClean="0">
                <a:solidFill>
                  <a:srgbClr val="37269E"/>
                </a:solidFill>
                <a:latin typeface="Traditional Arabic" pitchFamily="18" charset="-78"/>
                <a:cs typeface="Old Antic Outline Shaded" pitchFamily="2" charset="-78"/>
              </a:rPr>
              <a:t>الدراسة التحليلية لمدينة بوسعادة</a:t>
            </a:r>
          </a:p>
        </p:txBody>
      </p:sp>
      <p:sp>
        <p:nvSpPr>
          <p:cNvPr id="6" name="مستطيل 31"/>
          <p:cNvSpPr/>
          <p:nvPr/>
        </p:nvSpPr>
        <p:spPr>
          <a:xfrm>
            <a:off x="1785918" y="1928802"/>
            <a:ext cx="5786478" cy="432000"/>
          </a:xfrm>
          <a:prstGeom prst="rect">
            <a:avLst/>
          </a:prstGeom>
          <a:solidFill>
            <a:schemeClr val="accent1">
              <a:lumMod val="60000"/>
              <a:lumOff val="40000"/>
            </a:schemeClr>
          </a:solidFill>
          <a:ln w="3175">
            <a:solidFill>
              <a:schemeClr val="tx2"/>
            </a:solid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rtlCol="0" anchor="ctr"/>
          <a:lstStyle/>
          <a:p>
            <a:pPr algn="r"/>
            <a:r>
              <a:rPr lang="ar-SA" sz="2000" b="1" dirty="0" smtClean="0">
                <a:latin typeface="Traditional Arabic" pitchFamily="18" charset="-78"/>
                <a:cs typeface="Traditional Arabic" pitchFamily="18" charset="-78"/>
              </a:rPr>
              <a:t>تمهيد</a:t>
            </a:r>
            <a:endParaRPr lang="en-US" sz="2000" dirty="0">
              <a:latin typeface="Traditional Arabic" pitchFamily="18" charset="-78"/>
              <a:cs typeface="Traditional Arabic" pitchFamily="18" charset="-78"/>
            </a:endParaRPr>
          </a:p>
        </p:txBody>
      </p:sp>
      <p:sp>
        <p:nvSpPr>
          <p:cNvPr id="7" name="مستطيل 32"/>
          <p:cNvSpPr/>
          <p:nvPr/>
        </p:nvSpPr>
        <p:spPr>
          <a:xfrm>
            <a:off x="1785918" y="2500306"/>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تقديم مدينة بوسعادة </a:t>
            </a:r>
            <a:endParaRPr lang="en-US" sz="2000" dirty="0">
              <a:solidFill>
                <a:schemeClr val="tx1"/>
              </a:solidFill>
              <a:latin typeface="Traditional Arabic" pitchFamily="18" charset="-78"/>
              <a:cs typeface="Traditional Arabic" pitchFamily="18" charset="-78"/>
            </a:endParaRPr>
          </a:p>
        </p:txBody>
      </p:sp>
      <p:sp>
        <p:nvSpPr>
          <p:cNvPr id="8" name="مستطيل 34"/>
          <p:cNvSpPr/>
          <p:nvPr/>
        </p:nvSpPr>
        <p:spPr>
          <a:xfrm>
            <a:off x="1785918" y="3643314"/>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الدراسة التحليلية لمدينة بوسعادة عن طريق المقاربة الإدراكية ”لكيفن لينش“</a:t>
            </a:r>
            <a:endParaRPr lang="en-US" sz="2000" b="1" dirty="0">
              <a:solidFill>
                <a:schemeClr val="tx1"/>
              </a:solidFill>
              <a:latin typeface="Traditional Arabic" pitchFamily="18" charset="-78"/>
              <a:cs typeface="Traditional Arabic" pitchFamily="18" charset="-78"/>
            </a:endParaRPr>
          </a:p>
        </p:txBody>
      </p:sp>
      <p:sp>
        <p:nvSpPr>
          <p:cNvPr id="9" name="مستطيل 35"/>
          <p:cNvSpPr/>
          <p:nvPr/>
        </p:nvSpPr>
        <p:spPr>
          <a:xfrm>
            <a:off x="1785918" y="3071810"/>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الدراسة التحليلية لمدينة بوسعادة عن طريق مقاربة النمو العمراني ”لفليب بانري“</a:t>
            </a:r>
            <a:endParaRPr lang="en-US" sz="2000" b="1" dirty="0">
              <a:solidFill>
                <a:schemeClr val="tx1"/>
              </a:solidFill>
              <a:latin typeface="Traditional Arabic" pitchFamily="18" charset="-78"/>
              <a:cs typeface="Traditional Arabic" pitchFamily="18" charset="-78"/>
            </a:endParaRPr>
          </a:p>
        </p:txBody>
      </p:sp>
      <p:sp>
        <p:nvSpPr>
          <p:cNvPr id="10" name="مستطيل 39"/>
          <p:cNvSpPr/>
          <p:nvPr/>
        </p:nvSpPr>
        <p:spPr>
          <a:xfrm>
            <a:off x="1785918" y="4214818"/>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الخاتمة</a:t>
            </a:r>
            <a:endParaRPr lang="en-US" sz="2000" dirty="0">
              <a:solidFill>
                <a:schemeClr val="tx1"/>
              </a:solidFill>
              <a:latin typeface="Traditional Arabic" pitchFamily="18" charset="-78"/>
              <a:cs typeface="Traditional Arabic" pitchFamily="18" charset="-78"/>
            </a:endParaRPr>
          </a:p>
        </p:txBody>
      </p:sp>
      <p:sp>
        <p:nvSpPr>
          <p:cNvPr id="11"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9"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0" fill="hold"/>
                                        <p:tgtEl>
                                          <p:spTgt spid="5"/>
                                        </p:tgtEl>
                                        <p:attrNameLst>
                                          <p:attrName>ppt_w</p:attrName>
                                        </p:attrNameLst>
                                      </p:cBhvr>
                                      <p:tavLst>
                                        <p:tav tm="0" fmla="#ppt_w*sin(2.5*pi*$)">
                                          <p:val>
                                            <p:fltVal val="0"/>
                                          </p:val>
                                        </p:tav>
                                        <p:tav tm="100000">
                                          <p:val>
                                            <p:fltVal val="1"/>
                                          </p:val>
                                        </p:tav>
                                      </p:tavLst>
                                    </p:anim>
                                    <p:anim calcmode="lin" valueType="num">
                                      <p:cBhvr>
                                        <p:cTn id="13" dur="5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ppt_x</p:attrName>
                                        </p:attrNameLst>
                                      </p:cBhvr>
                                      <p:tavLst>
                                        <p:tav tm="0">
                                          <p:val>
                                            <p:strVal val="#ppt_x-.2"/>
                                          </p:val>
                                        </p:tav>
                                        <p:tav tm="100000">
                                          <p:val>
                                            <p:strVal val="#ppt_x"/>
                                          </p:val>
                                        </p:tav>
                                      </p:tavLst>
                                    </p:anim>
                                    <p:anim calcmode="lin" valueType="num">
                                      <p:cBhvr>
                                        <p:cTn id="2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6" dur="10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80">
                                          <p:stCondLst>
                                            <p:cond delay="0"/>
                                          </p:stCondLst>
                                        </p:cTn>
                                        <p:tgtEl>
                                          <p:spTgt spid="8"/>
                                        </p:tgtEl>
                                      </p:cBhvr>
                                    </p:animEffect>
                                    <p:anim calcmode="lin" valueType="num">
                                      <p:cBhvr>
                                        <p:cTn id="3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7" dur="26">
                                          <p:stCondLst>
                                            <p:cond delay="650"/>
                                          </p:stCondLst>
                                        </p:cTn>
                                        <p:tgtEl>
                                          <p:spTgt spid="8"/>
                                        </p:tgtEl>
                                      </p:cBhvr>
                                      <p:to x="100000" y="60000"/>
                                    </p:animScale>
                                    <p:animScale>
                                      <p:cBhvr>
                                        <p:cTn id="38" dur="166" decel="50000">
                                          <p:stCondLst>
                                            <p:cond delay="676"/>
                                          </p:stCondLst>
                                        </p:cTn>
                                        <p:tgtEl>
                                          <p:spTgt spid="8"/>
                                        </p:tgtEl>
                                      </p:cBhvr>
                                      <p:to x="100000" y="100000"/>
                                    </p:animScale>
                                    <p:animScale>
                                      <p:cBhvr>
                                        <p:cTn id="39" dur="26">
                                          <p:stCondLst>
                                            <p:cond delay="1312"/>
                                          </p:stCondLst>
                                        </p:cTn>
                                        <p:tgtEl>
                                          <p:spTgt spid="8"/>
                                        </p:tgtEl>
                                      </p:cBhvr>
                                      <p:to x="100000" y="80000"/>
                                    </p:animScale>
                                    <p:animScale>
                                      <p:cBhvr>
                                        <p:cTn id="40" dur="166" decel="50000">
                                          <p:stCondLst>
                                            <p:cond delay="1338"/>
                                          </p:stCondLst>
                                        </p:cTn>
                                        <p:tgtEl>
                                          <p:spTgt spid="8"/>
                                        </p:tgtEl>
                                      </p:cBhvr>
                                      <p:to x="100000" y="100000"/>
                                    </p:animScale>
                                    <p:animScale>
                                      <p:cBhvr>
                                        <p:cTn id="41" dur="26">
                                          <p:stCondLst>
                                            <p:cond delay="1642"/>
                                          </p:stCondLst>
                                        </p:cTn>
                                        <p:tgtEl>
                                          <p:spTgt spid="8"/>
                                        </p:tgtEl>
                                      </p:cBhvr>
                                      <p:to x="100000" y="90000"/>
                                    </p:animScale>
                                    <p:animScale>
                                      <p:cBhvr>
                                        <p:cTn id="42" dur="166" decel="50000">
                                          <p:stCondLst>
                                            <p:cond delay="1668"/>
                                          </p:stCondLst>
                                        </p:cTn>
                                        <p:tgtEl>
                                          <p:spTgt spid="8"/>
                                        </p:tgtEl>
                                      </p:cBhvr>
                                      <p:to x="100000" y="100000"/>
                                    </p:animScale>
                                    <p:animScale>
                                      <p:cBhvr>
                                        <p:cTn id="43" dur="26">
                                          <p:stCondLst>
                                            <p:cond delay="1808"/>
                                          </p:stCondLst>
                                        </p:cTn>
                                        <p:tgtEl>
                                          <p:spTgt spid="8"/>
                                        </p:tgtEl>
                                      </p:cBhvr>
                                      <p:to x="100000" y="95000"/>
                                    </p:animScale>
                                    <p:animScale>
                                      <p:cBhvr>
                                        <p:cTn id="44" dur="166" decel="50000">
                                          <p:stCondLst>
                                            <p:cond delay="1834"/>
                                          </p:stCondLst>
                                        </p:cTn>
                                        <p:tgtEl>
                                          <p:spTgt spid="8"/>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49" presetClass="entr" presetSubtype="0" decel="10000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 calcmode="lin" valueType="num">
                                      <p:cBhvr>
                                        <p:cTn id="51" dur="500" fill="hold"/>
                                        <p:tgtEl>
                                          <p:spTgt spid="9"/>
                                        </p:tgtEl>
                                        <p:attrNameLst>
                                          <p:attrName>style.rotation</p:attrName>
                                        </p:attrNameLst>
                                      </p:cBhvr>
                                      <p:tavLst>
                                        <p:tav tm="0">
                                          <p:val>
                                            <p:fltVal val="360"/>
                                          </p:val>
                                        </p:tav>
                                        <p:tav tm="100000">
                                          <p:val>
                                            <p:fltVal val="0"/>
                                          </p:val>
                                        </p:tav>
                                      </p:tavLst>
                                    </p:anim>
                                    <p:animEffect transition="in" filter="fade">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checkerboard(across)">
                                      <p:cBhvr>
                                        <p:cTn id="5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3"/>
          <p:cNvSpPr>
            <a:spLocks noChangeArrowheads="1"/>
          </p:cNvSpPr>
          <p:nvPr/>
        </p:nvSpPr>
        <p:spPr bwMode="auto">
          <a:xfrm>
            <a:off x="7343775" y="3214686"/>
            <a:ext cx="1800225" cy="503237"/>
          </a:xfrm>
          <a:prstGeom prst="rect">
            <a:avLst/>
          </a:prstGeom>
          <a:gradFill rotWithShape="1">
            <a:gsLst>
              <a:gs pos="0">
                <a:schemeClr val="bg2">
                  <a:alpha val="0"/>
                </a:schemeClr>
              </a:gs>
              <a:gs pos="100000">
                <a:schemeClr val="bg2">
                  <a:gamma/>
                  <a:shade val="72941"/>
                  <a:invGamma/>
                </a:schemeClr>
              </a:gs>
            </a:gsLst>
            <a:lin ang="0" scaled="1"/>
          </a:gradFill>
          <a:ln w="57150" algn="ctr">
            <a:noFill/>
            <a:miter lim="800000"/>
            <a:headEnd/>
            <a:tailEnd/>
          </a:ln>
          <a:effectLst/>
          <a:scene3d>
            <a:camera prst="orthographicFront"/>
            <a:lightRig rig="threePt" dir="t"/>
          </a:scene3d>
          <a:sp3d>
            <a:bevelT prst="relaxedInset"/>
          </a:sp3d>
        </p:spPr>
        <p:txBody>
          <a:bodyPr anchor="ctr"/>
          <a:lstStyle/>
          <a:p>
            <a:pPr algn="r" rtl="1" eaLnBrk="1" hangingPunct="1"/>
            <a:r>
              <a:rPr lang="ar-DZ" sz="3600" b="1" dirty="0" smtClean="0">
                <a:latin typeface="Tahoma" pitchFamily="34" charset="0"/>
                <a:cs typeface="Farsi Simple Bold" pitchFamily="2" charset="-78"/>
              </a:rPr>
              <a:t>الموضوع</a:t>
            </a:r>
            <a:r>
              <a:rPr lang="ar-DZ" sz="3600" b="1" dirty="0">
                <a:latin typeface="Tahoma" pitchFamily="34" charset="0"/>
                <a:cs typeface="Farsi Simple Bold" pitchFamily="2" charset="-78"/>
              </a:rPr>
              <a:t>:</a:t>
            </a:r>
            <a:endParaRPr lang="fr-FR" sz="3600" b="1" dirty="0">
              <a:latin typeface="Tahoma" pitchFamily="34" charset="0"/>
              <a:cs typeface="Farsi Simple Bold" pitchFamily="2" charset="-78"/>
            </a:endParaRPr>
          </a:p>
        </p:txBody>
      </p:sp>
      <p:sp>
        <p:nvSpPr>
          <p:cNvPr id="20" name="مستطيل 19"/>
          <p:cNvSpPr/>
          <p:nvPr/>
        </p:nvSpPr>
        <p:spPr>
          <a:xfrm>
            <a:off x="1285852" y="2714620"/>
            <a:ext cx="6500858"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lIns="91440" tIns="45720" rIns="91440" bIns="45720">
            <a:spAutoFit/>
          </a:bodyPr>
          <a:lstStyle/>
          <a:p>
            <a:pPr algn="ctr"/>
            <a:r>
              <a:rPr lang="ar-DZ" sz="4400" b="1" dirty="0" smtClean="0">
                <a:latin typeface="Traditional Arabic" pitchFamily="18" charset="-78"/>
                <a:cs typeface="Traditional Arabic" pitchFamily="18" charset="-78"/>
              </a:rPr>
              <a:t>ترقية السياحة الترفيهية في مدينة بوسعادة  </a:t>
            </a:r>
            <a:r>
              <a:rPr lang="fr-FR" sz="4400" b="1" dirty="0" smtClean="0">
                <a:latin typeface="Traditional Arabic" pitchFamily="18" charset="-78"/>
                <a:cs typeface="Traditional Arabic" pitchFamily="18" charset="-78"/>
              </a:rPr>
              <a:t>_</a:t>
            </a:r>
            <a:r>
              <a:rPr lang="ar-DZ" sz="3600" b="1" dirty="0" smtClean="0">
                <a:latin typeface="Traditional Arabic" pitchFamily="18" charset="-78"/>
                <a:cs typeface="Traditional Arabic" pitchFamily="18" charset="-78"/>
              </a:rPr>
              <a:t>دراسة حالة منطقة الرمال الذهبية</a:t>
            </a:r>
            <a:r>
              <a:rPr lang="fr-FR" sz="4400" b="1" dirty="0" smtClean="0">
                <a:latin typeface="Traditional Arabic" pitchFamily="18" charset="-78"/>
                <a:cs typeface="Traditional Arabic" pitchFamily="18" charset="-78"/>
              </a:rPr>
              <a:t>_</a:t>
            </a:r>
            <a:endParaRPr lang="ar-SA" sz="1600" dirty="0"/>
          </a:p>
        </p:txBody>
      </p:sp>
      <p:sp>
        <p:nvSpPr>
          <p:cNvPr id="21" name="مستطيل مستدير الزوايا 20"/>
          <p:cNvSpPr/>
          <p:nvPr/>
        </p:nvSpPr>
        <p:spPr>
          <a:xfrm>
            <a:off x="6715140" y="5072074"/>
            <a:ext cx="2000264" cy="114300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DZ" dirty="0" smtClean="0">
                <a:solidFill>
                  <a:schemeClr val="tx1"/>
                </a:solidFill>
              </a:rPr>
              <a:t>من إعداد :</a:t>
            </a:r>
          </a:p>
          <a:p>
            <a:pPr algn="r" rtl="1"/>
            <a:r>
              <a:rPr lang="ar-DZ" dirty="0" smtClean="0">
                <a:solidFill>
                  <a:schemeClr val="tx1"/>
                </a:solidFill>
              </a:rPr>
              <a:t>ـ </a:t>
            </a:r>
            <a:r>
              <a:rPr lang="ar-DZ" dirty="0" err="1" smtClean="0">
                <a:solidFill>
                  <a:schemeClr val="tx1"/>
                </a:solidFill>
              </a:rPr>
              <a:t>لوبازيد</a:t>
            </a:r>
            <a:r>
              <a:rPr lang="ar-DZ" dirty="0" smtClean="0">
                <a:solidFill>
                  <a:schemeClr val="tx1"/>
                </a:solidFill>
              </a:rPr>
              <a:t> ياسمينة</a:t>
            </a:r>
          </a:p>
          <a:p>
            <a:pPr algn="r" rtl="1"/>
            <a:r>
              <a:rPr lang="ar-DZ" dirty="0" smtClean="0">
                <a:solidFill>
                  <a:schemeClr val="tx1"/>
                </a:solidFill>
              </a:rPr>
              <a:t>ـ </a:t>
            </a:r>
            <a:r>
              <a:rPr lang="ar-DZ" dirty="0" err="1" smtClean="0">
                <a:solidFill>
                  <a:schemeClr val="tx1"/>
                </a:solidFill>
              </a:rPr>
              <a:t>لعيايدة</a:t>
            </a:r>
            <a:r>
              <a:rPr lang="ar-DZ" dirty="0" smtClean="0">
                <a:solidFill>
                  <a:schemeClr val="tx1"/>
                </a:solidFill>
              </a:rPr>
              <a:t> </a:t>
            </a:r>
            <a:r>
              <a:rPr lang="ar-DZ" dirty="0" err="1" smtClean="0">
                <a:solidFill>
                  <a:schemeClr val="tx1"/>
                </a:solidFill>
              </a:rPr>
              <a:t>كنزة</a:t>
            </a:r>
            <a:r>
              <a:rPr lang="ar-DZ" dirty="0" smtClean="0">
                <a:solidFill>
                  <a:schemeClr val="tx1"/>
                </a:solidFill>
              </a:rPr>
              <a:t>        </a:t>
            </a:r>
          </a:p>
        </p:txBody>
      </p:sp>
      <p:sp>
        <p:nvSpPr>
          <p:cNvPr id="22" name="مستطيل مستدير الزوايا 21"/>
          <p:cNvSpPr/>
          <p:nvPr/>
        </p:nvSpPr>
        <p:spPr>
          <a:xfrm>
            <a:off x="857224" y="5000636"/>
            <a:ext cx="1928826" cy="100013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DZ" dirty="0" smtClean="0">
                <a:solidFill>
                  <a:schemeClr val="tx1"/>
                </a:solidFill>
              </a:rPr>
              <a:t>إشراف الأستاذ :</a:t>
            </a:r>
          </a:p>
          <a:p>
            <a:pPr algn="ctr"/>
            <a:r>
              <a:rPr lang="ar-DZ" dirty="0" smtClean="0">
                <a:solidFill>
                  <a:schemeClr val="tx1"/>
                </a:solidFill>
              </a:rPr>
              <a:t>ـ علال أحمد.</a:t>
            </a:r>
            <a:endParaRPr lang="en-US" dirty="0">
              <a:solidFill>
                <a:schemeClr val="tx1"/>
              </a:solidFill>
            </a:endParaRPr>
          </a:p>
        </p:txBody>
      </p:sp>
      <p:sp>
        <p:nvSpPr>
          <p:cNvPr id="23" name="مستطيل مستدير الزوايا 22"/>
          <p:cNvSpPr/>
          <p:nvPr/>
        </p:nvSpPr>
        <p:spPr>
          <a:xfrm>
            <a:off x="3286116" y="6143644"/>
            <a:ext cx="2928958" cy="571480"/>
          </a:xfrm>
          <a:prstGeom prst="flowChartTerminator">
            <a:avLst/>
          </a:prstGeom>
          <a:solidFill>
            <a:schemeClr val="tx2">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ar-DZ" dirty="0" smtClean="0"/>
              <a:t>الموسم الدراسي :2014ـ2015</a:t>
            </a:r>
            <a:endParaRPr lang="en-US" dirty="0"/>
          </a:p>
        </p:txBody>
      </p:sp>
      <p:sp>
        <p:nvSpPr>
          <p:cNvPr id="26" name="مستطيل مستدير الزوايا 25"/>
          <p:cNvSpPr/>
          <p:nvPr/>
        </p:nvSpPr>
        <p:spPr>
          <a:xfrm>
            <a:off x="1857356" y="0"/>
            <a:ext cx="5357850" cy="2000240"/>
          </a:xfrm>
          <a:prstGeom prst="roundRect">
            <a:avLst/>
          </a:prstGeom>
          <a:solidFill>
            <a:schemeClr val="accent2">
              <a:lumMod val="60000"/>
              <a:lumOff val="40000"/>
            </a:schemeClr>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dirty="0"/>
              <a:t> </a:t>
            </a:r>
            <a:r>
              <a:rPr lang="ar-DZ" b="1" dirty="0"/>
              <a:t>الجمهورية الجزائرية الديمقراطية الشعبية</a:t>
            </a:r>
            <a:endParaRPr lang="ar-DZ" dirty="0"/>
          </a:p>
          <a:p>
            <a:pPr algn="ctr" rtl="1"/>
            <a:r>
              <a:rPr lang="ar-DZ" dirty="0" smtClean="0"/>
              <a:t> </a:t>
            </a:r>
            <a:r>
              <a:rPr lang="ar-DZ" b="1" dirty="0"/>
              <a:t>وزارة التعليم العالي والبحث العلمي</a:t>
            </a:r>
            <a:endParaRPr lang="ar-DZ" dirty="0"/>
          </a:p>
          <a:p>
            <a:pPr algn="ctr" rtl="1"/>
            <a:r>
              <a:rPr lang="ar-DZ" b="1" dirty="0" smtClean="0"/>
              <a:t> </a:t>
            </a:r>
            <a:r>
              <a:rPr lang="ar-DZ" b="1" dirty="0"/>
              <a:t>جامعة محمد </a:t>
            </a:r>
            <a:r>
              <a:rPr lang="ar-DZ" b="1" dirty="0" smtClean="0"/>
              <a:t>بوضياف بالمسيلة</a:t>
            </a:r>
            <a:endParaRPr lang="ar-DZ" dirty="0" smtClean="0"/>
          </a:p>
          <a:p>
            <a:pPr algn="ctr" rtl="1"/>
            <a:r>
              <a:rPr lang="ar-DZ" b="1" dirty="0" smtClean="0"/>
              <a:t>   معهد تسيير التقنيات الحضرية</a:t>
            </a:r>
            <a:endParaRPr lang="ar-DZ" dirty="0" smtClean="0"/>
          </a:p>
          <a:p>
            <a:pPr algn="ctr" rtl="1"/>
            <a:r>
              <a:rPr lang="ar-DZ" b="1" dirty="0" smtClean="0"/>
              <a:t>    قسم تسيير المدينة</a:t>
            </a:r>
            <a:endParaRPr lang="ar-DZ" dirty="0"/>
          </a:p>
          <a:p>
            <a:pPr algn="ctr"/>
            <a:r>
              <a:rPr lang="ar-DZ" dirty="0"/>
              <a:t> </a:t>
            </a:r>
            <a:endParaRPr lang="en-US" dirty="0"/>
          </a:p>
        </p:txBody>
      </p:sp>
      <p:sp>
        <p:nvSpPr>
          <p:cNvPr id="27" name="مستطيل مستدير الزوايا 26"/>
          <p:cNvSpPr/>
          <p:nvPr/>
        </p:nvSpPr>
        <p:spPr>
          <a:xfrm>
            <a:off x="2071670" y="2071678"/>
            <a:ext cx="4857784" cy="571504"/>
          </a:xfrm>
          <a:prstGeom prst="roundRect">
            <a:avLst/>
          </a:prstGeom>
          <a:solidFill>
            <a:schemeClr val="bg2">
              <a:lumMod val="90000"/>
            </a:schemeClr>
          </a:solidFill>
        </p:spPr>
        <p:style>
          <a:lnRef idx="3">
            <a:schemeClr val="lt1"/>
          </a:lnRef>
          <a:fillRef idx="1">
            <a:schemeClr val="accent6"/>
          </a:fillRef>
          <a:effectRef idx="1">
            <a:schemeClr val="accent6"/>
          </a:effectRef>
          <a:fontRef idx="minor">
            <a:schemeClr val="lt1"/>
          </a:fontRef>
        </p:style>
        <p:txBody>
          <a:bodyPr rtlCol="0" anchor="ctr"/>
          <a:lstStyle/>
          <a:p>
            <a:pPr algn="ctr" rtl="1"/>
            <a:r>
              <a:rPr lang="ar-DZ" b="1" dirty="0" smtClean="0">
                <a:solidFill>
                  <a:schemeClr val="tx2">
                    <a:lumMod val="90000"/>
                  </a:schemeClr>
                </a:solidFill>
                <a:effectLst>
                  <a:glow rad="228600">
                    <a:schemeClr val="accent3">
                      <a:satMod val="175000"/>
                      <a:alpha val="40000"/>
                    </a:schemeClr>
                  </a:glow>
                </a:effectLst>
                <a:latin typeface="Tahoma" pitchFamily="34" charset="0"/>
                <a:cs typeface="Al-Mothnna" pitchFamily="2" charset="-78"/>
              </a:rPr>
              <a:t> </a:t>
            </a:r>
            <a:r>
              <a:rPr lang="ar-DZ" sz="2000" b="1" dirty="0" smtClean="0">
                <a:solidFill>
                  <a:schemeClr val="tx1"/>
                </a:solidFill>
                <a:effectLst>
                  <a:glow rad="228600">
                    <a:schemeClr val="accent3">
                      <a:satMod val="175000"/>
                      <a:alpha val="40000"/>
                    </a:schemeClr>
                  </a:glow>
                </a:effectLst>
                <a:cs typeface="Al-Mothnna" pitchFamily="2" charset="-78"/>
              </a:rPr>
              <a:t>مذكرة</a:t>
            </a:r>
            <a:r>
              <a:rPr lang="fr-FR" sz="2000" b="1" dirty="0" smtClean="0">
                <a:solidFill>
                  <a:schemeClr val="tx1"/>
                </a:solidFill>
                <a:effectLst>
                  <a:glow rad="228600">
                    <a:schemeClr val="accent3">
                      <a:satMod val="175000"/>
                      <a:alpha val="40000"/>
                    </a:schemeClr>
                  </a:glow>
                </a:effectLst>
                <a:cs typeface="Al-Mothnna" pitchFamily="2" charset="-78"/>
              </a:rPr>
              <a:t> </a:t>
            </a:r>
            <a:r>
              <a:rPr lang="ar-DZ" sz="2000" b="1" dirty="0" smtClean="0">
                <a:solidFill>
                  <a:schemeClr val="tx1"/>
                </a:solidFill>
                <a:effectLst>
                  <a:glow rad="228600">
                    <a:schemeClr val="accent3">
                      <a:satMod val="175000"/>
                      <a:alpha val="40000"/>
                    </a:schemeClr>
                  </a:glow>
                </a:effectLst>
                <a:cs typeface="Al-Mothnna" pitchFamily="2" charset="-78"/>
              </a:rPr>
              <a:t>تخرج لنـيل  شـهـادة ليسانس </a:t>
            </a:r>
            <a:endParaRPr lang="en-US" sz="2000" dirty="0">
              <a:solidFill>
                <a:schemeClr val="tx1"/>
              </a:solidFill>
            </a:endParaRPr>
          </a:p>
        </p:txBody>
      </p:sp>
      <p:pic>
        <p:nvPicPr>
          <p:cNvPr id="12" name="Picture 2" descr="F:\Documents and Settings\ben albarka\Bureau\(R)1.gif"/>
          <p:cNvPicPr>
            <a:picLocks noChangeAspect="1" noChangeArrowheads="1" noCrop="1"/>
          </p:cNvPicPr>
          <p:nvPr/>
        </p:nvPicPr>
        <p:blipFill>
          <a:blip r:embed="rId2" cstate="print"/>
          <a:srcRect/>
          <a:stretch>
            <a:fillRect/>
          </a:stretch>
        </p:blipFill>
        <p:spPr bwMode="auto">
          <a:xfrm>
            <a:off x="174923" y="116632"/>
            <a:ext cx="1228725" cy="1466850"/>
          </a:xfrm>
          <a:prstGeom prst="rect">
            <a:avLst/>
          </a:prstGeom>
          <a:noFill/>
          <a:ln w="9525">
            <a:noFill/>
            <a:miter lim="800000"/>
            <a:headEnd/>
            <a:tailEnd/>
          </a:ln>
        </p:spPr>
      </p:pic>
      <p:pic>
        <p:nvPicPr>
          <p:cNvPr id="13" name="Picture 2" descr="F:\Documents and Settings\ben albarka\Bureau\(R)1.gif"/>
          <p:cNvPicPr>
            <a:picLocks noChangeAspect="1" noChangeArrowheads="1" noCrop="1"/>
          </p:cNvPicPr>
          <p:nvPr/>
        </p:nvPicPr>
        <p:blipFill>
          <a:blip r:embed="rId2" cstate="print"/>
          <a:srcRect/>
          <a:stretch>
            <a:fillRect/>
          </a:stretch>
        </p:blipFill>
        <p:spPr bwMode="auto">
          <a:xfrm>
            <a:off x="7700993" y="104762"/>
            <a:ext cx="1228725" cy="1466850"/>
          </a:xfrm>
          <a:prstGeom prst="rect">
            <a:avLst/>
          </a:prstGeom>
          <a:noFill/>
          <a:ln w="9525">
            <a:noFill/>
            <a:miter lim="800000"/>
            <a:headEnd/>
            <a:tailEnd/>
          </a:ln>
        </p:spPr>
      </p:pic>
    </p:spTree>
  </p:cSld>
  <p:clrMapOvr>
    <a:masterClrMapping/>
  </p:clrMapOvr>
  <p:transition spd="med" advClick="0"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decel="50000" fill="hold">
                                          <p:stCondLst>
                                            <p:cond delay="0"/>
                                          </p:stCondLst>
                                        </p:cTn>
                                        <p:tgtEl>
                                          <p:spTgt spid="2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6"/>
                                        </p:tgtEl>
                                        <p:attrNameLst>
                                          <p:attrName>ppt_w</p:attrName>
                                        </p:attrNameLst>
                                      </p:cBhvr>
                                      <p:tavLst>
                                        <p:tav tm="0">
                                          <p:val>
                                            <p:strVal val="#ppt_w*.05"/>
                                          </p:val>
                                        </p:tav>
                                        <p:tav tm="100000">
                                          <p:val>
                                            <p:strVal val="#ppt_w"/>
                                          </p:val>
                                        </p:tav>
                                      </p:tavLst>
                                    </p:anim>
                                    <p:anim calcmode="lin" valueType="num">
                                      <p:cBhvr>
                                        <p:cTn id="10" dur="1000" fill="hold"/>
                                        <p:tgtEl>
                                          <p:spTgt spid="2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7"/>
                                        </p:tgtEl>
                                        <p:attrNameLst>
                                          <p:attrName>ppt_y</p:attrName>
                                        </p:attrNameLst>
                                      </p:cBhvr>
                                      <p:tavLst>
                                        <p:tav tm="0">
                                          <p:val>
                                            <p:strVal val="#ppt_y"/>
                                          </p:val>
                                        </p:tav>
                                        <p:tav tm="100000">
                                          <p:val>
                                            <p:strVal val="#ppt_y"/>
                                          </p:val>
                                        </p:tav>
                                      </p:tavLst>
                                    </p:anim>
                                    <p:anim calcmode="lin" valueType="num">
                                      <p:cBhvr>
                                        <p:cTn id="2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anim calcmode="lin" valueType="num">
                                      <p:cBhvr>
                                        <p:cTn id="29" dur="2000" fill="hold"/>
                                        <p:tgtEl>
                                          <p:spTgt spid="10"/>
                                        </p:tgtEl>
                                        <p:attrNameLst>
                                          <p:attrName>style.rotation</p:attrName>
                                        </p:attrNameLst>
                                      </p:cBhvr>
                                      <p:tavLst>
                                        <p:tav tm="0">
                                          <p:val>
                                            <p:fltVal val="720"/>
                                          </p:val>
                                        </p:tav>
                                        <p:tav tm="100000">
                                          <p:val>
                                            <p:fltVal val="0"/>
                                          </p:val>
                                        </p:tav>
                                      </p:tavLst>
                                    </p:anim>
                                    <p:anim calcmode="lin" valueType="num">
                                      <p:cBhvr>
                                        <p:cTn id="30" dur="2000" fill="hold"/>
                                        <p:tgtEl>
                                          <p:spTgt spid="10"/>
                                        </p:tgtEl>
                                        <p:attrNameLst>
                                          <p:attrName>ppt_h</p:attrName>
                                        </p:attrNameLst>
                                      </p:cBhvr>
                                      <p:tavLst>
                                        <p:tav tm="0">
                                          <p:val>
                                            <p:fltVal val="0"/>
                                          </p:val>
                                        </p:tav>
                                        <p:tav tm="100000">
                                          <p:val>
                                            <p:strVal val="#ppt_h"/>
                                          </p:val>
                                        </p:tav>
                                      </p:tavLst>
                                    </p:anim>
                                    <p:anim calcmode="lin" valueType="num">
                                      <p:cBhvr>
                                        <p:cTn id="31"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32" fill="hold">
                      <p:stCondLst>
                        <p:cond delay="indefinite"/>
                      </p:stCondLst>
                      <p:childTnLst>
                        <p:par>
                          <p:cTn id="33" fill="hold">
                            <p:stCondLst>
                              <p:cond delay="0"/>
                            </p:stCondLst>
                            <p:childTnLst>
                              <p:par>
                                <p:cTn id="34" presetID="27" presetClass="entr" presetSubtype="0" fill="hold" grpId="0" nodeType="clickEffect">
                                  <p:stCondLst>
                                    <p:cond delay="0"/>
                                  </p:stCondLst>
                                  <p:iterate type="lt">
                                    <p:tmPct val="50000"/>
                                  </p:iterate>
                                  <p:childTnLst>
                                    <p:set>
                                      <p:cBhvr>
                                        <p:cTn id="35" dur="1" fill="hold">
                                          <p:stCondLst>
                                            <p:cond delay="0"/>
                                          </p:stCondLst>
                                        </p:cTn>
                                        <p:tgtEl>
                                          <p:spTgt spid="20"/>
                                        </p:tgtEl>
                                        <p:attrNameLst>
                                          <p:attrName>style.visibility</p:attrName>
                                        </p:attrNameLst>
                                      </p:cBhvr>
                                      <p:to>
                                        <p:strVal val="visible"/>
                                      </p:to>
                                    </p:set>
                                    <p:anim calcmode="discrete" valueType="clr">
                                      <p:cBhvr override="childStyle">
                                        <p:cTn id="36" dur="80"/>
                                        <p:tgtEl>
                                          <p:spTgt spid="20"/>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20"/>
                                        </p:tgtEl>
                                        <p:attrNameLst>
                                          <p:attrName>fillcolor</p:attrName>
                                        </p:attrNameLst>
                                      </p:cBhvr>
                                      <p:tavLst>
                                        <p:tav tm="0">
                                          <p:val>
                                            <p:clrVal>
                                              <a:schemeClr val="accent2"/>
                                            </p:clrVal>
                                          </p:val>
                                        </p:tav>
                                        <p:tav tm="50000">
                                          <p:val>
                                            <p:clrVal>
                                              <a:schemeClr val="hlink"/>
                                            </p:clrVal>
                                          </p:val>
                                        </p:tav>
                                      </p:tavLst>
                                    </p:anim>
                                    <p:set>
                                      <p:cBhvr>
                                        <p:cTn id="38" dur="80"/>
                                        <p:tgtEl>
                                          <p:spTgt spid="20"/>
                                        </p:tgtEl>
                                        <p:attrNameLst>
                                          <p:attrName>fill.type</p:attrName>
                                        </p:attrNameLst>
                                      </p:cBhvr>
                                      <p:to>
                                        <p:strVal val="solid"/>
                                      </p:to>
                                    </p:set>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grpId="1"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ppt_x</p:attrName>
                                        </p:attrNameLst>
                                      </p:cBhvr>
                                      <p:tavLst>
                                        <p:tav tm="0">
                                          <p:val>
                                            <p:strVal val="#ppt_x-.2"/>
                                          </p:val>
                                        </p:tav>
                                        <p:tav tm="100000">
                                          <p:val>
                                            <p:strVal val="#ppt_x"/>
                                          </p:val>
                                        </p:tav>
                                      </p:tavLst>
                                    </p:anim>
                                    <p:anim calcmode="lin" valueType="num">
                                      <p:cBhvr>
                                        <p:cTn id="44"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1000" fill="hold"/>
                                        <p:tgtEl>
                                          <p:spTgt spid="22"/>
                                        </p:tgtEl>
                                        <p:attrNameLst>
                                          <p:attrName>ppt_x</p:attrName>
                                        </p:attrNameLst>
                                      </p:cBhvr>
                                      <p:tavLst>
                                        <p:tav tm="0">
                                          <p:val>
                                            <p:strVal val="#ppt_x-.2"/>
                                          </p:val>
                                        </p:tav>
                                        <p:tav tm="100000">
                                          <p:val>
                                            <p:strVal val="#ppt_x"/>
                                          </p:val>
                                        </p:tav>
                                      </p:tavLst>
                                    </p:anim>
                                    <p:anim calcmode="lin" valueType="num">
                                      <p:cBhvr>
                                        <p:cTn id="49"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22"/>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iterate type="lt">
                                    <p:tmPct val="0"/>
                                  </p:iterate>
                                  <p:childTnLst>
                                    <p:set>
                                      <p:cBhvr>
                                        <p:cTn id="54" dur="1" fill="hold">
                                          <p:stCondLst>
                                            <p:cond delay="0"/>
                                          </p:stCondLst>
                                        </p:cTn>
                                        <p:tgtEl>
                                          <p:spTgt spid="23"/>
                                        </p:tgtEl>
                                        <p:attrNameLst>
                                          <p:attrName>style.visibility</p:attrName>
                                        </p:attrNameLst>
                                      </p:cBhvr>
                                      <p:to>
                                        <p:strVal val="visible"/>
                                      </p:to>
                                    </p:set>
                                    <p:animEffect transition="in" filter="fade">
                                      <p:cBhvr>
                                        <p:cTn id="55" dur="1000"/>
                                        <p:tgtEl>
                                          <p:spTgt spid="23"/>
                                        </p:tgtEl>
                                      </p:cBhvr>
                                    </p:animEffect>
                                    <p:anim calcmode="lin" valueType="num">
                                      <p:cBhvr>
                                        <p:cTn id="56" dur="1000" fill="hold"/>
                                        <p:tgtEl>
                                          <p:spTgt spid="23"/>
                                        </p:tgtEl>
                                        <p:attrNameLst>
                                          <p:attrName>ppt_x</p:attrName>
                                        </p:attrNameLst>
                                      </p:cBhvr>
                                      <p:tavLst>
                                        <p:tav tm="0">
                                          <p:val>
                                            <p:strVal val="#ppt_x"/>
                                          </p:val>
                                        </p:tav>
                                        <p:tav tm="100000">
                                          <p:val>
                                            <p:strVal val="#ppt_x"/>
                                          </p:val>
                                        </p:tav>
                                      </p:tavLst>
                                    </p:anim>
                                    <p:anim calcmode="lin" valueType="num">
                                      <p:cBhvr>
                                        <p:cTn id="5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34" presetClass="emph" presetSubtype="0" fill="hold" grpId="1" nodeType="clickEffect">
                                  <p:stCondLst>
                                    <p:cond delay="0"/>
                                  </p:stCondLst>
                                  <p:iterate type="lt">
                                    <p:tmPct val="10000"/>
                                  </p:iterate>
                                  <p:childTnLst>
                                    <p:animMotion origin="layout" path="M 0.0 0.0 L 0.0 -0.07213" pathEditMode="relative" ptsTypes="">
                                      <p:cBhvr>
                                        <p:cTn id="61" dur="250" accel="50000" decel="50000" autoRev="1" fill="hold">
                                          <p:stCondLst>
                                            <p:cond delay="0"/>
                                          </p:stCondLst>
                                        </p:cTn>
                                        <p:tgtEl>
                                          <p:spTgt spid="23"/>
                                        </p:tgtEl>
                                        <p:attrNameLst>
                                          <p:attrName>ppt_x</p:attrName>
                                          <p:attrName>ppt_y</p:attrName>
                                        </p:attrNameLst>
                                      </p:cBhvr>
                                    </p:animMotion>
                                    <p:animRot by="1500000">
                                      <p:cBhvr>
                                        <p:cTn id="62" dur="125" fill="hold">
                                          <p:stCondLst>
                                            <p:cond delay="0"/>
                                          </p:stCondLst>
                                        </p:cTn>
                                        <p:tgtEl>
                                          <p:spTgt spid="23"/>
                                        </p:tgtEl>
                                        <p:attrNameLst>
                                          <p:attrName>r</p:attrName>
                                        </p:attrNameLst>
                                      </p:cBhvr>
                                    </p:animRot>
                                    <p:animRot by="-1500000">
                                      <p:cBhvr>
                                        <p:cTn id="63" dur="125" fill="hold">
                                          <p:stCondLst>
                                            <p:cond delay="125"/>
                                          </p:stCondLst>
                                        </p:cTn>
                                        <p:tgtEl>
                                          <p:spTgt spid="23"/>
                                        </p:tgtEl>
                                        <p:attrNameLst>
                                          <p:attrName>r</p:attrName>
                                        </p:attrNameLst>
                                      </p:cBhvr>
                                    </p:animRot>
                                    <p:animRot by="-1500000">
                                      <p:cBhvr>
                                        <p:cTn id="64" dur="125" fill="hold">
                                          <p:stCondLst>
                                            <p:cond delay="250"/>
                                          </p:stCondLst>
                                        </p:cTn>
                                        <p:tgtEl>
                                          <p:spTgt spid="23"/>
                                        </p:tgtEl>
                                        <p:attrNameLst>
                                          <p:attrName>r</p:attrName>
                                        </p:attrNameLst>
                                      </p:cBhvr>
                                    </p:animRot>
                                    <p:animRot by="1500000">
                                      <p:cBhvr>
                                        <p:cTn id="65" dur="125" fill="hold">
                                          <p:stCondLst>
                                            <p:cond delay="375"/>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0" grpId="0" animBg="1"/>
      <p:bldP spid="21" grpId="1" animBg="1"/>
      <p:bldP spid="22" grpId="0" animBg="1"/>
      <p:bldP spid="23" grpId="0" animBg="1"/>
      <p:bldP spid="23" grpId="1" animBg="1"/>
      <p:bldP spid="26" grpId="0" animBg="1"/>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5"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الأول</a:t>
            </a:r>
            <a:endParaRPr lang="fr-FR" sz="2200" dirty="0">
              <a:solidFill>
                <a:srgbClr val="323E1A"/>
              </a:solidFill>
              <a:latin typeface="Tahoma" pitchFamily="34" charset="0"/>
              <a:cs typeface="Andalus" pitchFamily="2" charset="-78"/>
            </a:endParaRPr>
          </a:p>
        </p:txBody>
      </p:sp>
      <p:sp>
        <p:nvSpPr>
          <p:cNvPr id="6" name="مستطيل مستدير الزوايا 15"/>
          <p:cNvSpPr/>
          <p:nvPr/>
        </p:nvSpPr>
        <p:spPr>
          <a:xfrm>
            <a:off x="6286512" y="1142984"/>
            <a:ext cx="1571636" cy="571504"/>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ar-DZ" sz="2800" dirty="0" smtClean="0">
                <a:solidFill>
                  <a:schemeClr val="tx1"/>
                </a:solidFill>
                <a:latin typeface="Andalus" pitchFamily="18" charset="-78"/>
                <a:cs typeface="Andalus" pitchFamily="18" charset="-78"/>
              </a:rPr>
              <a:t>تمهيد</a:t>
            </a:r>
            <a:endParaRPr lang="en-US" sz="2800" dirty="0">
              <a:solidFill>
                <a:schemeClr val="tx1"/>
              </a:solidFill>
              <a:latin typeface="Andalus" pitchFamily="18" charset="-78"/>
              <a:cs typeface="Andalus" pitchFamily="18" charset="-78"/>
            </a:endParaRPr>
          </a:p>
        </p:txBody>
      </p:sp>
      <p:sp>
        <p:nvSpPr>
          <p:cNvPr id="7" name="مستطيل مستدير الزوايا 43"/>
          <p:cNvSpPr/>
          <p:nvPr/>
        </p:nvSpPr>
        <p:spPr>
          <a:xfrm>
            <a:off x="1214414" y="2000240"/>
            <a:ext cx="6786610" cy="192882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r" rtl="1"/>
            <a:r>
              <a:rPr lang="ar-DZ" b="1" dirty="0" smtClean="0">
                <a:solidFill>
                  <a:schemeClr val="tx1"/>
                </a:solidFill>
                <a:latin typeface="Traditional Arabic" pitchFamily="18" charset="-78"/>
                <a:cs typeface="Traditional Arabic" pitchFamily="18" charset="-78"/>
              </a:rPr>
              <a:t>      </a:t>
            </a:r>
            <a:r>
              <a:rPr lang="ar-DZ" sz="2000" b="1" dirty="0" smtClean="0">
                <a:solidFill>
                  <a:schemeClr val="tx1"/>
                </a:solidFill>
                <a:latin typeface="Traditional Arabic" pitchFamily="18" charset="-78"/>
                <a:cs typeface="Traditional Arabic" pitchFamily="18" charset="-78"/>
              </a:rPr>
              <a:t>سنتناول في هذا الفصل تقديم مدينة بوسعادة، وعلى كيفية تطبيق الدراسة التحليلية للمدينة عن طريق مقاربة النمو العمراني، لتحليل نمو وتطور المجال العمراني، كذلك على كيفية تطبيق الدراسة التحليلية للمدينة عن طريق المقاربة الإدراكية، انطلاقا من خطوات العمل التي </a:t>
            </a:r>
            <a:r>
              <a:rPr lang="ar-DZ" sz="2000" b="1" dirty="0" err="1" smtClean="0">
                <a:solidFill>
                  <a:schemeClr val="tx1"/>
                </a:solidFill>
                <a:latin typeface="Traditional Arabic" pitchFamily="18" charset="-78"/>
                <a:cs typeface="Traditional Arabic" pitchFamily="18" charset="-78"/>
              </a:rPr>
              <a:t>إتبعها</a:t>
            </a:r>
            <a:r>
              <a:rPr lang="ar-DZ" sz="2000" b="1" dirty="0" smtClean="0">
                <a:solidFill>
                  <a:schemeClr val="tx1"/>
                </a:solidFill>
                <a:latin typeface="Traditional Arabic" pitchFamily="18" charset="-78"/>
                <a:cs typeface="Traditional Arabic" pitchFamily="18" charset="-78"/>
              </a:rPr>
              <a:t> ”كيفن لينش“ لتحليل الصورة الذهنية الراهنة. </a:t>
            </a:r>
            <a:endParaRPr lang="en-US" b="1" dirty="0">
              <a:solidFill>
                <a:schemeClr val="tx1"/>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fade">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15"/>
          <p:cNvSpPr/>
          <p:nvPr/>
        </p:nvSpPr>
        <p:spPr>
          <a:xfrm>
            <a:off x="6072198" y="571480"/>
            <a:ext cx="2000264" cy="42862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ar-DZ" dirty="0" smtClean="0">
                <a:solidFill>
                  <a:schemeClr val="tx1"/>
                </a:solidFill>
                <a:latin typeface="Times New Roman" pitchFamily="18" charset="0"/>
                <a:cs typeface="Times New Roman" pitchFamily="18" charset="0"/>
              </a:rPr>
              <a:t>تقديم مدينة بوسعادة</a:t>
            </a:r>
            <a:endParaRPr lang="en-US" dirty="0">
              <a:solidFill>
                <a:schemeClr val="tx1"/>
              </a:solidFill>
              <a:latin typeface="Times New Roman" pitchFamily="18" charset="0"/>
              <a:cs typeface="Times New Roman" pitchFamily="18" charset="0"/>
            </a:endParaRPr>
          </a:p>
        </p:txBody>
      </p:sp>
      <p:sp>
        <p:nvSpPr>
          <p:cNvPr id="5" name="مستطيل مستدير الزوايا 43"/>
          <p:cNvSpPr/>
          <p:nvPr/>
        </p:nvSpPr>
        <p:spPr>
          <a:xfrm>
            <a:off x="5214942" y="1071546"/>
            <a:ext cx="3643338" cy="300039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rtl="1"/>
            <a:endParaRPr lang="ar-DZ" sz="1600" dirty="0" smtClean="0">
              <a:latin typeface="Times New Roman" pitchFamily="18" charset="0"/>
              <a:cs typeface="Times New Roman" pitchFamily="18" charset="0"/>
            </a:endParaRPr>
          </a:p>
          <a:p>
            <a:pPr algn="r" rtl="1"/>
            <a:r>
              <a:rPr lang="ar-DZ" sz="1600" dirty="0" smtClean="0">
                <a:latin typeface="Times New Roman" pitchFamily="18" charset="0"/>
                <a:cs typeface="Times New Roman" pitchFamily="18" charset="0"/>
              </a:rPr>
              <a:t> </a:t>
            </a:r>
            <a:r>
              <a:rPr lang="ar-DZ" sz="1600" dirty="0" smtClean="0">
                <a:latin typeface="Times New Roman" pitchFamily="18" charset="0"/>
                <a:cs typeface="Times New Roman" pitchFamily="18" charset="0"/>
              </a:rPr>
              <a:t> </a:t>
            </a:r>
            <a:r>
              <a:rPr lang="ar-DZ" sz="1600" dirty="0" smtClean="0">
                <a:latin typeface="Times New Roman" pitchFamily="18" charset="0"/>
                <a:cs typeface="Times New Roman" pitchFamily="18" charset="0"/>
              </a:rPr>
              <a:t>تقع </a:t>
            </a:r>
            <a:r>
              <a:rPr lang="ar-DZ" sz="1600" dirty="0" smtClean="0">
                <a:latin typeface="Times New Roman" pitchFamily="18" charset="0"/>
                <a:cs typeface="Times New Roman" pitchFamily="18" charset="0"/>
              </a:rPr>
              <a:t>مدينة بوسعادة في الجنوب الشرقي للبلاد على بعد 250 كلم جنوب العاصمة الجزائرية، هي إحدى بلديات ولاية المسيلة وثاني أكبر تجمع سكاني في الولاية يحدها</a:t>
            </a:r>
            <a:r>
              <a:rPr lang="ar-DZ" dirty="0" smtClean="0">
                <a:solidFill>
                  <a:schemeClr val="tx1"/>
                </a:solidFill>
                <a:latin typeface="Times New Roman" pitchFamily="18" charset="0"/>
                <a:cs typeface="Times New Roman" pitchFamily="18" charset="0"/>
              </a:rPr>
              <a:t>:</a:t>
            </a:r>
          </a:p>
          <a:p>
            <a:pPr algn="r" rtl="1">
              <a:buFont typeface="Wingdings" pitchFamily="2" charset="2"/>
              <a:buChar char="ü"/>
            </a:pPr>
            <a:r>
              <a:rPr lang="ar-DZ" sz="1600" dirty="0" smtClean="0">
                <a:latin typeface="Times New Roman" pitchFamily="18" charset="0"/>
                <a:cs typeface="Times New Roman" pitchFamily="18" charset="0"/>
              </a:rPr>
              <a:t>من الشمال: بلدية أولاد سيدي إبراهيم.</a:t>
            </a:r>
          </a:p>
          <a:p>
            <a:pPr algn="r" rtl="1">
              <a:buFont typeface="Wingdings" pitchFamily="2" charset="2"/>
              <a:buChar char="ü"/>
            </a:pPr>
            <a:r>
              <a:rPr lang="ar-DZ" sz="1600" dirty="0" smtClean="0">
                <a:latin typeface="Times New Roman" pitchFamily="18" charset="0"/>
                <a:cs typeface="Times New Roman" pitchFamily="18" charset="0"/>
              </a:rPr>
              <a:t>من الشمال الشرقي: بلدية المعاريف. </a:t>
            </a:r>
          </a:p>
          <a:p>
            <a:pPr algn="r" rtl="1">
              <a:buFont typeface="Wingdings" pitchFamily="2" charset="2"/>
              <a:buChar char="ü"/>
            </a:pPr>
            <a:r>
              <a:rPr lang="ar-DZ" sz="1600" dirty="0" smtClean="0">
                <a:latin typeface="Times New Roman" pitchFamily="18" charset="0"/>
                <a:cs typeface="Times New Roman" pitchFamily="18" charset="0"/>
              </a:rPr>
              <a:t>من الشرق: بلدية الحوامد.</a:t>
            </a:r>
          </a:p>
          <a:p>
            <a:pPr algn="r" rtl="1">
              <a:buFont typeface="Wingdings" pitchFamily="2" charset="2"/>
              <a:buChar char="ü"/>
            </a:pPr>
            <a:r>
              <a:rPr lang="ar-DZ" sz="1600" dirty="0" smtClean="0">
                <a:latin typeface="Times New Roman" pitchFamily="18" charset="0"/>
                <a:cs typeface="Times New Roman" pitchFamily="18" charset="0"/>
              </a:rPr>
              <a:t>من الغرب بلدية </a:t>
            </a:r>
            <a:r>
              <a:rPr lang="ar-DZ" sz="1600" dirty="0" err="1" smtClean="0">
                <a:latin typeface="Times New Roman" pitchFamily="18" charset="0"/>
                <a:cs typeface="Times New Roman" pitchFamily="18" charset="0"/>
              </a:rPr>
              <a:t>تامسة</a:t>
            </a:r>
            <a:r>
              <a:rPr lang="ar-DZ" sz="1600" dirty="0" smtClean="0">
                <a:latin typeface="Times New Roman" pitchFamily="18" charset="0"/>
                <a:cs typeface="Times New Roman" pitchFamily="18" charset="0"/>
              </a:rPr>
              <a:t>.</a:t>
            </a:r>
          </a:p>
          <a:p>
            <a:pPr algn="r" rtl="1">
              <a:buFont typeface="Wingdings" pitchFamily="2" charset="2"/>
              <a:buChar char="ü"/>
            </a:pPr>
            <a:r>
              <a:rPr lang="ar-DZ" sz="1600" dirty="0" smtClean="0">
                <a:latin typeface="Times New Roman" pitchFamily="18" charset="0"/>
                <a:cs typeface="Times New Roman" pitchFamily="18" charset="0"/>
              </a:rPr>
              <a:t>ومن الجنوب الشرقي بلدية ولتام. </a:t>
            </a:r>
          </a:p>
          <a:p>
            <a:pPr algn="r" rtl="1">
              <a:buFont typeface="Wingdings" pitchFamily="2" charset="2"/>
              <a:buChar char="ü"/>
            </a:pPr>
            <a:r>
              <a:rPr lang="ar-DZ" sz="1600" dirty="0" smtClean="0">
                <a:latin typeface="Times New Roman" pitchFamily="18" charset="0"/>
                <a:cs typeface="Times New Roman" pitchFamily="18" charset="0"/>
              </a:rPr>
              <a:t>من الجنوب الغربي: بلدية الهامل.</a:t>
            </a:r>
            <a:endParaRPr lang="fr-FR" sz="1600" dirty="0" smtClean="0">
              <a:latin typeface="Times New Roman" pitchFamily="18" charset="0"/>
              <a:cs typeface="Times New Roman" pitchFamily="18" charset="0"/>
            </a:endParaRPr>
          </a:p>
          <a:p>
            <a:pPr algn="r" rtl="1"/>
            <a:endParaRPr lang="en-US" sz="2000" b="1" dirty="0">
              <a:solidFill>
                <a:schemeClr val="tx1"/>
              </a:solidFill>
              <a:latin typeface="Traditional Arabic" pitchFamily="18" charset="-78"/>
              <a:cs typeface="Traditional Arabic" pitchFamily="18" charset="-78"/>
            </a:endParaRPr>
          </a:p>
        </p:txBody>
      </p:sp>
      <p:sp>
        <p:nvSpPr>
          <p:cNvPr id="6"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7"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pic>
        <p:nvPicPr>
          <p:cNvPr id="8" name="Image 7" descr="wxsqaz.PNG"/>
          <p:cNvPicPr/>
          <p:nvPr/>
        </p:nvPicPr>
        <p:blipFill>
          <a:blip r:embed="rId2" cstate="print"/>
          <a:stretch>
            <a:fillRect/>
          </a:stretch>
        </p:blipFill>
        <p:spPr>
          <a:xfrm>
            <a:off x="357159" y="1214422"/>
            <a:ext cx="4572032" cy="4929222"/>
          </a:xfrm>
          <a:prstGeom prst="rect">
            <a:avLst/>
          </a:prstGeom>
          <a:ln w="88900" cap="sq" cmpd="thickThin">
            <a:solidFill>
              <a:srgbClr val="000000"/>
            </a:solidFill>
            <a:prstDash val="solid"/>
            <a:miter lim="800000"/>
          </a:ln>
          <a:effectLst>
            <a:innerShdw blurRad="76200">
              <a:srgbClr val="000000"/>
            </a:innerShdw>
          </a:effectLst>
        </p:spPr>
      </p:pic>
      <p:sp>
        <p:nvSpPr>
          <p:cNvPr id="1026" name="Text Box 2"/>
          <p:cNvSpPr txBox="1">
            <a:spLocks noChangeArrowheads="1"/>
          </p:cNvSpPr>
          <p:nvPr/>
        </p:nvSpPr>
        <p:spPr bwMode="auto">
          <a:xfrm>
            <a:off x="571472" y="5715016"/>
            <a:ext cx="955675" cy="319087"/>
          </a:xfrm>
          <a:prstGeom prst="rect">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DZ" sz="12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سلم توضيحي</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Image 8" descr="kkkk.PNG"/>
          <p:cNvPicPr/>
          <p:nvPr/>
        </p:nvPicPr>
        <p:blipFill>
          <a:blip r:embed="rId3" cstate="print"/>
          <a:stretch>
            <a:fillRect/>
          </a:stretch>
        </p:blipFill>
        <p:spPr>
          <a:xfrm>
            <a:off x="5286380" y="4286256"/>
            <a:ext cx="3714776" cy="2428892"/>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7"/>
                                        </p:tgtEl>
                                        <p:attrNameLst>
                                          <p:attrName>style.visibility</p:attrName>
                                        </p:attrNameLst>
                                      </p:cBhvr>
                                      <p:to>
                                        <p:strVal val="visible"/>
                                      </p:to>
                                    </p:set>
                                    <p:set>
                                      <p:cBhvr>
                                        <p:cTn id="23" dur="455" fill="hold">
                                          <p:stCondLst>
                                            <p:cond delay="0"/>
                                          </p:stCondLst>
                                        </p:cTn>
                                        <p:tgtEl>
                                          <p:spTgt spid="7"/>
                                        </p:tgtEl>
                                        <p:attrNameLst>
                                          <p:attrName>style.rotation</p:attrName>
                                        </p:attrNameLst>
                                      </p:cBhvr>
                                      <p:to>
                                        <p:strVal val="-45.0"/>
                                      </p:to>
                                    </p:set>
                                    <p:anim calcmode="lin" valueType="num">
                                      <p:cBhvr>
                                        <p:cTn id="24"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hgfds.PNG"/>
          <p:cNvPicPr>
            <a:picLocks noChangeAspect="1"/>
          </p:cNvPicPr>
          <p:nvPr/>
        </p:nvPicPr>
        <p:blipFill>
          <a:blip r:embed="rId2"/>
          <a:stretch>
            <a:fillRect/>
          </a:stretch>
        </p:blipFill>
        <p:spPr>
          <a:xfrm>
            <a:off x="3929058" y="1928802"/>
            <a:ext cx="4929222" cy="4714908"/>
          </a:xfrm>
          <a:prstGeom prst="rect">
            <a:avLst/>
          </a:prstGeom>
          <a:ln w="88900" cap="sq" cmpd="thickThin">
            <a:solidFill>
              <a:schemeClr val="accent3">
                <a:lumMod val="75000"/>
              </a:schemeClr>
            </a:solidFill>
            <a:prstDash val="solid"/>
            <a:miter lim="800000"/>
          </a:ln>
          <a:effectLst>
            <a:innerShdw blurRad="76200">
              <a:srgbClr val="000000"/>
            </a:innerShdw>
          </a:effectLst>
        </p:spPr>
      </p:pic>
      <p:sp>
        <p:nvSpPr>
          <p:cNvPr id="5" name="Rectangle à coins arrondis 4"/>
          <p:cNvSpPr/>
          <p:nvPr/>
        </p:nvSpPr>
        <p:spPr>
          <a:xfrm flipH="1">
            <a:off x="3786182" y="1285860"/>
            <a:ext cx="5000660" cy="428628"/>
          </a:xfrm>
          <a:prstGeom prst="roundRect">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b="1" dirty="0" smtClean="0">
                <a:solidFill>
                  <a:schemeClr val="tx1"/>
                </a:solidFill>
                <a:latin typeface="Times New Roman" pitchFamily="18" charset="0"/>
                <a:cs typeface="Times New Roman" pitchFamily="18" charset="0"/>
              </a:rPr>
              <a:t>شكل يوضح المراحل التاريخية التي مرّت </a:t>
            </a:r>
            <a:r>
              <a:rPr lang="ar-DZ" b="1" dirty="0" err="1" smtClean="0">
                <a:solidFill>
                  <a:schemeClr val="tx1"/>
                </a:solidFill>
                <a:latin typeface="Times New Roman" pitchFamily="18" charset="0"/>
                <a:cs typeface="Times New Roman" pitchFamily="18" charset="0"/>
              </a:rPr>
              <a:t>بها</a:t>
            </a:r>
            <a:r>
              <a:rPr lang="ar-DZ" b="1" dirty="0" smtClean="0">
                <a:solidFill>
                  <a:schemeClr val="tx1"/>
                </a:solidFill>
                <a:latin typeface="Times New Roman" pitchFamily="18" charset="0"/>
                <a:cs typeface="Times New Roman" pitchFamily="18" charset="0"/>
              </a:rPr>
              <a:t> مدينة بوسعادة</a:t>
            </a:r>
            <a:endParaRPr lang="fr-FR" dirty="0">
              <a:solidFill>
                <a:schemeClr val="tx1"/>
              </a:solidFill>
            </a:endParaRPr>
          </a:p>
        </p:txBody>
      </p:sp>
      <p:sp>
        <p:nvSpPr>
          <p:cNvPr id="6"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9"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sp>
        <p:nvSpPr>
          <p:cNvPr id="12" name="Rectangle à coins arrondis 11"/>
          <p:cNvSpPr/>
          <p:nvPr/>
        </p:nvSpPr>
        <p:spPr>
          <a:xfrm>
            <a:off x="428596" y="2143116"/>
            <a:ext cx="3143272" cy="3071834"/>
          </a:xfrm>
          <a:prstGeom prst="wedgeRoundRectCallout">
            <a:avLst>
              <a:gd name="adj1" fmla="val 57763"/>
              <a:gd name="adj2" fmla="val 68295"/>
              <a:gd name="adj3" fmla="val 16667"/>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2">
            <a:schemeClr val="accent4"/>
          </a:fillRef>
          <a:effectRef idx="1">
            <a:schemeClr val="accent4"/>
          </a:effectRef>
          <a:fontRef idx="minor">
            <a:schemeClr val="dk1"/>
          </a:fontRef>
        </p:style>
        <p:txBody>
          <a:bodyPr rtlCol="0" anchor="ctr"/>
          <a:lstStyle/>
          <a:p>
            <a:pPr algn="ctr"/>
            <a:r>
              <a:rPr lang="ar-SA" sz="1600" dirty="0" smtClean="0">
                <a:latin typeface="Times New Roman" pitchFamily="18" charset="0"/>
                <a:cs typeface="Times New Roman" pitchFamily="18" charset="0"/>
              </a:rPr>
              <a:t>تتميز مدينة بوسعادة  </a:t>
            </a:r>
            <a:r>
              <a:rPr lang="ar-DZ" sz="1600" dirty="0" smtClean="0">
                <a:latin typeface="Times New Roman" pitchFamily="18" charset="0"/>
                <a:cs typeface="Times New Roman" pitchFamily="18" charset="0"/>
              </a:rPr>
              <a:t>ب</a:t>
            </a:r>
            <a:r>
              <a:rPr lang="ar-SA" sz="1600" dirty="0" smtClean="0">
                <a:latin typeface="Times New Roman" pitchFamily="18" charset="0"/>
                <a:cs typeface="Times New Roman" pitchFamily="18" charset="0"/>
              </a:rPr>
              <a:t>الخطة الخطية والتي تأثرت بوقوع المدينة بين سلسلة من الجبال كجبل موبخيرة بالجهة الجنوبية الغربية، جبل كرداده بالجهة الجنوبية الشرقية ، ومنكب سيدي إبراهيم بالجهة الشرقية، وكذا واد بوسعادة شرقا ، وواد ميطر من الجهة الشمالية </a:t>
            </a:r>
            <a:r>
              <a:rPr lang="ar-DZ" sz="1600" dirty="0" smtClean="0">
                <a:latin typeface="Times New Roman" pitchFamily="18" charset="0"/>
                <a:cs typeface="Times New Roman" pitchFamily="18" charset="0"/>
              </a:rPr>
              <a:t>، </a:t>
            </a:r>
            <a:r>
              <a:rPr lang="ar-SA" sz="1600" dirty="0" smtClean="0">
                <a:latin typeface="Times New Roman" pitchFamily="18" charset="0"/>
                <a:cs typeface="Times New Roman" pitchFamily="18" charset="0"/>
              </a:rPr>
              <a:t>وامتدادها على طول محاور طرق وطنية ساعد</a:t>
            </a:r>
            <a:r>
              <a:rPr lang="ar-DZ" sz="1600" dirty="0" smtClean="0">
                <a:latin typeface="Times New Roman" pitchFamily="18" charset="0"/>
                <a:cs typeface="Times New Roman" pitchFamily="18" charset="0"/>
              </a:rPr>
              <a:t>ها</a:t>
            </a:r>
            <a:r>
              <a:rPr lang="ar-SA" sz="1600" dirty="0" smtClean="0">
                <a:latin typeface="Times New Roman" pitchFamily="18" charset="0"/>
                <a:cs typeface="Times New Roman" pitchFamily="18" charset="0"/>
              </a:rPr>
              <a:t> على النمو والتوسع وفق هذه المحاور والتضاريس المشكلة لأرضية المدينة.</a:t>
            </a:r>
            <a:endParaRPr lang="fr-FR" sz="1600" dirty="0">
              <a:latin typeface="Times New Roman" pitchFamily="18" charset="0"/>
              <a:cs typeface="Times New Roman" pitchFamily="18" charset="0"/>
            </a:endParaRPr>
          </a:p>
        </p:txBody>
      </p:sp>
      <p:pic>
        <p:nvPicPr>
          <p:cNvPr id="13" name="Picture 8" descr="AG00051_"/>
          <p:cNvPicPr>
            <a:picLocks noChangeAspect="1" noChangeArrowheads="1" noCrop="1"/>
          </p:cNvPicPr>
          <p:nvPr/>
        </p:nvPicPr>
        <p:blipFill>
          <a:blip r:embed="rId3" cstate="print"/>
          <a:srcRect/>
          <a:stretch>
            <a:fillRect/>
          </a:stretch>
        </p:blipFill>
        <p:spPr bwMode="auto">
          <a:xfrm flipH="1">
            <a:off x="8286776" y="785794"/>
            <a:ext cx="534988" cy="158750"/>
          </a:xfrm>
          <a:prstGeom prst="rect">
            <a:avLst/>
          </a:prstGeom>
          <a:noFill/>
          <a:ln w="9525">
            <a:noFill/>
            <a:miter lim="800000"/>
            <a:headEnd/>
            <a:tailEnd/>
          </a:ln>
        </p:spPr>
      </p:pic>
      <p:sp>
        <p:nvSpPr>
          <p:cNvPr id="14" name="ZoneTexte 13"/>
          <p:cNvSpPr txBox="1"/>
          <p:nvPr/>
        </p:nvSpPr>
        <p:spPr>
          <a:xfrm>
            <a:off x="928662" y="642918"/>
            <a:ext cx="7143800" cy="400110"/>
          </a:xfrm>
          <a:prstGeom prst="rect">
            <a:avLst/>
          </a:prstGeom>
          <a:ln>
            <a:noFill/>
          </a:ln>
          <a:effectLst/>
          <a:scene3d>
            <a:camera prst="orthographicFront">
              <a:rot lat="0" lon="0" rev="0"/>
            </a:camera>
            <a:lightRig rig="glow" dir="tl">
              <a:rot lat="0" lon="0" rev="14100000"/>
            </a:lightRig>
          </a:scene3d>
          <a:sp3d prstMaterial="softEdge">
            <a:bevelT w="127000" prst="artDeco"/>
          </a:sp3d>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ar-DZ" sz="2000" b="1" dirty="0" smtClean="0">
                <a:solidFill>
                  <a:schemeClr val="tx1"/>
                </a:solidFill>
                <a:latin typeface="Times New Roman" pitchFamily="18" charset="0"/>
                <a:cs typeface="Times New Roman" pitchFamily="18" charset="0"/>
              </a:rPr>
              <a:t>الدراسة التحليلية لمدينة بوسعادة عن طريق المقاربة النمو العمراني”لفليب بانري“</a:t>
            </a:r>
            <a:endParaRPr lang="fr-FR" sz="20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9"/>
                                        </p:tgtEl>
                                        <p:attrNameLst>
                                          <p:attrName>style.visibility</p:attrName>
                                        </p:attrNameLst>
                                      </p:cBhvr>
                                      <p:to>
                                        <p:strVal val="visible"/>
                                      </p:to>
                                    </p:set>
                                    <p:set>
                                      <p:cBhvr>
                                        <p:cTn id="7" dur="455" fill="hold">
                                          <p:stCondLst>
                                            <p:cond delay="0"/>
                                          </p:stCondLst>
                                        </p:cTn>
                                        <p:tgtEl>
                                          <p:spTgt spid="9"/>
                                        </p:tgtEl>
                                        <p:attrNameLst>
                                          <p:attrName>style.rotation</p:attrName>
                                        </p:attrNameLst>
                                      </p:cBhvr>
                                      <p:to>
                                        <p:strVal val="-45.0"/>
                                      </p:to>
                                    </p:set>
                                    <p:anim calcmode="lin" valueType="num">
                                      <p:cBhvr>
                                        <p:cTn id="8"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3"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sp>
        <p:nvSpPr>
          <p:cNvPr id="4" name="ZoneTexte 3"/>
          <p:cNvSpPr txBox="1"/>
          <p:nvPr/>
        </p:nvSpPr>
        <p:spPr>
          <a:xfrm>
            <a:off x="285720" y="642918"/>
            <a:ext cx="7786742" cy="461665"/>
          </a:xfrm>
          <a:prstGeom prst="rect">
            <a:avLst/>
          </a:prstGeom>
          <a:ln>
            <a:noFill/>
          </a:ln>
          <a:effectLst/>
          <a:scene3d>
            <a:camera prst="orthographicFront">
              <a:rot lat="0" lon="0" rev="0"/>
            </a:camera>
            <a:lightRig rig="glow" dir="tl">
              <a:rot lat="0" lon="0" rev="14100000"/>
            </a:lightRig>
          </a:scene3d>
          <a:sp3d prstMaterial="softEdge">
            <a:bevelT w="127000" prst="artDeco"/>
          </a:sp3d>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sz="2400" dirty="0" smtClean="0">
                <a:solidFill>
                  <a:schemeClr val="tx1"/>
                </a:solidFill>
                <a:latin typeface="Times New Roman" pitchFamily="18" charset="0"/>
                <a:cs typeface="Times New Roman" pitchFamily="18" charset="0"/>
              </a:rPr>
              <a:t>الدراسة التحليلية لمدينة بوسعادة عن طريق المقاربة الإدراكية ”لكيفن لينش“</a:t>
            </a:r>
            <a:endParaRPr lang="fr-FR" sz="2400" dirty="0">
              <a:solidFill>
                <a:schemeClr val="tx1"/>
              </a:solidFill>
              <a:latin typeface="Times New Roman" pitchFamily="18" charset="0"/>
              <a:cs typeface="Times New Roman" pitchFamily="18" charset="0"/>
            </a:endParaRPr>
          </a:p>
        </p:txBody>
      </p:sp>
      <p:pic>
        <p:nvPicPr>
          <p:cNvPr id="5" name="Picture 8" descr="AG00051_"/>
          <p:cNvPicPr>
            <a:picLocks noChangeAspect="1" noChangeArrowheads="1" noCrop="1"/>
          </p:cNvPicPr>
          <p:nvPr/>
        </p:nvPicPr>
        <p:blipFill>
          <a:blip r:embed="rId2" cstate="print"/>
          <a:srcRect/>
          <a:stretch>
            <a:fillRect/>
          </a:stretch>
        </p:blipFill>
        <p:spPr bwMode="auto">
          <a:xfrm flipH="1">
            <a:off x="8215338" y="857232"/>
            <a:ext cx="534988" cy="158750"/>
          </a:xfrm>
          <a:prstGeom prst="rect">
            <a:avLst/>
          </a:prstGeom>
          <a:noFill/>
          <a:ln w="9525">
            <a:noFill/>
            <a:miter lim="800000"/>
            <a:headEnd/>
            <a:tailEnd/>
          </a:ln>
        </p:spPr>
      </p:pic>
      <p:sp>
        <p:nvSpPr>
          <p:cNvPr id="24577" name="Rectangle 1"/>
          <p:cNvSpPr>
            <a:spLocks noChangeArrowheads="1"/>
          </p:cNvSpPr>
          <p:nvPr/>
        </p:nvSpPr>
        <p:spPr bwMode="auto">
          <a:xfrm>
            <a:off x="1285852" y="1214422"/>
            <a:ext cx="6643670" cy="612934"/>
          </a:xfrm>
          <a:prstGeom prst="round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DZ" sz="16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DZ" sz="1600" b="1"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المرحلة الأولى</a:t>
            </a:r>
            <a:r>
              <a:rPr kumimoji="0" lang="ar-DZ" sz="16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DZ" sz="1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تحليل العناصر البصرية (الحدود، المسارات، الأحياء، المعالم، العقد ) الموجودة في مدينة بوسعادة، وذلك من خلال الدراسة الميدانية لأرض الواقع والاعتماد على المخططات وتلخيصها فيما يلي:</a:t>
            </a:r>
            <a:endParaRPr kumimoji="0" lang="ar-DZ"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Image 7" descr="C:\Users\H\Pictures\الحدود.PNG"/>
          <p:cNvPicPr/>
          <p:nvPr/>
        </p:nvPicPr>
        <p:blipFill>
          <a:blip r:embed="rId3" cstate="print"/>
          <a:srcRect/>
          <a:stretch>
            <a:fillRect/>
          </a:stretch>
        </p:blipFill>
        <p:spPr bwMode="auto">
          <a:xfrm>
            <a:off x="5000628" y="2571744"/>
            <a:ext cx="3857652" cy="4000528"/>
          </a:xfrm>
          <a:prstGeom prst="rect">
            <a:avLst/>
          </a:prstGeom>
          <a:ln w="88900" cap="sq" cmpd="thickThin">
            <a:solidFill>
              <a:srgbClr val="FF3399"/>
            </a:solidFill>
            <a:prstDash val="solid"/>
            <a:miter lim="800000"/>
          </a:ln>
          <a:effectLst>
            <a:innerShdw blurRad="76200">
              <a:srgbClr val="000000"/>
            </a:innerShdw>
          </a:effectLst>
        </p:spPr>
      </p:pic>
      <p:pic>
        <p:nvPicPr>
          <p:cNvPr id="9" name="Image 8" descr="mlkjhgf.PNG"/>
          <p:cNvPicPr/>
          <p:nvPr/>
        </p:nvPicPr>
        <p:blipFill>
          <a:blip r:embed="rId4" cstate="print"/>
          <a:stretch>
            <a:fillRect/>
          </a:stretch>
        </p:blipFill>
        <p:spPr>
          <a:xfrm>
            <a:off x="357158" y="2571744"/>
            <a:ext cx="3929090" cy="4000527"/>
          </a:xfrm>
          <a:prstGeom prst="rect">
            <a:avLst/>
          </a:prstGeom>
          <a:ln w="88900" cap="sq" cmpd="thickThin">
            <a:solidFill>
              <a:srgbClr val="FF3399"/>
            </a:solidFill>
            <a:prstDash val="solid"/>
            <a:miter lim="800000"/>
          </a:ln>
          <a:effectLst>
            <a:innerShdw blurRad="76200">
              <a:srgbClr val="000000"/>
            </a:innerShdw>
          </a:effectLst>
        </p:spPr>
      </p:pic>
      <p:sp>
        <p:nvSpPr>
          <p:cNvPr id="10" name="ZoneTexte 9"/>
          <p:cNvSpPr txBox="1"/>
          <p:nvPr/>
        </p:nvSpPr>
        <p:spPr>
          <a:xfrm>
            <a:off x="5143504" y="1928802"/>
            <a:ext cx="3500462" cy="442674"/>
          </a:xfrm>
          <a:prstGeom prst="roundRect">
            <a:avLst/>
          </a:prstGeom>
          <a:ln>
            <a:noFill/>
          </a:ln>
          <a:effectLst/>
          <a:scene3d>
            <a:camera prst="orthographicFront">
              <a:rot lat="0" lon="0" rev="0"/>
            </a:camera>
            <a:lightRig rig="glow" dir="tl">
              <a:rot lat="0" lon="0" rev="14100000"/>
            </a:lightRig>
          </a:scene3d>
          <a:sp3d prstMaterial="softEdge">
            <a:bevelT w="127000" prst="artDeco"/>
          </a:sp3d>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rtl="1"/>
            <a:r>
              <a:rPr lang="ar-DZ" sz="2000" b="1" dirty="0" smtClean="0">
                <a:latin typeface="Times New Roman" pitchFamily="18" charset="0"/>
                <a:cs typeface="Times New Roman" pitchFamily="18" charset="0"/>
              </a:rPr>
              <a:t>شكل يوضح الحدود في مدينة بوسعادة</a:t>
            </a:r>
            <a:endParaRPr lang="fr-FR" sz="2000" b="1" dirty="0">
              <a:latin typeface="Times New Roman" pitchFamily="18" charset="0"/>
              <a:cs typeface="Times New Roman" pitchFamily="18" charset="0"/>
            </a:endParaRPr>
          </a:p>
        </p:txBody>
      </p:sp>
      <p:sp>
        <p:nvSpPr>
          <p:cNvPr id="11" name="ZoneTexte 10"/>
          <p:cNvSpPr txBox="1"/>
          <p:nvPr/>
        </p:nvSpPr>
        <p:spPr>
          <a:xfrm>
            <a:off x="428596" y="1928802"/>
            <a:ext cx="3714776" cy="442674"/>
          </a:xfrm>
          <a:prstGeom prst="roundRect">
            <a:avLst/>
          </a:prstGeom>
          <a:ln>
            <a:noFill/>
          </a:ln>
          <a:effectLst/>
          <a:scene3d>
            <a:camera prst="orthographicFront">
              <a:rot lat="0" lon="0" rev="0"/>
            </a:camera>
            <a:lightRig rig="glow" dir="tl">
              <a:rot lat="0" lon="0" rev="14100000"/>
            </a:lightRig>
          </a:scene3d>
          <a:sp3d prstMaterial="softEdge">
            <a:bevelT w="127000" prst="artDeco"/>
          </a:sp3d>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rtl="1"/>
            <a:r>
              <a:rPr lang="ar-DZ" sz="2000" b="1" dirty="0" smtClean="0">
                <a:latin typeface="Times New Roman" pitchFamily="18" charset="0"/>
                <a:cs typeface="Times New Roman" pitchFamily="18" charset="0"/>
              </a:rPr>
              <a:t>شكل يوضح المسارات في مدينة بوسعادة</a:t>
            </a:r>
            <a:endParaRPr lang="fr-FR" sz="20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hoplku.PNG"/>
          <p:cNvPicPr/>
          <p:nvPr/>
        </p:nvPicPr>
        <p:blipFill>
          <a:blip r:embed="rId2" cstate="print"/>
          <a:stretch>
            <a:fillRect/>
          </a:stretch>
        </p:blipFill>
        <p:spPr>
          <a:xfrm>
            <a:off x="4786314" y="1714488"/>
            <a:ext cx="4010025" cy="4295775"/>
          </a:xfrm>
          <a:prstGeom prst="rect">
            <a:avLst/>
          </a:prstGeom>
          <a:ln w="88900" cap="sq" cmpd="thickThin">
            <a:solidFill>
              <a:srgbClr val="FF3399"/>
            </a:solidFill>
            <a:prstDash val="solid"/>
            <a:miter lim="800000"/>
          </a:ln>
          <a:effectLst>
            <a:innerShdw blurRad="76200">
              <a:srgbClr val="000000"/>
            </a:innerShdw>
          </a:effectLst>
        </p:spPr>
      </p:pic>
      <p:pic>
        <p:nvPicPr>
          <p:cNvPr id="3" name="Image 2" descr="العقد.PNG"/>
          <p:cNvPicPr/>
          <p:nvPr/>
        </p:nvPicPr>
        <p:blipFill>
          <a:blip r:embed="rId3"/>
          <a:stretch>
            <a:fillRect/>
          </a:stretch>
        </p:blipFill>
        <p:spPr>
          <a:xfrm>
            <a:off x="428596" y="1714488"/>
            <a:ext cx="4071966" cy="4286280"/>
          </a:xfrm>
          <a:prstGeom prst="rect">
            <a:avLst/>
          </a:prstGeom>
          <a:ln w="88900" cap="sq" cmpd="thickThin">
            <a:solidFill>
              <a:srgbClr val="FF3399"/>
            </a:solidFill>
            <a:prstDash val="solid"/>
            <a:miter lim="800000"/>
          </a:ln>
          <a:effectLst>
            <a:innerShdw blurRad="76200">
              <a:srgbClr val="000000"/>
            </a:innerShdw>
          </a:effectLst>
        </p:spPr>
      </p:pic>
      <p:sp>
        <p:nvSpPr>
          <p:cNvPr id="4" name="ZoneTexte 3"/>
          <p:cNvSpPr txBox="1"/>
          <p:nvPr/>
        </p:nvSpPr>
        <p:spPr>
          <a:xfrm>
            <a:off x="5072066" y="1142984"/>
            <a:ext cx="3643338" cy="442674"/>
          </a:xfrm>
          <a:prstGeom prst="roundRect">
            <a:avLst/>
          </a:prstGeom>
          <a:ln>
            <a:noFill/>
          </a:ln>
          <a:effectLst/>
          <a:scene3d>
            <a:camera prst="orthographicFront">
              <a:rot lat="0" lon="0" rev="0"/>
            </a:camera>
            <a:lightRig rig="glow" dir="tl">
              <a:rot lat="0" lon="0" rev="14100000"/>
            </a:lightRig>
          </a:scene3d>
          <a:sp3d prstMaterial="softEdge">
            <a:bevelT w="127000" prst="artDeco"/>
          </a:sp3d>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rtl="1"/>
            <a:r>
              <a:rPr lang="ar-DZ" sz="2000" b="1" dirty="0" smtClean="0">
                <a:latin typeface="Times New Roman" pitchFamily="18" charset="0"/>
                <a:cs typeface="Times New Roman" pitchFamily="18" charset="0"/>
              </a:rPr>
              <a:t>شكل يوضح الأحياء في مدينة بوسعادة</a:t>
            </a:r>
            <a:endParaRPr lang="fr-FR" sz="2000" b="1" dirty="0">
              <a:latin typeface="Times New Roman" pitchFamily="18" charset="0"/>
              <a:cs typeface="Times New Roman" pitchFamily="18" charset="0"/>
            </a:endParaRPr>
          </a:p>
        </p:txBody>
      </p:sp>
      <p:sp>
        <p:nvSpPr>
          <p:cNvPr id="5" name="ZoneTexte 4"/>
          <p:cNvSpPr txBox="1"/>
          <p:nvPr/>
        </p:nvSpPr>
        <p:spPr>
          <a:xfrm>
            <a:off x="571472" y="1142984"/>
            <a:ext cx="3714776" cy="442674"/>
          </a:xfrm>
          <a:prstGeom prst="roundRect">
            <a:avLst/>
          </a:prstGeom>
          <a:ln>
            <a:noFill/>
          </a:ln>
          <a:effectLst/>
          <a:scene3d>
            <a:camera prst="orthographicFront">
              <a:rot lat="0" lon="0" rev="0"/>
            </a:camera>
            <a:lightRig rig="glow" dir="tl">
              <a:rot lat="0" lon="0" rev="14100000"/>
            </a:lightRig>
          </a:scene3d>
          <a:sp3d prstMaterial="softEdge">
            <a:bevelT w="127000" prst="artDeco"/>
          </a:sp3d>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rtl="1"/>
            <a:r>
              <a:rPr lang="ar-DZ" sz="2000" b="1" dirty="0" smtClean="0">
                <a:latin typeface="Times New Roman" pitchFamily="18" charset="0"/>
                <a:cs typeface="Times New Roman" pitchFamily="18" charset="0"/>
              </a:rPr>
              <a:t>شكل يوضح العقد في مدينة بوسعادة</a:t>
            </a:r>
            <a:endParaRPr lang="fr-FR" sz="2000" b="1" dirty="0">
              <a:latin typeface="Times New Roman" pitchFamily="18" charset="0"/>
              <a:cs typeface="Times New Roman" pitchFamily="18" charset="0"/>
            </a:endParaRPr>
          </a:p>
        </p:txBody>
      </p:sp>
      <p:sp>
        <p:nvSpPr>
          <p:cNvPr id="6"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7"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set>
                                      <p:cBhvr>
                                        <p:cTn id="7" dur="455" fill="hold">
                                          <p:stCondLst>
                                            <p:cond delay="0"/>
                                          </p:stCondLst>
                                        </p:cTn>
                                        <p:tgtEl>
                                          <p:spTgt spid="7"/>
                                        </p:tgtEl>
                                        <p:attrNameLst>
                                          <p:attrName>style.rotation</p:attrName>
                                        </p:attrNameLst>
                                      </p:cBhvr>
                                      <p:to>
                                        <p:strVal val="-45.0"/>
                                      </p:to>
                                    </p:set>
                                    <p:anim calcmode="lin" valueType="num">
                                      <p:cBhvr>
                                        <p:cTn id="8"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cstate="print"/>
          <a:srcRect/>
          <a:stretch>
            <a:fillRect/>
          </a:stretch>
        </p:blipFill>
        <p:spPr bwMode="auto">
          <a:xfrm>
            <a:off x="2357422" y="1214422"/>
            <a:ext cx="4572033" cy="321471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3"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4"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sp>
        <p:nvSpPr>
          <p:cNvPr id="5" name="ZoneTexte 4"/>
          <p:cNvSpPr txBox="1"/>
          <p:nvPr/>
        </p:nvSpPr>
        <p:spPr>
          <a:xfrm>
            <a:off x="2786050" y="642918"/>
            <a:ext cx="3429024" cy="442674"/>
          </a:xfrm>
          <a:prstGeom prst="roundRect">
            <a:avLst/>
          </a:prstGeom>
          <a:solidFill>
            <a:schemeClr val="accent2">
              <a:lumMod val="75000"/>
            </a:schemeClr>
          </a:solidFill>
          <a:ln>
            <a:solidFill>
              <a:schemeClr val="accent2">
                <a:lumMod val="75000"/>
              </a:schemeClr>
            </a:solidFill>
          </a:ln>
          <a:effectLst/>
          <a:scene3d>
            <a:camera prst="orthographicFront">
              <a:rot lat="0" lon="0" rev="0"/>
            </a:camera>
            <a:lightRig rig="glow" dir="tl">
              <a:rot lat="0" lon="0" rev="14100000"/>
            </a:lightRig>
          </a:scene3d>
          <a:sp3d prstMaterial="softEdge">
            <a:bevelT w="127000" prst="artDeco"/>
          </a:sp3d>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rtl="1"/>
            <a:r>
              <a:rPr lang="ar-DZ" sz="2000" b="1" dirty="0" smtClean="0">
                <a:latin typeface="Times New Roman" pitchFamily="18" charset="0"/>
                <a:cs typeface="Times New Roman" pitchFamily="18" charset="0"/>
              </a:rPr>
              <a:t>شكل يوضح المعالم في مدينة بوسعادة</a:t>
            </a:r>
            <a:endParaRPr lang="fr-FR" sz="2000" b="1" dirty="0">
              <a:latin typeface="Times New Roman" pitchFamily="18" charset="0"/>
              <a:cs typeface="Times New Roman" pitchFamily="18" charset="0"/>
            </a:endParaRPr>
          </a:p>
        </p:txBody>
      </p:sp>
      <p:pic>
        <p:nvPicPr>
          <p:cNvPr id="6" name="Image 5" descr="71872013.jpg"/>
          <p:cNvPicPr/>
          <p:nvPr/>
        </p:nvPicPr>
        <p:blipFill>
          <a:blip r:embed="rId3" cstate="print"/>
          <a:stretch>
            <a:fillRect/>
          </a:stretch>
        </p:blipFill>
        <p:spPr>
          <a:xfrm>
            <a:off x="7215206" y="2714620"/>
            <a:ext cx="1785950" cy="16430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Image 6" descr="otal.PNG"/>
          <p:cNvPicPr/>
          <p:nvPr/>
        </p:nvPicPr>
        <p:blipFill>
          <a:blip r:embed="rId4" cstate="print"/>
          <a:stretch>
            <a:fillRect/>
          </a:stretch>
        </p:blipFill>
        <p:spPr>
          <a:xfrm>
            <a:off x="4857752" y="4572008"/>
            <a:ext cx="1928826" cy="15716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Image 7"/>
          <p:cNvPicPr/>
          <p:nvPr/>
        </p:nvPicPr>
        <p:blipFill>
          <a:blip r:embed="rId5" cstate="print"/>
          <a:srcRect/>
          <a:stretch>
            <a:fillRect/>
          </a:stretch>
        </p:blipFill>
        <p:spPr bwMode="auto">
          <a:xfrm>
            <a:off x="7251078" y="1071546"/>
            <a:ext cx="1750078" cy="14813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Image 9"/>
          <p:cNvPicPr/>
          <p:nvPr/>
        </p:nvPicPr>
        <p:blipFill>
          <a:blip r:embed="rId6" cstate="print"/>
          <a:srcRect/>
          <a:stretch>
            <a:fillRect/>
          </a:stretch>
        </p:blipFill>
        <p:spPr bwMode="auto">
          <a:xfrm>
            <a:off x="2571736" y="4572008"/>
            <a:ext cx="2028511" cy="15001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 10" descr="20150220_083849.jpg"/>
          <p:cNvPicPr/>
          <p:nvPr/>
        </p:nvPicPr>
        <p:blipFill>
          <a:blip r:embed="rId7" cstate="print"/>
          <a:stretch>
            <a:fillRect/>
          </a:stretch>
        </p:blipFill>
        <p:spPr>
          <a:xfrm>
            <a:off x="285720" y="1071546"/>
            <a:ext cx="1922799" cy="15103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529" name="Picture 1" descr="D:\تسيير المدينة\yassmine\العقد\201104082428.jpg"/>
          <p:cNvPicPr>
            <a:picLocks noChangeAspect="1" noChangeArrowheads="1"/>
          </p:cNvPicPr>
          <p:nvPr/>
        </p:nvPicPr>
        <p:blipFill>
          <a:blip r:embed="rId8" cstate="print"/>
          <a:srcRect/>
          <a:stretch>
            <a:fillRect/>
          </a:stretch>
        </p:blipFill>
        <p:spPr bwMode="auto">
          <a:xfrm>
            <a:off x="7237422" y="4500571"/>
            <a:ext cx="1763734" cy="17145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Image 12" descr="C:\Users\2014\Desktop\Photos\Photo0502.jpg"/>
          <p:cNvPicPr/>
          <p:nvPr/>
        </p:nvPicPr>
        <p:blipFill>
          <a:blip r:embed="rId9" cstate="print"/>
          <a:srcRect/>
          <a:stretch>
            <a:fillRect/>
          </a:stretch>
        </p:blipFill>
        <p:spPr bwMode="auto">
          <a:xfrm>
            <a:off x="285720" y="4572008"/>
            <a:ext cx="1928826" cy="1428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530" name="Picture 2" descr="D:\Fichieçus\Photos\Photo0737.jpg"/>
          <p:cNvPicPr>
            <a:picLocks noChangeAspect="1" noChangeArrowheads="1"/>
          </p:cNvPicPr>
          <p:nvPr/>
        </p:nvPicPr>
        <p:blipFill>
          <a:blip r:embed="rId10" cstate="print"/>
          <a:srcRect/>
          <a:stretch>
            <a:fillRect/>
          </a:stretch>
        </p:blipFill>
        <p:spPr bwMode="auto">
          <a:xfrm>
            <a:off x="214282" y="2714620"/>
            <a:ext cx="1857356" cy="16430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cxnSp>
        <p:nvCxnSpPr>
          <p:cNvPr id="16" name="Connecteur droit avec flèche 15"/>
          <p:cNvCxnSpPr/>
          <p:nvPr/>
        </p:nvCxnSpPr>
        <p:spPr>
          <a:xfrm rot="10800000" flipV="1">
            <a:off x="6643702" y="2071678"/>
            <a:ext cx="571504" cy="21431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9" name="Connecteur droit avec flèche 18"/>
          <p:cNvCxnSpPr/>
          <p:nvPr/>
        </p:nvCxnSpPr>
        <p:spPr>
          <a:xfrm rot="10800000">
            <a:off x="6286512" y="2500306"/>
            <a:ext cx="857256" cy="50006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2" name="Connecteur droit avec flèche 21"/>
          <p:cNvCxnSpPr/>
          <p:nvPr/>
        </p:nvCxnSpPr>
        <p:spPr>
          <a:xfrm rot="5400000" flipH="1" flipV="1">
            <a:off x="5322893" y="3893347"/>
            <a:ext cx="1213652" cy="79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0" name="Connecteur droit avec flèche 29"/>
          <p:cNvCxnSpPr/>
          <p:nvPr/>
        </p:nvCxnSpPr>
        <p:spPr>
          <a:xfrm>
            <a:off x="2214546" y="2214554"/>
            <a:ext cx="857256" cy="28575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4" name="Connecteur droit avec flèche 33"/>
          <p:cNvCxnSpPr/>
          <p:nvPr/>
        </p:nvCxnSpPr>
        <p:spPr>
          <a:xfrm flipV="1">
            <a:off x="2071670" y="2928934"/>
            <a:ext cx="857256" cy="3571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9" name="Connecteur droit avec flèche 38"/>
          <p:cNvCxnSpPr/>
          <p:nvPr/>
        </p:nvCxnSpPr>
        <p:spPr>
          <a:xfrm flipV="1">
            <a:off x="2143108" y="3286124"/>
            <a:ext cx="2000264" cy="135732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3" name="Connecteur droit avec flèche 42"/>
          <p:cNvCxnSpPr/>
          <p:nvPr/>
        </p:nvCxnSpPr>
        <p:spPr>
          <a:xfrm rot="5400000" flipH="1" flipV="1">
            <a:off x="4036215" y="3107529"/>
            <a:ext cx="1785950" cy="114300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46" name="Picture 10" descr="D:\مسودة المذكرة 2015\Nouveau dossier\لللللل.png"/>
          <p:cNvPicPr>
            <a:picLocks noChangeAspect="1" noChangeArrowheads="1"/>
          </p:cNvPicPr>
          <p:nvPr/>
        </p:nvPicPr>
        <p:blipFill>
          <a:blip r:embed="rId2"/>
          <a:srcRect/>
          <a:stretch>
            <a:fillRect/>
          </a:stretch>
        </p:blipFill>
        <p:spPr bwMode="auto">
          <a:xfrm>
            <a:off x="0" y="642918"/>
            <a:ext cx="4724156" cy="6215082"/>
          </a:xfrm>
          <a:prstGeom prst="rect">
            <a:avLst/>
          </a:prstGeom>
          <a:noFill/>
        </p:spPr>
      </p:pic>
      <p:sp>
        <p:nvSpPr>
          <p:cNvPr id="1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15"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sp>
        <p:nvSpPr>
          <p:cNvPr id="16" name="Rectangle 1"/>
          <p:cNvSpPr>
            <a:spLocks noChangeArrowheads="1"/>
          </p:cNvSpPr>
          <p:nvPr/>
        </p:nvSpPr>
        <p:spPr bwMode="auto">
          <a:xfrm>
            <a:off x="5143504" y="1071546"/>
            <a:ext cx="3786150" cy="1940957"/>
          </a:xfrm>
          <a:prstGeom prst="wedgeRoundRectCallout">
            <a:avLst>
              <a:gd name="adj1" fmla="val -62091"/>
              <a:gd name="adj2" fmla="val 83438"/>
              <a:gd name="adj3" fmla="val 16667"/>
            </a:avLst>
          </a:prstGeom>
          <a:ln>
            <a:noFill/>
            <a:headEnd/>
            <a:tailEnd/>
          </a:ln>
          <a:effectLst/>
          <a:scene3d>
            <a:camera prst="orthographicFront">
              <a:rot lat="0" lon="0" rev="0"/>
            </a:camera>
            <a:lightRig rig="glow" dir="t">
              <a:rot lat="0" lon="0" rev="14100000"/>
            </a:lightRig>
          </a:scene3d>
          <a:sp3d prstMaterial="softEdge">
            <a:bevelT w="127000" prst="artDeco"/>
          </a:sp3d>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lvl="0" algn="r" rtl="1" fontAlgn="base">
              <a:spcBef>
                <a:spcPct val="0"/>
              </a:spcBef>
              <a:spcAft>
                <a:spcPct val="0"/>
              </a:spcAft>
            </a:pPr>
            <a:r>
              <a:rPr lang="ar-DZ" b="1" dirty="0" smtClean="0"/>
              <a:t>.</a:t>
            </a:r>
            <a:r>
              <a:rPr lang="ar-DZ" b="1" u="sng" dirty="0" smtClean="0"/>
              <a:t> </a:t>
            </a:r>
            <a:r>
              <a:rPr lang="ar-DZ" b="1" u="sng" dirty="0" smtClean="0">
                <a:latin typeface="Times New Roman" pitchFamily="18" charset="0"/>
                <a:cs typeface="Times New Roman" pitchFamily="18" charset="0"/>
              </a:rPr>
              <a:t>المرحلة الثانية</a:t>
            </a:r>
            <a:r>
              <a:rPr lang="ar-DZ" b="1" dirty="0" smtClean="0">
                <a:latin typeface="Times New Roman" pitchFamily="18" charset="0"/>
                <a:cs typeface="Times New Roman" pitchFamily="18" charset="0"/>
              </a:rPr>
              <a:t>:</a:t>
            </a:r>
            <a:r>
              <a:rPr lang="ar-SA" dirty="0" smtClean="0">
                <a:latin typeface="Times New Roman" pitchFamily="18" charset="0"/>
                <a:cs typeface="Times New Roman" pitchFamily="18" charset="0"/>
              </a:rPr>
              <a:t> في هذه الدراسة اعتمدنا على استطلاع وجهات نظر عينة مختارة من سكان مدينة بوسعادة  ،بحيث تمثلت هذه العينة في 20 شخص  ،وتم استجواب العينة بإتباعنا للخطوات والطرق والأساليب التي أجراها "كيفن لينش" في هذه الدراسة، وكانت النتائج كالتالي:</a:t>
            </a:r>
            <a:endParaRPr kumimoji="0" lang="ar-DZ"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5"/>
                                        </p:tgtEl>
                                        <p:attrNameLst>
                                          <p:attrName>style.visibility</p:attrName>
                                        </p:attrNameLst>
                                      </p:cBhvr>
                                      <p:to>
                                        <p:strVal val="visible"/>
                                      </p:to>
                                    </p:set>
                                    <p:set>
                                      <p:cBhvr>
                                        <p:cTn id="7" dur="455" fill="hold">
                                          <p:stCondLst>
                                            <p:cond delay="0"/>
                                          </p:stCondLst>
                                        </p:cTn>
                                        <p:tgtEl>
                                          <p:spTgt spid="15"/>
                                        </p:tgtEl>
                                        <p:attrNameLst>
                                          <p:attrName>style.rotation</p:attrName>
                                        </p:attrNameLst>
                                      </p:cBhvr>
                                      <p:to>
                                        <p:strVal val="-45.0"/>
                                      </p:to>
                                    </p:set>
                                    <p:anim calcmode="lin" valueType="num">
                                      <p:cBhvr>
                                        <p:cTn id="8" dur="455" fill="hold">
                                          <p:stCondLst>
                                            <p:cond delay="455"/>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428596" y="857232"/>
            <a:ext cx="3214646" cy="2247424"/>
          </a:xfrm>
          <a:prstGeom prst="wedgeRoundRectCallout">
            <a:avLst>
              <a:gd name="adj1" fmla="val 55020"/>
              <a:gd name="adj2" fmla="val 74435"/>
              <a:gd name="adj3" fmla="val 16667"/>
            </a:avLst>
          </a:prstGeom>
          <a:ln>
            <a:noFill/>
            <a:headEnd/>
            <a:tailEnd/>
          </a:ln>
          <a:effectLst/>
          <a:scene3d>
            <a:camera prst="orthographicFront">
              <a:rot lat="0" lon="0" rev="0"/>
            </a:camera>
            <a:lightRig rig="glow" dir="t">
              <a:rot lat="0" lon="0" rev="14100000"/>
            </a:lightRig>
          </a:scene3d>
          <a:sp3d prstMaterial="softEdge">
            <a:bevelT w="127000" prst="artDeco"/>
          </a:sp3d>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lvl="0" algn="r" rtl="1" fontAlgn="base">
              <a:spcBef>
                <a:spcPct val="0"/>
              </a:spcBef>
              <a:spcAft>
                <a:spcPct val="0"/>
              </a:spcAft>
            </a:pPr>
            <a:r>
              <a:rPr lang="ar-DZ" dirty="0" smtClean="0">
                <a:latin typeface="Times New Roman" pitchFamily="18" charset="0"/>
                <a:cs typeface="Times New Roman" pitchFamily="18" charset="0"/>
              </a:rPr>
              <a:t> بعد نتائج الاستطلاع عن طريق الاستجواب الشفهي والرسيمات التقريبية قمنا بتحديد نقاط القوة والضعف للعناصر البصرية (الحدود، المسارات، الأحياء، العقد، المعالم)، لكي يتم تحديد أهم المشاكل التي تعاني منها مدينة بوسعادة</a:t>
            </a:r>
            <a:endParaRPr kumimoji="0" lang="ar-DZ" sz="1800" i="0"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 name="Image 2" descr="jhgg.PNG"/>
          <p:cNvPicPr/>
          <p:nvPr/>
        </p:nvPicPr>
        <p:blipFill>
          <a:blip r:embed="rId2"/>
          <a:stretch>
            <a:fillRect/>
          </a:stretch>
        </p:blipFill>
        <p:spPr>
          <a:xfrm>
            <a:off x="4143372" y="857232"/>
            <a:ext cx="4677856" cy="5548683"/>
          </a:xfrm>
          <a:prstGeom prst="rect">
            <a:avLst/>
          </a:prstGeom>
          <a:ln w="88900" cap="sq" cmpd="thickThin">
            <a:solidFill>
              <a:srgbClr val="000000"/>
            </a:solidFill>
            <a:prstDash val="solid"/>
            <a:miter lim="800000"/>
          </a:ln>
          <a:effectLst>
            <a:innerShdw blurRad="76200">
              <a:srgbClr val="000000"/>
            </a:innerShdw>
          </a:effectLst>
        </p:spPr>
      </p:pic>
      <p:sp>
        <p:nvSpPr>
          <p:cNvPr id="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5"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3"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graphicFrame>
        <p:nvGraphicFramePr>
          <p:cNvPr id="4" name="Tableau 3"/>
          <p:cNvGraphicFramePr>
            <a:graphicFrameLocks noGrp="1"/>
          </p:cNvGraphicFramePr>
          <p:nvPr/>
        </p:nvGraphicFramePr>
        <p:xfrm>
          <a:off x="4643438" y="1000108"/>
          <a:ext cx="4286280" cy="5497145"/>
        </p:xfrm>
        <a:graphic>
          <a:graphicData uri="http://schemas.openxmlformats.org/drawingml/2006/table">
            <a:tbl>
              <a:tblPr rtl="1"/>
              <a:tblGrid>
                <a:gridCol w="750755"/>
                <a:gridCol w="671117"/>
                <a:gridCol w="729663"/>
                <a:gridCol w="1159710"/>
                <a:gridCol w="975035"/>
              </a:tblGrid>
              <a:tr h="267751">
                <a:tc>
                  <a:txBody>
                    <a:bodyPr/>
                    <a:lstStyle/>
                    <a:p>
                      <a:pPr algn="r" rtl="0">
                        <a:lnSpc>
                          <a:spcPct val="115000"/>
                        </a:lnSpc>
                        <a:spcAft>
                          <a:spcPts val="0"/>
                        </a:spcAft>
                      </a:pPr>
                      <a:r>
                        <a:rPr lang="ar-DZ" sz="1100" b="1" dirty="0" smtClean="0">
                          <a:latin typeface="Calibri"/>
                          <a:ea typeface="Calibri"/>
                          <a:cs typeface="Simplified Arabic"/>
                        </a:rPr>
                        <a:t>العناصر</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0">
                        <a:lnSpc>
                          <a:spcPct val="115000"/>
                        </a:lnSpc>
                        <a:spcAft>
                          <a:spcPts val="0"/>
                        </a:spcAft>
                      </a:pPr>
                      <a:r>
                        <a:rPr lang="ar-SA" sz="1100" b="1">
                          <a:latin typeface="Calibri"/>
                          <a:ea typeface="Calibri"/>
                          <a:cs typeface="Simplified Arabic"/>
                        </a:rPr>
                        <a:t>نقطة قوية</a:t>
                      </a: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0">
                        <a:lnSpc>
                          <a:spcPct val="115000"/>
                        </a:lnSpc>
                        <a:spcAft>
                          <a:spcPts val="0"/>
                        </a:spcAft>
                      </a:pPr>
                      <a:r>
                        <a:rPr lang="ar-DZ" sz="1100" b="1" dirty="0" smtClean="0">
                          <a:latin typeface="Calibri"/>
                          <a:ea typeface="Calibri"/>
                          <a:cs typeface="Simplified Arabic"/>
                        </a:rPr>
                        <a:t>الاسم</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1">
                        <a:lnSpc>
                          <a:spcPct val="115000"/>
                        </a:lnSpc>
                        <a:spcAft>
                          <a:spcPts val="0"/>
                        </a:spcAft>
                      </a:pPr>
                      <a:r>
                        <a:rPr lang="ar-SA" sz="1100" b="1">
                          <a:latin typeface="Calibri"/>
                          <a:ea typeface="Calibri"/>
                          <a:cs typeface="Simplified Arabic"/>
                        </a:rPr>
                        <a:t>         التحليل</a:t>
                      </a: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1">
                        <a:lnSpc>
                          <a:spcPct val="115000"/>
                        </a:lnSpc>
                        <a:spcAft>
                          <a:spcPts val="0"/>
                        </a:spcAft>
                      </a:pPr>
                      <a:r>
                        <a:rPr lang="ar-SA" sz="1500" b="1">
                          <a:latin typeface="Calibri"/>
                          <a:ea typeface="Calibri"/>
                          <a:cs typeface="Arial"/>
                        </a:rPr>
                        <a:t>  الصور</a:t>
                      </a: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749704">
                <a:tc>
                  <a:txBody>
                    <a:bodyPr/>
                    <a:lstStyle/>
                    <a:p>
                      <a:pPr algn="ctr" rtl="1">
                        <a:lnSpc>
                          <a:spcPct val="115000"/>
                        </a:lnSpc>
                        <a:spcAft>
                          <a:spcPts val="0"/>
                        </a:spcAft>
                      </a:pPr>
                      <a:r>
                        <a:rPr lang="ar-DZ" sz="1100" dirty="0" smtClean="0">
                          <a:latin typeface="Calibri"/>
                          <a:ea typeface="Calibri"/>
                          <a:cs typeface="Simplified Arabic"/>
                        </a:rPr>
                        <a:t>الحدود</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l" rtl="1">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r>
                        <a:rPr lang="ar-DZ" sz="1100" dirty="0" smtClean="0">
                          <a:latin typeface="Calibri"/>
                          <a:ea typeface="Calibri"/>
                          <a:cs typeface="Arial"/>
                        </a:rPr>
                        <a:t>جبل</a:t>
                      </a:r>
                      <a:r>
                        <a:rPr lang="ar-DZ" sz="1100" baseline="0" dirty="0" smtClean="0">
                          <a:latin typeface="Calibri"/>
                          <a:ea typeface="Calibri"/>
                          <a:cs typeface="Arial"/>
                        </a:rPr>
                        <a:t> </a:t>
                      </a:r>
                      <a:r>
                        <a:rPr lang="ar-DZ" sz="1100" baseline="0" dirty="0" err="1" smtClean="0">
                          <a:latin typeface="Calibri"/>
                          <a:ea typeface="Calibri"/>
                          <a:cs typeface="Arial"/>
                        </a:rPr>
                        <a:t>كردادة</a:t>
                      </a:r>
                      <a:endParaRPr lang="fr-FR" sz="11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1">
                        <a:lnSpc>
                          <a:spcPct val="115000"/>
                        </a:lnSpc>
                        <a:spcAft>
                          <a:spcPts val="1000"/>
                        </a:spcAft>
                        <a:tabLst>
                          <a:tab pos="604520" algn="l"/>
                        </a:tabLst>
                      </a:pPr>
                      <a:r>
                        <a:rPr lang="ar-DZ" sz="1400" dirty="0">
                          <a:solidFill>
                            <a:srgbClr val="7030A0"/>
                          </a:solidFill>
                          <a:latin typeface="Calibri"/>
                          <a:ea typeface="Calibri"/>
                          <a:cs typeface="Simplified Arabic"/>
                        </a:rPr>
                        <a:t>نسبة إدراكه قوية </a:t>
                      </a:r>
                      <a:r>
                        <a:rPr lang="ar-DZ" sz="1400" dirty="0" smtClean="0">
                          <a:solidFill>
                            <a:srgbClr val="7030A0"/>
                          </a:solidFill>
                          <a:latin typeface="Times New Roman" pitchFamily="18" charset="0"/>
                          <a:ea typeface="Calibri"/>
                          <a:cs typeface="Times New Roman" pitchFamily="18" charset="0"/>
                        </a:rPr>
                        <a:t>جدا </a:t>
                      </a:r>
                      <a:r>
                        <a:rPr kumimoji="0" lang="ar-DZ" sz="1400" kern="1200" dirty="0" smtClean="0">
                          <a:solidFill>
                            <a:srgbClr val="7030A0"/>
                          </a:solidFill>
                          <a:latin typeface="Times New Roman" pitchFamily="18" charset="0"/>
                          <a:ea typeface="+mn-ea"/>
                          <a:cs typeface="Times New Roman" pitchFamily="18" charset="0"/>
                        </a:rPr>
                        <a:t>بالنسبة للسكان</a:t>
                      </a:r>
                      <a:endParaRPr lang="fr-FR" sz="1400" dirty="0">
                        <a:solidFill>
                          <a:srgbClr val="7030A0"/>
                        </a:solidFill>
                        <a:latin typeface="Times New Roman" pitchFamily="18" charset="0"/>
                        <a:ea typeface="Calibri"/>
                        <a:cs typeface="Times New Roman" pitchFamily="18" charset="0"/>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0">
                        <a:lnSpc>
                          <a:spcPct val="115000"/>
                        </a:lnSpc>
                        <a:spcAft>
                          <a:spcPts val="0"/>
                        </a:spcAft>
                      </a:pP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r>
              <a:tr h="670348">
                <a:tc>
                  <a:txBody>
                    <a:bodyPr/>
                    <a:lstStyle/>
                    <a:p>
                      <a:pPr algn="ctr" rtl="1">
                        <a:lnSpc>
                          <a:spcPct val="115000"/>
                        </a:lnSpc>
                        <a:spcAft>
                          <a:spcPts val="0"/>
                        </a:spcAft>
                      </a:pPr>
                      <a:r>
                        <a:rPr lang="ar-DZ" sz="1100" dirty="0" smtClean="0">
                          <a:latin typeface="Calibri"/>
                          <a:ea typeface="Calibri"/>
                          <a:cs typeface="Simplified Arabic"/>
                        </a:rPr>
                        <a:t>المسارات</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l" rtl="1">
                        <a:lnSpc>
                          <a:spcPct val="115000"/>
                        </a:lnSpc>
                        <a:spcAft>
                          <a:spcPts val="0"/>
                        </a:spcAft>
                      </a:pP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r>
                        <a:rPr lang="ar-DZ" sz="1100" dirty="0" smtClean="0">
                          <a:latin typeface="Calibri"/>
                          <a:ea typeface="Calibri"/>
                          <a:cs typeface="Arial"/>
                        </a:rPr>
                        <a:t>الطريق الوطني رقم 08</a:t>
                      </a:r>
                      <a:endParaRPr lang="fr-FR" sz="11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1">
                        <a:lnSpc>
                          <a:spcPct val="115000"/>
                        </a:lnSpc>
                        <a:spcAft>
                          <a:spcPts val="1000"/>
                        </a:spcAft>
                        <a:tabLst>
                          <a:tab pos="618490" algn="l"/>
                        </a:tabLst>
                      </a:pPr>
                      <a:r>
                        <a:rPr lang="ar-DZ" sz="1400" dirty="0">
                          <a:solidFill>
                            <a:srgbClr val="7030A0"/>
                          </a:solidFill>
                          <a:latin typeface="Calibri"/>
                          <a:ea typeface="Calibri"/>
                          <a:cs typeface="Simplified Arabic"/>
                        </a:rPr>
                        <a:t>نسبة إدراكه لدى السكان كبيرة </a:t>
                      </a:r>
                      <a:r>
                        <a:rPr lang="ar-DZ" sz="1400" dirty="0" smtClean="0">
                          <a:solidFill>
                            <a:srgbClr val="7030A0"/>
                          </a:solidFill>
                          <a:latin typeface="Calibri"/>
                          <a:ea typeface="Calibri"/>
                          <a:cs typeface="Simplified Arabic"/>
                        </a:rPr>
                        <a:t>جدا </a:t>
                      </a:r>
                      <a:r>
                        <a:rPr lang="ar-DZ" sz="1400" dirty="0">
                          <a:solidFill>
                            <a:srgbClr val="7030A0"/>
                          </a:solidFill>
                          <a:latin typeface="Calibri"/>
                          <a:ea typeface="Calibri"/>
                          <a:cs typeface="Simplified Arabic"/>
                        </a:rPr>
                        <a:t>بالرغم من أنه يحتاج</a:t>
                      </a:r>
                      <a:endParaRPr lang="fr-FR" sz="1100" dirty="0">
                        <a:latin typeface="Calibri"/>
                        <a:ea typeface="Calibri"/>
                        <a:cs typeface="Arial"/>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0">
                        <a:lnSpc>
                          <a:spcPct val="115000"/>
                        </a:lnSpc>
                        <a:spcAft>
                          <a:spcPts val="0"/>
                        </a:spcAft>
                      </a:pP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562278">
                <a:tc>
                  <a:txBody>
                    <a:bodyPr/>
                    <a:lstStyle/>
                    <a:p>
                      <a:pPr algn="ctr" rtl="1">
                        <a:lnSpc>
                          <a:spcPct val="115000"/>
                        </a:lnSpc>
                        <a:spcAft>
                          <a:spcPts val="0"/>
                        </a:spcAft>
                      </a:pPr>
                      <a:r>
                        <a:rPr lang="ar-DZ" sz="1100" dirty="0" smtClean="0">
                          <a:latin typeface="Calibri"/>
                          <a:ea typeface="Calibri"/>
                          <a:cs typeface="Simplified Arabic"/>
                        </a:rPr>
                        <a:t>الأحياء</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l" rtl="1">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r>
                        <a:rPr lang="ar-DZ" sz="1100" dirty="0" smtClean="0">
                          <a:latin typeface="Calibri"/>
                          <a:ea typeface="Calibri"/>
                          <a:cs typeface="Arial"/>
                        </a:rPr>
                        <a:t>حي الهضبة</a:t>
                      </a:r>
                      <a:endParaRPr lang="fr-FR" sz="11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1">
                        <a:lnSpc>
                          <a:spcPct val="115000"/>
                        </a:lnSpc>
                        <a:spcAft>
                          <a:spcPts val="1000"/>
                        </a:spcAft>
                      </a:pPr>
                      <a:r>
                        <a:rPr lang="ar-SA" sz="1400" dirty="0">
                          <a:solidFill>
                            <a:srgbClr val="7030A0"/>
                          </a:solidFill>
                          <a:latin typeface="Calibri"/>
                          <a:ea typeface="Calibri"/>
                          <a:cs typeface="Simplified Arabic"/>
                        </a:rPr>
                        <a:t>يتميز بالنمط </a:t>
                      </a:r>
                      <a:r>
                        <a:rPr lang="ar-SA" sz="1400" dirty="0" smtClean="0">
                          <a:solidFill>
                            <a:srgbClr val="7030A0"/>
                          </a:solidFill>
                          <a:latin typeface="Calibri"/>
                          <a:ea typeface="Calibri"/>
                          <a:cs typeface="Simplified Arabic"/>
                        </a:rPr>
                        <a:t>الشطرنجي</a:t>
                      </a:r>
                      <a:r>
                        <a:rPr lang="ar-DZ" sz="1400" dirty="0" smtClean="0">
                          <a:solidFill>
                            <a:srgbClr val="7030A0"/>
                          </a:solidFill>
                          <a:latin typeface="Calibri"/>
                          <a:ea typeface="Calibri"/>
                          <a:cs typeface="Simplified Arabic"/>
                        </a:rPr>
                        <a:t> </a:t>
                      </a:r>
                      <a:r>
                        <a:rPr lang="ar-SA" sz="1400" dirty="0" smtClean="0">
                          <a:solidFill>
                            <a:srgbClr val="7030A0"/>
                          </a:solidFill>
                          <a:latin typeface="Calibri"/>
                          <a:ea typeface="Calibri"/>
                          <a:cs typeface="Simplified Arabic"/>
                        </a:rPr>
                        <a:t>وواجهات </a:t>
                      </a:r>
                      <a:r>
                        <a:rPr lang="ar-SA" sz="1400" dirty="0">
                          <a:solidFill>
                            <a:srgbClr val="7030A0"/>
                          </a:solidFill>
                          <a:latin typeface="Calibri"/>
                          <a:ea typeface="Calibri"/>
                          <a:cs typeface="Simplified Arabic"/>
                        </a:rPr>
                        <a:t>متجانسة وسهولة  </a:t>
                      </a:r>
                      <a:endParaRPr lang="fr-FR" sz="1100" dirty="0">
                        <a:latin typeface="Calibri"/>
                        <a:ea typeface="Calibri"/>
                        <a:cs typeface="Arial"/>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0">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r>
              <a:tr h="749704">
                <a:tc>
                  <a:txBody>
                    <a:bodyPr/>
                    <a:lstStyle/>
                    <a:p>
                      <a:pPr algn="ctr" rtl="1">
                        <a:lnSpc>
                          <a:spcPct val="115000"/>
                        </a:lnSpc>
                        <a:spcAft>
                          <a:spcPts val="0"/>
                        </a:spcAft>
                      </a:pPr>
                      <a:r>
                        <a:rPr lang="ar-DZ" sz="1100" dirty="0" smtClean="0">
                          <a:latin typeface="Calibri"/>
                          <a:ea typeface="Calibri"/>
                          <a:cs typeface="Simplified Arabic"/>
                        </a:rPr>
                        <a:t>المعالم </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l" rtl="1">
                        <a:lnSpc>
                          <a:spcPct val="115000"/>
                        </a:lnSpc>
                        <a:spcAft>
                          <a:spcPts val="0"/>
                        </a:spcAft>
                      </a:pP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r>
                        <a:rPr lang="ar-DZ" sz="1100" dirty="0" smtClean="0">
                          <a:latin typeface="Calibri"/>
                          <a:ea typeface="Calibri"/>
                          <a:cs typeface="Arial"/>
                        </a:rPr>
                        <a:t>الجامع الكبير</a:t>
                      </a:r>
                      <a:endParaRPr lang="fr-FR" sz="11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1">
                        <a:lnSpc>
                          <a:spcPct val="115000"/>
                        </a:lnSpc>
                        <a:spcAft>
                          <a:spcPts val="1000"/>
                        </a:spcAft>
                      </a:pPr>
                      <a:r>
                        <a:rPr lang="ar-SA" sz="1400" dirty="0">
                          <a:solidFill>
                            <a:srgbClr val="7030A0"/>
                          </a:solidFill>
                          <a:latin typeface="Calibri"/>
                          <a:ea typeface="Calibri"/>
                          <a:cs typeface="Simplified Arabic"/>
                        </a:rPr>
                        <a:t>من أكثر المعالم إدراكا </a:t>
                      </a:r>
                      <a:r>
                        <a:rPr lang="ar-SA" sz="1400" dirty="0" smtClean="0">
                          <a:solidFill>
                            <a:srgbClr val="7030A0"/>
                          </a:solidFill>
                          <a:latin typeface="Calibri"/>
                          <a:ea typeface="Calibri"/>
                          <a:cs typeface="Simplified Arabic"/>
                        </a:rPr>
                        <a:t>عند</a:t>
                      </a:r>
                      <a:r>
                        <a:rPr lang="ar-DZ" sz="1400" dirty="0" smtClean="0">
                          <a:solidFill>
                            <a:srgbClr val="7030A0"/>
                          </a:solidFill>
                          <a:latin typeface="Calibri"/>
                          <a:ea typeface="Calibri"/>
                          <a:cs typeface="Simplified Arabic"/>
                        </a:rPr>
                        <a:t> ا</a:t>
                      </a:r>
                      <a:r>
                        <a:rPr lang="ar-SA" sz="1400" dirty="0" smtClean="0">
                          <a:solidFill>
                            <a:srgbClr val="7030A0"/>
                          </a:solidFill>
                          <a:latin typeface="Calibri"/>
                          <a:ea typeface="Calibri"/>
                          <a:cs typeface="Simplified Arabic"/>
                        </a:rPr>
                        <a:t>لسكان </a:t>
                      </a:r>
                      <a:r>
                        <a:rPr lang="ar-SA" sz="1400" dirty="0">
                          <a:solidFill>
                            <a:srgbClr val="7030A0"/>
                          </a:solidFill>
                          <a:latin typeface="Calibri"/>
                          <a:ea typeface="Calibri"/>
                          <a:cs typeface="Simplified Arabic"/>
                        </a:rPr>
                        <a:t>لأنه واضح </a:t>
                      </a:r>
                      <a:r>
                        <a:rPr lang="ar-SA" sz="1400" dirty="0" err="1">
                          <a:solidFill>
                            <a:srgbClr val="7030A0"/>
                          </a:solidFill>
                          <a:latin typeface="Calibri"/>
                          <a:ea typeface="Calibri"/>
                          <a:cs typeface="Simplified Arabic"/>
                        </a:rPr>
                        <a:t>و</a:t>
                      </a:r>
                      <a:r>
                        <a:rPr lang="ar-SA" sz="1400" dirty="0">
                          <a:solidFill>
                            <a:srgbClr val="7030A0"/>
                          </a:solidFill>
                          <a:latin typeface="Calibri"/>
                          <a:ea typeface="Calibri"/>
                          <a:cs typeface="Simplified Arabic"/>
                        </a:rPr>
                        <a:t> حجمه </a:t>
                      </a:r>
                      <a:r>
                        <a:rPr kumimoji="0" lang="ar-SA" sz="1400" kern="1200" dirty="0" smtClean="0">
                          <a:solidFill>
                            <a:srgbClr val="7030A0"/>
                          </a:solidFill>
                          <a:latin typeface="Times New Roman" pitchFamily="18" charset="0"/>
                          <a:ea typeface="+mn-ea"/>
                          <a:cs typeface="Times New Roman" pitchFamily="18" charset="0"/>
                        </a:rPr>
                        <a:t>كبير ومر بحقب زمنية عديدة </a:t>
                      </a:r>
                      <a:endParaRPr lang="fr-FR" sz="1100" dirty="0">
                        <a:solidFill>
                          <a:srgbClr val="7030A0"/>
                        </a:solidFill>
                        <a:latin typeface="Times New Roman" pitchFamily="18" charset="0"/>
                        <a:ea typeface="Calibri"/>
                        <a:cs typeface="Times New Roman" pitchFamily="18" charset="0"/>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0">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1064215">
                <a:tc>
                  <a:txBody>
                    <a:bodyPr/>
                    <a:lstStyle/>
                    <a:p>
                      <a:pPr algn="ctr" rtl="1">
                        <a:lnSpc>
                          <a:spcPct val="115000"/>
                        </a:lnSpc>
                        <a:spcAft>
                          <a:spcPts val="0"/>
                        </a:spcAft>
                      </a:pPr>
                      <a:r>
                        <a:rPr lang="ar-DZ" sz="1100" dirty="0" smtClean="0">
                          <a:latin typeface="Calibri"/>
                          <a:ea typeface="Calibri"/>
                          <a:cs typeface="Simplified Arabic"/>
                        </a:rPr>
                        <a:t>العقد</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l" rtl="1">
                        <a:lnSpc>
                          <a:spcPct val="115000"/>
                        </a:lnSpc>
                        <a:spcAft>
                          <a:spcPts val="0"/>
                        </a:spcAft>
                      </a:pP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ctr" rtl="1">
                        <a:lnSpc>
                          <a:spcPct val="115000"/>
                        </a:lnSpc>
                        <a:spcAft>
                          <a:spcPts val="0"/>
                        </a:spcAft>
                      </a:pPr>
                      <a:endParaRPr lang="ar-DZ" sz="1050" dirty="0" smtClean="0">
                        <a:latin typeface="Calibri"/>
                        <a:ea typeface="Calibri"/>
                        <a:cs typeface="Arial"/>
                      </a:endParaRPr>
                    </a:p>
                    <a:p>
                      <a:pPr algn="ctr" rtl="1">
                        <a:lnSpc>
                          <a:spcPct val="115000"/>
                        </a:lnSpc>
                        <a:spcAft>
                          <a:spcPts val="0"/>
                        </a:spcAft>
                      </a:pPr>
                      <a:r>
                        <a:rPr lang="ar-DZ" sz="1050" dirty="0" smtClean="0">
                          <a:latin typeface="Calibri"/>
                          <a:ea typeface="Calibri"/>
                          <a:cs typeface="Arial"/>
                        </a:rPr>
                        <a:t>النافورة (وسط المدينة)</a:t>
                      </a:r>
                      <a:endParaRPr lang="fr-FR" sz="105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1">
                        <a:lnSpc>
                          <a:spcPct val="115000"/>
                        </a:lnSpc>
                        <a:spcAft>
                          <a:spcPts val="1000"/>
                        </a:spcAft>
                      </a:pPr>
                      <a:r>
                        <a:rPr lang="ar-SA" sz="1400" dirty="0">
                          <a:solidFill>
                            <a:srgbClr val="7030A0"/>
                          </a:solidFill>
                          <a:latin typeface="Calibri"/>
                          <a:ea typeface="Calibri"/>
                          <a:cs typeface="Simplified Arabic"/>
                        </a:rPr>
                        <a:t> يمتاز بهوية </a:t>
                      </a:r>
                      <a:r>
                        <a:rPr lang="ar-SA" sz="1400" dirty="0" smtClean="0">
                          <a:solidFill>
                            <a:srgbClr val="7030A0"/>
                          </a:solidFill>
                          <a:latin typeface="Calibri"/>
                          <a:ea typeface="Calibri"/>
                          <a:cs typeface="Simplified Arabic"/>
                        </a:rPr>
                        <a:t>خاصة</a:t>
                      </a:r>
                      <a:r>
                        <a:rPr lang="ar-DZ" sz="1100" baseline="0" dirty="0" smtClean="0">
                          <a:solidFill>
                            <a:srgbClr val="7030A0"/>
                          </a:solidFill>
                          <a:latin typeface="Calibri"/>
                          <a:ea typeface="Calibri"/>
                          <a:cs typeface="Arial"/>
                        </a:rPr>
                        <a:t> </a:t>
                      </a:r>
                      <a:r>
                        <a:rPr lang="ar-SA" sz="1400" dirty="0" smtClean="0">
                          <a:solidFill>
                            <a:srgbClr val="7030A0"/>
                          </a:solidFill>
                          <a:latin typeface="Calibri"/>
                          <a:ea typeface="Calibri"/>
                          <a:cs typeface="Simplified Arabic"/>
                        </a:rPr>
                        <a:t>وصورة </a:t>
                      </a:r>
                      <a:r>
                        <a:rPr lang="ar-SA" sz="1400" dirty="0">
                          <a:solidFill>
                            <a:srgbClr val="7030A0"/>
                          </a:solidFill>
                          <a:latin typeface="Calibri"/>
                          <a:ea typeface="Calibri"/>
                          <a:cs typeface="Simplified Arabic"/>
                        </a:rPr>
                        <a:t>جمالية </a:t>
                      </a:r>
                      <a:r>
                        <a:rPr lang="ar-DZ" sz="1400" dirty="0" smtClean="0">
                          <a:solidFill>
                            <a:srgbClr val="7030A0"/>
                          </a:solidFill>
                          <a:latin typeface="Calibri"/>
                          <a:ea typeface="Calibri"/>
                          <a:cs typeface="Simplified Arabic"/>
                        </a:rPr>
                        <a:t>و</a:t>
                      </a:r>
                      <a:r>
                        <a:rPr kumimoji="0" lang="ar-SA" sz="1400" kern="1200" dirty="0" smtClean="0">
                          <a:solidFill>
                            <a:srgbClr val="7030A0"/>
                          </a:solidFill>
                          <a:latin typeface="Times New Roman" pitchFamily="18" charset="0"/>
                          <a:ea typeface="+mn-ea"/>
                          <a:cs typeface="Times New Roman" pitchFamily="18" charset="0"/>
                        </a:rPr>
                        <a:t>حدود واضحة</a:t>
                      </a:r>
                      <a:r>
                        <a:rPr kumimoji="0" lang="ar-SA" sz="1800" kern="1200" dirty="0" smtClean="0">
                          <a:solidFill>
                            <a:schemeClr val="tx1"/>
                          </a:solidFill>
                          <a:latin typeface="+mn-lt"/>
                          <a:ea typeface="+mn-ea"/>
                          <a:cs typeface="+mn-cs"/>
                        </a:rPr>
                        <a:t> </a:t>
                      </a:r>
                      <a:endParaRPr lang="fr-FR" sz="1100" dirty="0">
                        <a:latin typeface="Calibri"/>
                        <a:ea typeface="Calibri"/>
                        <a:cs typeface="Arial"/>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0">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r>
            </a:tbl>
          </a:graphicData>
        </a:graphic>
      </p:graphicFrame>
      <p:sp>
        <p:nvSpPr>
          <p:cNvPr id="2063" name="AutoShape 15"/>
          <p:cNvSpPr>
            <a:spLocks noChangeArrowheads="1"/>
          </p:cNvSpPr>
          <p:nvPr/>
        </p:nvSpPr>
        <p:spPr bwMode="auto">
          <a:xfrm>
            <a:off x="7572396" y="2214554"/>
            <a:ext cx="468313" cy="457200"/>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sp>
        <p:nvSpPr>
          <p:cNvPr id="2060" name="AutoShape 12"/>
          <p:cNvSpPr>
            <a:spLocks noChangeArrowheads="1"/>
          </p:cNvSpPr>
          <p:nvPr/>
        </p:nvSpPr>
        <p:spPr bwMode="auto">
          <a:xfrm>
            <a:off x="7643834" y="1500174"/>
            <a:ext cx="468313" cy="457200"/>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sp>
        <p:nvSpPr>
          <p:cNvPr id="2054" name="AutoShape 6"/>
          <p:cNvSpPr>
            <a:spLocks noChangeShapeType="1"/>
          </p:cNvSpPr>
          <p:nvPr/>
        </p:nvSpPr>
        <p:spPr bwMode="auto">
          <a:xfrm flipH="1">
            <a:off x="3143240" y="5500702"/>
            <a:ext cx="574675" cy="446088"/>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 name="AutoShape 15"/>
          <p:cNvSpPr>
            <a:spLocks noChangeArrowheads="1"/>
          </p:cNvSpPr>
          <p:nvPr/>
        </p:nvSpPr>
        <p:spPr bwMode="auto">
          <a:xfrm>
            <a:off x="7572396" y="3214686"/>
            <a:ext cx="468313" cy="457200"/>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sp>
        <p:nvSpPr>
          <p:cNvPr id="21" name="AutoShape 15"/>
          <p:cNvSpPr>
            <a:spLocks noChangeArrowheads="1"/>
          </p:cNvSpPr>
          <p:nvPr/>
        </p:nvSpPr>
        <p:spPr bwMode="auto">
          <a:xfrm>
            <a:off x="7643834" y="4429132"/>
            <a:ext cx="468313" cy="457200"/>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sp>
        <p:nvSpPr>
          <p:cNvPr id="22" name="AutoShape 15"/>
          <p:cNvSpPr>
            <a:spLocks noChangeArrowheads="1"/>
          </p:cNvSpPr>
          <p:nvPr/>
        </p:nvSpPr>
        <p:spPr bwMode="auto">
          <a:xfrm>
            <a:off x="7643834" y="5857892"/>
            <a:ext cx="468313" cy="457200"/>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pic>
        <p:nvPicPr>
          <p:cNvPr id="23" name="Image 22" descr="E:\Fichieçus\Photos\Fichiers reçus\IMG_٢٠١٥٠٤٠٩_١٠٢٢٠٤.jpg"/>
          <p:cNvPicPr/>
          <p:nvPr/>
        </p:nvPicPr>
        <p:blipFill>
          <a:blip r:embed="rId2" cstate="print"/>
          <a:srcRect/>
          <a:stretch>
            <a:fillRect/>
          </a:stretch>
        </p:blipFill>
        <p:spPr bwMode="auto">
          <a:xfrm>
            <a:off x="4714876" y="1285860"/>
            <a:ext cx="857256" cy="642942"/>
          </a:xfrm>
          <a:prstGeom prst="rect">
            <a:avLst/>
          </a:prstGeom>
          <a:ln>
            <a:noFill/>
          </a:ln>
          <a:effectLst>
            <a:outerShdw blurRad="292100" dist="139700" dir="2700000" algn="tl" rotWithShape="0">
              <a:srgbClr val="333333">
                <a:alpha val="65000"/>
              </a:srgbClr>
            </a:outerShdw>
          </a:effectLst>
        </p:spPr>
      </p:pic>
      <p:pic>
        <p:nvPicPr>
          <p:cNvPr id="24" name="Image 23" descr="C:\Users\2014\Desktop\Photos\Photo0011.jpg"/>
          <p:cNvPicPr/>
          <p:nvPr/>
        </p:nvPicPr>
        <p:blipFill>
          <a:blip r:embed="rId3" cstate="print"/>
          <a:srcRect/>
          <a:stretch>
            <a:fillRect/>
          </a:stretch>
        </p:blipFill>
        <p:spPr bwMode="auto">
          <a:xfrm>
            <a:off x="4714876" y="2143116"/>
            <a:ext cx="835100" cy="785818"/>
          </a:xfrm>
          <a:prstGeom prst="rect">
            <a:avLst/>
          </a:prstGeom>
          <a:noFill/>
          <a:ln w="9525">
            <a:noFill/>
            <a:miter lim="800000"/>
            <a:headEnd/>
            <a:tailEnd/>
          </a:ln>
        </p:spPr>
      </p:pic>
      <p:pic>
        <p:nvPicPr>
          <p:cNvPr id="25" name="Image 24" descr="D:\mémoir\صور مذكرة شعيب حشادي وآخرون\201104082428.jpg"/>
          <p:cNvPicPr/>
          <p:nvPr/>
        </p:nvPicPr>
        <p:blipFill>
          <a:blip r:embed="rId4" cstate="print"/>
          <a:srcRect/>
          <a:stretch>
            <a:fillRect/>
          </a:stretch>
        </p:blipFill>
        <p:spPr bwMode="auto">
          <a:xfrm>
            <a:off x="4714876" y="5500702"/>
            <a:ext cx="843595" cy="928694"/>
          </a:xfrm>
          <a:prstGeom prst="rect">
            <a:avLst/>
          </a:prstGeom>
          <a:noFill/>
          <a:ln w="9525">
            <a:noFill/>
            <a:miter lim="800000"/>
            <a:headEnd/>
            <a:tailEnd/>
          </a:ln>
        </p:spPr>
      </p:pic>
      <p:pic>
        <p:nvPicPr>
          <p:cNvPr id="26" name="Image 25" descr="D:\Nouveau dossier\photo bous3ada\DSC01790.JPG"/>
          <p:cNvPicPr/>
          <p:nvPr/>
        </p:nvPicPr>
        <p:blipFill>
          <a:blip r:embed="rId5" cstate="print"/>
          <a:srcRect/>
          <a:stretch>
            <a:fillRect/>
          </a:stretch>
        </p:blipFill>
        <p:spPr bwMode="auto">
          <a:xfrm>
            <a:off x="4714876" y="3071810"/>
            <a:ext cx="857256" cy="857256"/>
          </a:xfrm>
          <a:prstGeom prst="rect">
            <a:avLst/>
          </a:prstGeom>
          <a:noFill/>
          <a:ln w="9525">
            <a:noFill/>
            <a:miter lim="800000"/>
            <a:headEnd/>
            <a:tailEnd/>
          </a:ln>
        </p:spPr>
      </p:pic>
      <p:pic>
        <p:nvPicPr>
          <p:cNvPr id="27" name="Image 26" descr="C:\Users\2014\Desktop\Photos\Photo0502.jpg"/>
          <p:cNvPicPr/>
          <p:nvPr/>
        </p:nvPicPr>
        <p:blipFill>
          <a:blip r:embed="rId6" cstate="print"/>
          <a:srcRect/>
          <a:stretch>
            <a:fillRect/>
          </a:stretch>
        </p:blipFill>
        <p:spPr bwMode="auto">
          <a:xfrm>
            <a:off x="4714876" y="4143380"/>
            <a:ext cx="857256" cy="1214446"/>
          </a:xfrm>
          <a:prstGeom prst="rect">
            <a:avLst/>
          </a:prstGeom>
          <a:noFill/>
          <a:ln w="9525">
            <a:noFill/>
            <a:miter lim="800000"/>
            <a:headEnd/>
            <a:tailEnd/>
          </a:ln>
        </p:spPr>
      </p:pic>
      <p:graphicFrame>
        <p:nvGraphicFramePr>
          <p:cNvPr id="28" name="Tableau 27"/>
          <p:cNvGraphicFramePr>
            <a:graphicFrameLocks noGrp="1"/>
          </p:cNvGraphicFramePr>
          <p:nvPr/>
        </p:nvGraphicFramePr>
        <p:xfrm>
          <a:off x="214282" y="1000108"/>
          <a:ext cx="4286280" cy="5486109"/>
        </p:xfrm>
        <a:graphic>
          <a:graphicData uri="http://schemas.openxmlformats.org/drawingml/2006/table">
            <a:tbl>
              <a:tblPr rtl="1"/>
              <a:tblGrid>
                <a:gridCol w="750755"/>
                <a:gridCol w="671117"/>
                <a:gridCol w="729663"/>
                <a:gridCol w="1159710"/>
                <a:gridCol w="975035"/>
              </a:tblGrid>
              <a:tr h="261834">
                <a:tc>
                  <a:txBody>
                    <a:bodyPr/>
                    <a:lstStyle/>
                    <a:p>
                      <a:pPr algn="r" rtl="0">
                        <a:lnSpc>
                          <a:spcPct val="115000"/>
                        </a:lnSpc>
                        <a:spcAft>
                          <a:spcPts val="0"/>
                        </a:spcAft>
                      </a:pPr>
                      <a:r>
                        <a:rPr lang="ar-DZ" sz="1100" b="1" dirty="0" smtClean="0">
                          <a:latin typeface="Calibri"/>
                          <a:ea typeface="Calibri"/>
                          <a:cs typeface="Simplified Arabic"/>
                        </a:rPr>
                        <a:t>العناصر</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0">
                        <a:lnSpc>
                          <a:spcPct val="115000"/>
                        </a:lnSpc>
                        <a:spcAft>
                          <a:spcPts val="0"/>
                        </a:spcAft>
                      </a:pPr>
                      <a:r>
                        <a:rPr lang="ar-SA" sz="1100" b="1" dirty="0">
                          <a:latin typeface="Calibri"/>
                          <a:ea typeface="Calibri"/>
                          <a:cs typeface="Simplified Arabic"/>
                        </a:rPr>
                        <a:t>نقطة </a:t>
                      </a:r>
                      <a:r>
                        <a:rPr lang="ar-DZ" sz="1100" b="1" dirty="0" smtClean="0">
                          <a:latin typeface="Calibri"/>
                          <a:ea typeface="Calibri"/>
                          <a:cs typeface="Simplified Arabic"/>
                        </a:rPr>
                        <a:t>ضعف</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0">
                        <a:lnSpc>
                          <a:spcPct val="115000"/>
                        </a:lnSpc>
                        <a:spcAft>
                          <a:spcPts val="0"/>
                        </a:spcAft>
                      </a:pPr>
                      <a:r>
                        <a:rPr lang="ar-DZ" sz="1100" b="1" dirty="0" smtClean="0">
                          <a:latin typeface="Calibri"/>
                          <a:ea typeface="Calibri"/>
                          <a:cs typeface="Simplified Arabic"/>
                        </a:rPr>
                        <a:t>الاسم</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1">
                        <a:lnSpc>
                          <a:spcPct val="115000"/>
                        </a:lnSpc>
                        <a:spcAft>
                          <a:spcPts val="0"/>
                        </a:spcAft>
                      </a:pPr>
                      <a:r>
                        <a:rPr lang="ar-SA" sz="1100" b="1">
                          <a:latin typeface="Calibri"/>
                          <a:ea typeface="Calibri"/>
                          <a:cs typeface="Simplified Arabic"/>
                        </a:rPr>
                        <a:t>         التحليل</a:t>
                      </a: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1">
                        <a:lnSpc>
                          <a:spcPct val="115000"/>
                        </a:lnSpc>
                        <a:spcAft>
                          <a:spcPts val="0"/>
                        </a:spcAft>
                      </a:pPr>
                      <a:r>
                        <a:rPr lang="ar-SA" sz="1500" b="1">
                          <a:latin typeface="Calibri"/>
                          <a:ea typeface="Calibri"/>
                          <a:cs typeface="Arial"/>
                        </a:rPr>
                        <a:t>  الصور</a:t>
                      </a: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754208">
                <a:tc>
                  <a:txBody>
                    <a:bodyPr/>
                    <a:lstStyle/>
                    <a:p>
                      <a:pPr algn="ctr" rtl="1">
                        <a:lnSpc>
                          <a:spcPct val="115000"/>
                        </a:lnSpc>
                        <a:spcAft>
                          <a:spcPts val="0"/>
                        </a:spcAft>
                      </a:pPr>
                      <a:r>
                        <a:rPr lang="ar-DZ" sz="1100" dirty="0" smtClean="0">
                          <a:latin typeface="Calibri"/>
                          <a:ea typeface="Calibri"/>
                          <a:cs typeface="Simplified Arabic"/>
                        </a:rPr>
                        <a:t>الحدود</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l" rtl="1">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r>
                        <a:rPr lang="ar-DZ" sz="1100" dirty="0" smtClean="0">
                          <a:latin typeface="Calibri"/>
                          <a:ea typeface="Calibri"/>
                          <a:cs typeface="Arial"/>
                        </a:rPr>
                        <a:t>واد </a:t>
                      </a:r>
                      <a:r>
                        <a:rPr lang="ar-DZ" sz="1100" dirty="0" err="1" smtClean="0">
                          <a:latin typeface="Calibri"/>
                          <a:ea typeface="Calibri"/>
                          <a:cs typeface="Arial"/>
                        </a:rPr>
                        <a:t>ميطر</a:t>
                      </a:r>
                      <a:endParaRPr lang="fr-FR" sz="11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1">
                        <a:lnSpc>
                          <a:spcPct val="115000"/>
                        </a:lnSpc>
                        <a:spcAft>
                          <a:spcPts val="1000"/>
                        </a:spcAft>
                      </a:pPr>
                      <a:r>
                        <a:rPr lang="ar-SA" sz="1400" dirty="0">
                          <a:solidFill>
                            <a:srgbClr val="7030A0"/>
                          </a:solidFill>
                          <a:latin typeface="Calibri"/>
                          <a:ea typeface="Calibri"/>
                          <a:cs typeface="Simplified Arabic"/>
                        </a:rPr>
                        <a:t>قدرة إدراكه لدى</a:t>
                      </a:r>
                      <a:endParaRPr lang="fr-FR" sz="1100" dirty="0">
                        <a:latin typeface="Calibri"/>
                        <a:ea typeface="Calibri"/>
                        <a:cs typeface="Arial"/>
                      </a:endParaRPr>
                    </a:p>
                    <a:p>
                      <a:pPr algn="r" rtl="1">
                        <a:lnSpc>
                          <a:spcPct val="115000"/>
                        </a:lnSpc>
                        <a:spcAft>
                          <a:spcPts val="1000"/>
                        </a:spcAft>
                      </a:pPr>
                      <a:r>
                        <a:rPr lang="ar-SA" sz="1400" dirty="0">
                          <a:solidFill>
                            <a:srgbClr val="7030A0"/>
                          </a:solidFill>
                          <a:latin typeface="Calibri"/>
                          <a:ea typeface="Calibri"/>
                          <a:cs typeface="Simplified Arabic"/>
                        </a:rPr>
                        <a:t>السكان ضعيفة</a:t>
                      </a:r>
                      <a:endParaRPr lang="fr-FR" sz="1100" dirty="0">
                        <a:latin typeface="Calibri"/>
                        <a:ea typeface="Calibri"/>
                        <a:cs typeface="Arial"/>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0">
                        <a:lnSpc>
                          <a:spcPct val="115000"/>
                        </a:lnSpc>
                        <a:spcAft>
                          <a:spcPts val="0"/>
                        </a:spcAft>
                      </a:pP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r>
              <a:tr h="1036118">
                <a:tc>
                  <a:txBody>
                    <a:bodyPr/>
                    <a:lstStyle/>
                    <a:p>
                      <a:pPr algn="ctr" rtl="1">
                        <a:lnSpc>
                          <a:spcPct val="115000"/>
                        </a:lnSpc>
                        <a:spcAft>
                          <a:spcPts val="0"/>
                        </a:spcAft>
                      </a:pPr>
                      <a:r>
                        <a:rPr lang="ar-DZ" sz="1100" dirty="0" smtClean="0">
                          <a:latin typeface="Calibri"/>
                          <a:ea typeface="Calibri"/>
                          <a:cs typeface="Simplified Arabic"/>
                        </a:rPr>
                        <a:t>المسارات</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l" rtl="1">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r>
                        <a:rPr lang="ar-DZ" sz="1100" dirty="0" smtClean="0">
                          <a:latin typeface="Calibri"/>
                          <a:ea typeface="Calibri"/>
                          <a:cs typeface="Arial"/>
                        </a:rPr>
                        <a:t>طريق الجلفة</a:t>
                      </a:r>
                      <a:r>
                        <a:rPr lang="ar-DZ" sz="1100" baseline="0" dirty="0" smtClean="0">
                          <a:latin typeface="Calibri"/>
                          <a:ea typeface="Calibri"/>
                          <a:cs typeface="Arial"/>
                        </a:rPr>
                        <a:t> القديم</a:t>
                      </a:r>
                      <a:endParaRPr lang="fr-FR" sz="11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1">
                        <a:lnSpc>
                          <a:spcPct val="115000"/>
                        </a:lnSpc>
                        <a:spcAft>
                          <a:spcPts val="1000"/>
                        </a:spcAft>
                        <a:tabLst>
                          <a:tab pos="639445" algn="l"/>
                        </a:tabLst>
                      </a:pPr>
                      <a:r>
                        <a:rPr lang="ar-SA" sz="1400" dirty="0">
                          <a:solidFill>
                            <a:srgbClr val="7030A0"/>
                          </a:solidFill>
                          <a:latin typeface="Calibri"/>
                          <a:ea typeface="Calibri"/>
                          <a:cs typeface="Simplified Arabic"/>
                        </a:rPr>
                        <a:t>طريق غير مهيأ ,قلة </a:t>
                      </a:r>
                      <a:r>
                        <a:rPr lang="ar-SA" sz="1400" dirty="0" smtClean="0">
                          <a:solidFill>
                            <a:srgbClr val="7030A0"/>
                          </a:solidFill>
                          <a:latin typeface="Calibri"/>
                          <a:ea typeface="Calibri"/>
                          <a:cs typeface="Simplified Arabic"/>
                        </a:rPr>
                        <a:t>التشجير</a:t>
                      </a:r>
                      <a:r>
                        <a:rPr lang="ar-DZ" sz="1100" baseline="0" dirty="0" smtClean="0">
                          <a:solidFill>
                            <a:srgbClr val="7030A0"/>
                          </a:solidFill>
                          <a:latin typeface="Calibri"/>
                          <a:ea typeface="Calibri"/>
                          <a:cs typeface="Arial"/>
                        </a:rPr>
                        <a:t> </a:t>
                      </a:r>
                      <a:r>
                        <a:rPr lang="ar-SA" sz="1400" dirty="0" err="1" smtClean="0">
                          <a:solidFill>
                            <a:srgbClr val="7030A0"/>
                          </a:solidFill>
                          <a:latin typeface="Calibri"/>
                          <a:ea typeface="Calibri"/>
                          <a:cs typeface="Simplified Arabic"/>
                        </a:rPr>
                        <a:t>به</a:t>
                      </a:r>
                      <a:r>
                        <a:rPr lang="ar-SA" sz="1400" dirty="0" smtClean="0">
                          <a:solidFill>
                            <a:srgbClr val="7030A0"/>
                          </a:solidFill>
                          <a:latin typeface="Calibri"/>
                          <a:ea typeface="Calibri"/>
                          <a:cs typeface="Simplified Arabic"/>
                        </a:rPr>
                        <a:t> </a:t>
                      </a:r>
                      <a:r>
                        <a:rPr lang="ar-SA" sz="1400" dirty="0">
                          <a:solidFill>
                            <a:srgbClr val="7030A0"/>
                          </a:solidFill>
                          <a:latin typeface="Calibri"/>
                          <a:ea typeface="Calibri"/>
                          <a:cs typeface="Simplified Arabic"/>
                        </a:rPr>
                        <a:t>و الإنارة ضعيفة</a:t>
                      </a:r>
                      <a:r>
                        <a:rPr lang="ar-SA" sz="1400" b="1" dirty="0">
                          <a:solidFill>
                            <a:srgbClr val="7030A0"/>
                          </a:solidFill>
                          <a:latin typeface="Calibri"/>
                          <a:ea typeface="Calibri"/>
                          <a:cs typeface="Simplified Arabic"/>
                        </a:rPr>
                        <a:t> </a:t>
                      </a:r>
                      <a:r>
                        <a:rPr lang="ar-SA" sz="1400" dirty="0">
                          <a:solidFill>
                            <a:srgbClr val="7030A0"/>
                          </a:solidFill>
                          <a:latin typeface="Calibri"/>
                          <a:ea typeface="Calibri"/>
                          <a:cs typeface="Simplified Arabic"/>
                        </a:rPr>
                        <a:t>وتبليط </a:t>
                      </a:r>
                      <a:r>
                        <a:rPr lang="ar-DZ" sz="1400" dirty="0" smtClean="0">
                          <a:solidFill>
                            <a:srgbClr val="7030A0"/>
                          </a:solidFill>
                          <a:latin typeface="Calibri"/>
                          <a:ea typeface="Calibri"/>
                          <a:cs typeface="Simplified Arabic"/>
                        </a:rPr>
                        <a:t>متدهور</a:t>
                      </a:r>
                      <a:endParaRPr lang="fr-FR" sz="1100" dirty="0">
                        <a:latin typeface="Calibri"/>
                        <a:ea typeface="Calibri"/>
                        <a:cs typeface="Arial"/>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0">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1558435">
                <a:tc>
                  <a:txBody>
                    <a:bodyPr/>
                    <a:lstStyle/>
                    <a:p>
                      <a:pPr algn="ctr" rtl="1">
                        <a:lnSpc>
                          <a:spcPct val="115000"/>
                        </a:lnSpc>
                        <a:spcAft>
                          <a:spcPts val="0"/>
                        </a:spcAft>
                      </a:pPr>
                      <a:r>
                        <a:rPr lang="ar-DZ" sz="1100" dirty="0" smtClean="0">
                          <a:latin typeface="Calibri"/>
                          <a:ea typeface="Calibri"/>
                          <a:cs typeface="Simplified Arabic"/>
                        </a:rPr>
                        <a:t>الأحياء</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l" rtl="1">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r>
                        <a:rPr lang="ar-DZ" sz="1100" dirty="0" smtClean="0">
                          <a:latin typeface="Calibri"/>
                          <a:ea typeface="Calibri"/>
                          <a:cs typeface="Arial"/>
                        </a:rPr>
                        <a:t>المدينة</a:t>
                      </a:r>
                      <a:r>
                        <a:rPr lang="ar-DZ" sz="1100" baseline="0" dirty="0" smtClean="0">
                          <a:latin typeface="Calibri"/>
                          <a:ea typeface="Calibri"/>
                          <a:cs typeface="Arial"/>
                        </a:rPr>
                        <a:t> القديمة (القصر)</a:t>
                      </a:r>
                      <a:endParaRPr lang="fr-FR" sz="11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1">
                        <a:lnSpc>
                          <a:spcPct val="115000"/>
                        </a:lnSpc>
                        <a:spcAft>
                          <a:spcPts val="1000"/>
                        </a:spcAft>
                      </a:pPr>
                      <a:r>
                        <a:rPr lang="ar-SA" sz="1400" dirty="0">
                          <a:solidFill>
                            <a:srgbClr val="7030A0"/>
                          </a:solidFill>
                          <a:latin typeface="Calibri"/>
                          <a:ea typeface="Calibri"/>
                          <a:cs typeface="Simplified Arabic"/>
                        </a:rPr>
                        <a:t>حي قديم من النمط </a:t>
                      </a:r>
                      <a:r>
                        <a:rPr lang="ar-SA" sz="1400" dirty="0" smtClean="0">
                          <a:solidFill>
                            <a:srgbClr val="7030A0"/>
                          </a:solidFill>
                          <a:latin typeface="Calibri"/>
                          <a:ea typeface="Calibri"/>
                          <a:cs typeface="Simplified Arabic"/>
                        </a:rPr>
                        <a:t>المعماري </a:t>
                      </a:r>
                      <a:r>
                        <a:rPr lang="ar-SA" sz="1400" dirty="0">
                          <a:solidFill>
                            <a:srgbClr val="7030A0"/>
                          </a:solidFill>
                          <a:latin typeface="Calibri"/>
                          <a:ea typeface="Calibri"/>
                          <a:cs typeface="Simplified Arabic"/>
                        </a:rPr>
                        <a:t>الإسلامي ولكن </a:t>
                      </a:r>
                      <a:r>
                        <a:rPr lang="ar-SA" sz="1400" dirty="0" smtClean="0">
                          <a:solidFill>
                            <a:srgbClr val="7030A0"/>
                          </a:solidFill>
                          <a:latin typeface="Calibri"/>
                          <a:ea typeface="Calibri"/>
                          <a:cs typeface="Simplified Arabic"/>
                        </a:rPr>
                        <a:t>فقد اعتباره</a:t>
                      </a:r>
                      <a:r>
                        <a:rPr lang="ar-DZ" sz="1400" baseline="0" dirty="0" smtClean="0">
                          <a:solidFill>
                            <a:srgbClr val="7030A0"/>
                          </a:solidFill>
                          <a:latin typeface="Calibri"/>
                          <a:ea typeface="Calibri"/>
                          <a:cs typeface="Simplified Arabic"/>
                        </a:rPr>
                        <a:t> </a:t>
                      </a:r>
                      <a:r>
                        <a:rPr lang="ar-SA" sz="1400" dirty="0" smtClean="0">
                          <a:solidFill>
                            <a:srgbClr val="7030A0"/>
                          </a:solidFill>
                          <a:latin typeface="Calibri"/>
                          <a:ea typeface="Calibri"/>
                          <a:cs typeface="Simplified Arabic"/>
                        </a:rPr>
                        <a:t>لتدهور حالة</a:t>
                      </a:r>
                      <a:r>
                        <a:rPr lang="ar-DZ" sz="1400" dirty="0" smtClean="0">
                          <a:solidFill>
                            <a:srgbClr val="7030A0"/>
                          </a:solidFill>
                          <a:latin typeface="Calibri"/>
                          <a:ea typeface="Calibri"/>
                          <a:cs typeface="Simplified Arabic"/>
                        </a:rPr>
                        <a:t> سكناته</a:t>
                      </a:r>
                      <a:endParaRPr lang="fr-FR" sz="1100" dirty="0">
                        <a:latin typeface="Calibri"/>
                        <a:ea typeface="Calibri"/>
                        <a:cs typeface="Arial"/>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0">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r>
              <a:tr h="826560">
                <a:tc>
                  <a:txBody>
                    <a:bodyPr/>
                    <a:lstStyle/>
                    <a:p>
                      <a:pPr algn="ctr" rtl="1">
                        <a:lnSpc>
                          <a:spcPct val="115000"/>
                        </a:lnSpc>
                        <a:spcAft>
                          <a:spcPts val="0"/>
                        </a:spcAft>
                      </a:pPr>
                      <a:r>
                        <a:rPr lang="ar-DZ" sz="1100" dirty="0" smtClean="0">
                          <a:latin typeface="Calibri"/>
                          <a:ea typeface="Calibri"/>
                          <a:cs typeface="Simplified Arabic"/>
                        </a:rPr>
                        <a:t>المعالم </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l" rtl="1">
                        <a:lnSpc>
                          <a:spcPct val="115000"/>
                        </a:lnSpc>
                        <a:spcAft>
                          <a:spcPts val="0"/>
                        </a:spcAft>
                      </a:pP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ctr" rtl="1">
                        <a:lnSpc>
                          <a:spcPct val="115000"/>
                        </a:lnSpc>
                        <a:spcAft>
                          <a:spcPts val="0"/>
                        </a:spcAft>
                      </a:pPr>
                      <a:endParaRPr lang="ar-DZ" sz="1100" dirty="0" smtClean="0">
                        <a:latin typeface="Calibri"/>
                        <a:ea typeface="Calibri"/>
                        <a:cs typeface="Arial"/>
                      </a:endParaRPr>
                    </a:p>
                    <a:p>
                      <a:pPr algn="ctr" rtl="1">
                        <a:lnSpc>
                          <a:spcPct val="115000"/>
                        </a:lnSpc>
                        <a:spcAft>
                          <a:spcPts val="0"/>
                        </a:spcAft>
                      </a:pPr>
                      <a:r>
                        <a:rPr lang="ar-DZ" sz="1100" dirty="0" smtClean="0">
                          <a:latin typeface="Calibri"/>
                          <a:ea typeface="Calibri"/>
                          <a:cs typeface="Arial"/>
                        </a:rPr>
                        <a:t>برج الساعة</a:t>
                      </a:r>
                      <a:endParaRPr lang="fr-FR" sz="11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1">
                        <a:lnSpc>
                          <a:spcPct val="115000"/>
                        </a:lnSpc>
                        <a:spcAft>
                          <a:spcPts val="1000"/>
                        </a:spcAft>
                        <a:tabLst>
                          <a:tab pos="639445" algn="l"/>
                        </a:tabLst>
                      </a:pPr>
                      <a:r>
                        <a:rPr lang="ar-SA" sz="1400" dirty="0">
                          <a:solidFill>
                            <a:srgbClr val="7030A0"/>
                          </a:solidFill>
                          <a:latin typeface="Calibri"/>
                          <a:ea typeface="Calibri"/>
                          <a:cs typeface="Simplified Arabic"/>
                        </a:rPr>
                        <a:t>فقد اعتباره لتدهور </a:t>
                      </a:r>
                      <a:r>
                        <a:rPr lang="ar-SA" sz="1400" dirty="0" smtClean="0">
                          <a:solidFill>
                            <a:srgbClr val="7030A0"/>
                          </a:solidFill>
                          <a:latin typeface="Calibri"/>
                          <a:ea typeface="Calibri"/>
                          <a:cs typeface="Simplified Arabic"/>
                        </a:rPr>
                        <a:t>البناية</a:t>
                      </a:r>
                      <a:r>
                        <a:rPr lang="ar-DZ" sz="1400" dirty="0" smtClean="0">
                          <a:solidFill>
                            <a:srgbClr val="7030A0"/>
                          </a:solidFill>
                          <a:latin typeface="Calibri"/>
                          <a:ea typeface="Calibri"/>
                          <a:cs typeface="Simplified Arabic"/>
                        </a:rPr>
                        <a:t> والساعة</a:t>
                      </a:r>
                      <a:endParaRPr lang="fr-FR" sz="1100" dirty="0">
                        <a:latin typeface="Calibri"/>
                        <a:ea typeface="Calibri"/>
                        <a:cs typeface="Arial"/>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gn="r" rtl="0">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1048954">
                <a:tc>
                  <a:txBody>
                    <a:bodyPr/>
                    <a:lstStyle/>
                    <a:p>
                      <a:pPr algn="ctr" rtl="1">
                        <a:lnSpc>
                          <a:spcPct val="115000"/>
                        </a:lnSpc>
                        <a:spcAft>
                          <a:spcPts val="0"/>
                        </a:spcAft>
                      </a:pPr>
                      <a:r>
                        <a:rPr lang="ar-DZ" sz="1100" dirty="0" smtClean="0">
                          <a:latin typeface="Calibri"/>
                          <a:ea typeface="Calibri"/>
                          <a:cs typeface="Simplified Arabic"/>
                        </a:rPr>
                        <a:t>العقد</a:t>
                      </a: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l" rtl="1">
                        <a:lnSpc>
                          <a:spcPct val="115000"/>
                        </a:lnSpc>
                        <a:spcAft>
                          <a:spcPts val="0"/>
                        </a:spcAft>
                      </a:pPr>
                      <a:endParaRPr lang="fr-FR" sz="80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ctr" rtl="1">
                        <a:lnSpc>
                          <a:spcPct val="115000"/>
                        </a:lnSpc>
                        <a:spcAft>
                          <a:spcPts val="0"/>
                        </a:spcAft>
                      </a:pPr>
                      <a:r>
                        <a:rPr lang="ar-DZ" sz="1100" dirty="0" smtClean="0">
                          <a:latin typeface="Calibri"/>
                          <a:ea typeface="Calibri"/>
                          <a:cs typeface="Arial"/>
                        </a:rPr>
                        <a:t>ملتقى طرق محطة</a:t>
                      </a:r>
                      <a:r>
                        <a:rPr lang="ar-DZ" sz="1100" baseline="0" dirty="0" smtClean="0">
                          <a:latin typeface="Calibri"/>
                          <a:ea typeface="Calibri"/>
                          <a:cs typeface="Arial"/>
                        </a:rPr>
                        <a:t> المسافرين القديمة </a:t>
                      </a:r>
                      <a:endParaRPr lang="fr-FR" sz="11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1">
                        <a:lnSpc>
                          <a:spcPct val="115000"/>
                        </a:lnSpc>
                        <a:spcAft>
                          <a:spcPts val="1000"/>
                        </a:spcAft>
                      </a:pPr>
                      <a:r>
                        <a:rPr lang="ar-SA" sz="1400" dirty="0">
                          <a:solidFill>
                            <a:srgbClr val="7030A0"/>
                          </a:solidFill>
                          <a:latin typeface="Calibri"/>
                          <a:ea typeface="Calibri"/>
                          <a:cs typeface="Simplified Arabic"/>
                        </a:rPr>
                        <a:t>يفتقر للتأثيث ولا يحتوي </a:t>
                      </a:r>
                      <a:r>
                        <a:rPr lang="ar-SA" sz="1400" dirty="0" smtClean="0">
                          <a:solidFill>
                            <a:srgbClr val="7030A0"/>
                          </a:solidFill>
                          <a:latin typeface="Calibri"/>
                          <a:ea typeface="Calibri"/>
                          <a:cs typeface="Simplified Arabic"/>
                        </a:rPr>
                        <a:t>على </a:t>
                      </a:r>
                      <a:r>
                        <a:rPr lang="ar-SA" sz="1400" dirty="0">
                          <a:solidFill>
                            <a:srgbClr val="7030A0"/>
                          </a:solidFill>
                          <a:latin typeface="Calibri"/>
                          <a:ea typeface="Calibri"/>
                          <a:cs typeface="Simplified Arabic"/>
                        </a:rPr>
                        <a:t>هوية خاصة </a:t>
                      </a:r>
                      <a:r>
                        <a:rPr lang="ar-SA" sz="1400" dirty="0" smtClean="0">
                          <a:solidFill>
                            <a:srgbClr val="7030A0"/>
                          </a:solidFill>
                          <a:latin typeface="Calibri"/>
                          <a:ea typeface="Calibri"/>
                          <a:cs typeface="Simplified Arabic"/>
                        </a:rPr>
                        <a:t>تميزه</a:t>
                      </a:r>
                      <a:r>
                        <a:rPr lang="ar-DZ" sz="1400" dirty="0" smtClean="0">
                          <a:solidFill>
                            <a:srgbClr val="7030A0"/>
                          </a:solidFill>
                          <a:latin typeface="Calibri"/>
                          <a:ea typeface="Calibri"/>
                          <a:cs typeface="Simplified Arabic"/>
                        </a:rPr>
                        <a:t> عن باقي العقد</a:t>
                      </a:r>
                      <a:endParaRPr lang="fr-FR" sz="1100" dirty="0">
                        <a:latin typeface="Calibri"/>
                        <a:ea typeface="Calibri"/>
                        <a:cs typeface="Arial"/>
                      </a:endParaRPr>
                    </a:p>
                  </a:txBody>
                  <a:tcPr marL="89535" marR="89535"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c>
                  <a:txBody>
                    <a:bodyPr/>
                    <a:lstStyle/>
                    <a:p>
                      <a:pPr algn="r" rtl="0">
                        <a:lnSpc>
                          <a:spcPct val="115000"/>
                        </a:lnSpc>
                        <a:spcAft>
                          <a:spcPts val="0"/>
                        </a:spcAft>
                      </a:pPr>
                      <a:endParaRPr lang="fr-FR" sz="800" dirty="0">
                        <a:latin typeface="Calibri"/>
                        <a:ea typeface="Calibri"/>
                        <a:cs typeface="Arial"/>
                      </a:endParaRPr>
                    </a:p>
                  </a:txBody>
                  <a:tcPr marL="52386" marR="52386"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BFB1D0"/>
                    </a:solidFill>
                  </a:tcPr>
                </a:tc>
              </a:tr>
            </a:tbl>
          </a:graphicData>
        </a:graphic>
      </p:graphicFrame>
      <p:sp>
        <p:nvSpPr>
          <p:cNvPr id="33" name="AutoShape 2"/>
          <p:cNvSpPr>
            <a:spLocks noChangeArrowheads="1"/>
          </p:cNvSpPr>
          <p:nvPr/>
        </p:nvSpPr>
        <p:spPr bwMode="auto">
          <a:xfrm>
            <a:off x="3214678" y="1357298"/>
            <a:ext cx="468313" cy="573088"/>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sp>
        <p:nvSpPr>
          <p:cNvPr id="34" name="AutoShape 2"/>
          <p:cNvSpPr>
            <a:spLocks noChangeArrowheads="1"/>
          </p:cNvSpPr>
          <p:nvPr/>
        </p:nvSpPr>
        <p:spPr bwMode="auto">
          <a:xfrm>
            <a:off x="3214678" y="5715016"/>
            <a:ext cx="468313" cy="573088"/>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sp>
        <p:nvSpPr>
          <p:cNvPr id="35" name="AutoShape 2"/>
          <p:cNvSpPr>
            <a:spLocks noChangeArrowheads="1"/>
          </p:cNvSpPr>
          <p:nvPr/>
        </p:nvSpPr>
        <p:spPr bwMode="auto">
          <a:xfrm>
            <a:off x="3214678" y="4714884"/>
            <a:ext cx="468313" cy="573088"/>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sp>
        <p:nvSpPr>
          <p:cNvPr id="36" name="AutoShape 2"/>
          <p:cNvSpPr>
            <a:spLocks noChangeArrowheads="1"/>
          </p:cNvSpPr>
          <p:nvPr/>
        </p:nvSpPr>
        <p:spPr bwMode="auto">
          <a:xfrm>
            <a:off x="3214678" y="3429000"/>
            <a:ext cx="468313" cy="573088"/>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sp>
        <p:nvSpPr>
          <p:cNvPr id="37" name="AutoShape 2"/>
          <p:cNvSpPr>
            <a:spLocks noChangeArrowheads="1"/>
          </p:cNvSpPr>
          <p:nvPr/>
        </p:nvSpPr>
        <p:spPr bwMode="auto">
          <a:xfrm>
            <a:off x="3214678" y="2214554"/>
            <a:ext cx="468313" cy="573088"/>
          </a:xfrm>
          <a:prstGeom prst="smileyFace">
            <a:avLst>
              <a:gd name="adj" fmla="val -4653"/>
            </a:avLst>
          </a:prstGeom>
          <a:gradFill rotWithShape="0">
            <a:gsLst>
              <a:gs pos="0">
                <a:srgbClr val="666666"/>
              </a:gs>
              <a:gs pos="50000">
                <a:srgbClr val="CCCCCC"/>
              </a:gs>
              <a:gs pos="100000">
                <a:srgbClr val="666666"/>
              </a:gs>
            </a:gsLst>
            <a:lin ang="189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fr-FR"/>
          </a:p>
        </p:txBody>
      </p:sp>
      <p:pic>
        <p:nvPicPr>
          <p:cNvPr id="40" name="Image 39" descr="C:\Users\2014\Desktop\Photos\Photo0053.jpg"/>
          <p:cNvPicPr/>
          <p:nvPr/>
        </p:nvPicPr>
        <p:blipFill>
          <a:blip r:embed="rId7" cstate="print"/>
          <a:srcRect/>
          <a:stretch>
            <a:fillRect/>
          </a:stretch>
        </p:blipFill>
        <p:spPr bwMode="auto">
          <a:xfrm>
            <a:off x="285720" y="4714884"/>
            <a:ext cx="857256" cy="642942"/>
          </a:xfrm>
          <a:prstGeom prst="rect">
            <a:avLst/>
          </a:prstGeom>
          <a:noFill/>
          <a:ln w="9525">
            <a:noFill/>
            <a:miter lim="800000"/>
            <a:headEnd/>
            <a:tailEnd/>
          </a:ln>
        </p:spPr>
      </p:pic>
      <p:pic>
        <p:nvPicPr>
          <p:cNvPr id="41" name="Image 40" descr="D:\mémoir\Tibaoui\Ksar Bousaada\DSCF0059.JPG"/>
          <p:cNvPicPr/>
          <p:nvPr/>
        </p:nvPicPr>
        <p:blipFill>
          <a:blip r:embed="rId8" cstate="print"/>
          <a:srcRect/>
          <a:stretch>
            <a:fillRect/>
          </a:stretch>
        </p:blipFill>
        <p:spPr bwMode="auto">
          <a:xfrm>
            <a:off x="214282" y="3214686"/>
            <a:ext cx="857256" cy="1214446"/>
          </a:xfrm>
          <a:prstGeom prst="rect">
            <a:avLst/>
          </a:prstGeom>
          <a:noFill/>
          <a:ln w="9525">
            <a:noFill/>
            <a:miter lim="800000"/>
            <a:headEnd/>
            <a:tailEnd/>
          </a:ln>
        </p:spPr>
      </p:pic>
      <p:pic>
        <p:nvPicPr>
          <p:cNvPr id="42" name="Image 41" descr="C:\Users\2014\Desktop\Photos\Photo0001.jpg"/>
          <p:cNvPicPr/>
          <p:nvPr/>
        </p:nvPicPr>
        <p:blipFill>
          <a:blip r:embed="rId9" cstate="print"/>
          <a:srcRect/>
          <a:stretch>
            <a:fillRect/>
          </a:stretch>
        </p:blipFill>
        <p:spPr bwMode="auto">
          <a:xfrm>
            <a:off x="285720" y="5572140"/>
            <a:ext cx="857256" cy="821933"/>
          </a:xfrm>
          <a:prstGeom prst="rect">
            <a:avLst/>
          </a:prstGeom>
          <a:noFill/>
          <a:ln w="9525">
            <a:noFill/>
            <a:miter lim="800000"/>
            <a:headEnd/>
            <a:tailEnd/>
          </a:ln>
        </p:spPr>
      </p:pic>
      <p:pic>
        <p:nvPicPr>
          <p:cNvPr id="43" name="Image 42" descr="C:\Users\2014\Desktop\Photos\Photo0010.jpg"/>
          <p:cNvPicPr/>
          <p:nvPr/>
        </p:nvPicPr>
        <p:blipFill>
          <a:blip r:embed="rId10" cstate="print"/>
          <a:srcRect/>
          <a:stretch>
            <a:fillRect/>
          </a:stretch>
        </p:blipFill>
        <p:spPr bwMode="auto">
          <a:xfrm>
            <a:off x="285720" y="2071678"/>
            <a:ext cx="857256" cy="857256"/>
          </a:xfrm>
          <a:prstGeom prst="rect">
            <a:avLst/>
          </a:prstGeom>
          <a:noFill/>
          <a:ln w="9525">
            <a:noFill/>
            <a:miter lim="800000"/>
            <a:headEnd/>
            <a:tailEnd/>
          </a:ln>
        </p:spPr>
      </p:pic>
      <p:pic>
        <p:nvPicPr>
          <p:cNvPr id="44" name="Image 43" descr="C:\Users\2014\Desktop\Photos\Photo0299.jpg"/>
          <p:cNvPicPr/>
          <p:nvPr/>
        </p:nvPicPr>
        <p:blipFill>
          <a:blip r:embed="rId11" cstate="print"/>
          <a:srcRect/>
          <a:stretch>
            <a:fillRect/>
          </a:stretch>
        </p:blipFill>
        <p:spPr bwMode="auto">
          <a:xfrm>
            <a:off x="285720" y="1357298"/>
            <a:ext cx="857224" cy="57150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4"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sp>
        <p:nvSpPr>
          <p:cNvPr id="5" name="Rectangle 1"/>
          <p:cNvSpPr>
            <a:spLocks noChangeArrowheads="1"/>
          </p:cNvSpPr>
          <p:nvPr/>
        </p:nvSpPr>
        <p:spPr bwMode="auto">
          <a:xfrm>
            <a:off x="1071538" y="1500174"/>
            <a:ext cx="6929422" cy="1191816"/>
          </a:xfrm>
          <a:prstGeom prst="roundRect">
            <a:avLst/>
          </a:prstGeom>
          <a:ln>
            <a:noFill/>
            <a:headEnd/>
            <a:tailEnd/>
          </a:ln>
          <a:effectLst/>
          <a:scene3d>
            <a:camera prst="orthographicFront">
              <a:rot lat="0" lon="0" rev="0"/>
            </a:camera>
            <a:lightRig rig="glow" dir="t">
              <a:rot lat="0" lon="0" rev="14100000"/>
            </a:lightRig>
          </a:scene3d>
          <a:sp3d prstMaterial="softEdge">
            <a:bevelT w="127000" prst="artDeco"/>
          </a:sp3d>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lvl="0" algn="r" rtl="1" fontAlgn="base">
              <a:spcBef>
                <a:spcPct val="0"/>
              </a:spcBef>
              <a:spcAft>
                <a:spcPct val="0"/>
              </a:spcAft>
            </a:pPr>
            <a:r>
              <a:rPr lang="ar-SA" sz="1600" dirty="0" smtClean="0">
                <a:latin typeface="Times New Roman" pitchFamily="18" charset="0"/>
                <a:cs typeface="Times New Roman" pitchFamily="18" charset="0"/>
              </a:rPr>
              <a:t>من خلال الاستكشاف الميداني الأولي، وجدنا أن العناصر البصرية تحتاج لقوة إدراك أكثر ما هي عليه، أما بالنسبة لاستطلاع التصور الذهني العام لسكان مدينة بوسعادة حول مدينتهم، لاحظنا أن الصورة البصرية </a:t>
            </a:r>
            <a:r>
              <a:rPr lang="ar-SA" sz="1600" dirty="0" err="1" smtClean="0">
                <a:latin typeface="Times New Roman" pitchFamily="18" charset="0"/>
                <a:cs typeface="Times New Roman" pitchFamily="18" charset="0"/>
              </a:rPr>
              <a:t>ل</a:t>
            </a:r>
            <a:r>
              <a:rPr lang="ar-DZ" sz="1600" dirty="0" smtClean="0">
                <a:latin typeface="Times New Roman" pitchFamily="18" charset="0"/>
                <a:cs typeface="Times New Roman" pitchFamily="18" charset="0"/>
              </a:rPr>
              <a:t>هم </a:t>
            </a:r>
            <a:r>
              <a:rPr lang="ar-SA" sz="1600" dirty="0" smtClean="0">
                <a:latin typeface="Times New Roman" pitchFamily="18" charset="0"/>
                <a:cs typeface="Times New Roman" pitchFamily="18" charset="0"/>
              </a:rPr>
              <a:t> متفاوتة ومختلفة من شخص</a:t>
            </a:r>
            <a:r>
              <a:rPr lang="ar-DZ" sz="1600" dirty="0" smtClean="0">
                <a:latin typeface="Times New Roman" pitchFamily="18" charset="0"/>
                <a:cs typeface="Times New Roman" pitchFamily="18" charset="0"/>
              </a:rPr>
              <a:t> لآخر، ثم خرجنا ببعض الحلول المقترحة  على مستوى العناصر البصرية (الحدود، المسارات، الأحياء، العقد، المعالم).</a:t>
            </a:r>
            <a:endParaRPr kumimoji="0" lang="ar-DZ" sz="1600" i="0"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مستطيل مستدير الزوايا 15"/>
          <p:cNvSpPr/>
          <p:nvPr/>
        </p:nvSpPr>
        <p:spPr>
          <a:xfrm>
            <a:off x="2928926" y="785794"/>
            <a:ext cx="3714776" cy="500066"/>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ar-DZ" dirty="0" smtClean="0">
                <a:solidFill>
                  <a:schemeClr val="bg1"/>
                </a:solidFill>
                <a:latin typeface="Times New Roman" pitchFamily="18" charset="0"/>
                <a:cs typeface="Times New Roman" pitchFamily="18" charset="0"/>
              </a:rPr>
              <a:t>خلاصة تحليل الصورة الذهنية لمدينة بوسعادة</a:t>
            </a:r>
            <a:endParaRPr lang="en-US" dirty="0">
              <a:solidFill>
                <a:schemeClr val="bg1"/>
              </a:solidFill>
              <a:latin typeface="Times New Roman" pitchFamily="18" charset="0"/>
              <a:cs typeface="Times New Roman" pitchFamily="18" charset="0"/>
            </a:endParaRPr>
          </a:p>
        </p:txBody>
      </p:sp>
      <p:pic>
        <p:nvPicPr>
          <p:cNvPr id="7" name="Picture 8" descr="AG00051_"/>
          <p:cNvPicPr>
            <a:picLocks noChangeAspect="1" noChangeArrowheads="1" noCrop="1"/>
          </p:cNvPicPr>
          <p:nvPr/>
        </p:nvPicPr>
        <p:blipFill>
          <a:blip r:embed="rId2" cstate="print"/>
          <a:srcRect/>
          <a:stretch>
            <a:fillRect/>
          </a:stretch>
        </p:blipFill>
        <p:spPr bwMode="auto">
          <a:xfrm flipH="1">
            <a:off x="6858016" y="928670"/>
            <a:ext cx="534988" cy="158750"/>
          </a:xfrm>
          <a:prstGeom prst="rect">
            <a:avLst/>
          </a:prstGeom>
          <a:noFill/>
          <a:ln w="9525">
            <a:noFill/>
            <a:miter lim="800000"/>
            <a:headEnd/>
            <a:tailEnd/>
          </a:ln>
        </p:spPr>
      </p:pic>
      <p:sp>
        <p:nvSpPr>
          <p:cNvPr id="12" name="Rectangle à coins arrondis 11"/>
          <p:cNvSpPr/>
          <p:nvPr/>
        </p:nvSpPr>
        <p:spPr>
          <a:xfrm>
            <a:off x="642910" y="3643314"/>
            <a:ext cx="8001056" cy="271464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rtlCol="0" anchor="ctr"/>
          <a:lstStyle/>
          <a:p>
            <a:pPr algn="r" rtl="1"/>
            <a:r>
              <a:rPr lang="ar-DZ" sz="1600" dirty="0" smtClean="0">
                <a:latin typeface="Times New Roman" pitchFamily="18" charset="0"/>
                <a:cs typeface="Times New Roman" pitchFamily="18" charset="0"/>
              </a:rPr>
              <a:t>   </a:t>
            </a:r>
          </a:p>
          <a:p>
            <a:pPr algn="r" rtl="1"/>
            <a:r>
              <a:rPr lang="ar-DZ" sz="1600" dirty="0" smtClean="0">
                <a:latin typeface="Times New Roman" pitchFamily="18" charset="0"/>
                <a:cs typeface="Times New Roman" pitchFamily="18" charset="0"/>
              </a:rPr>
              <a:t>   من خلال تحليل الصورة الذهنية لمدينة بوسعادة استنتجنا أنها ليست واضحة بشكل كامل فهي بحاجة إلي تقوية صورتها البصرية ,وذلك من خلال خلق نشاط سياحي جديد يساهم في سهولة الإدراك لأن الإدراك يسهل التوجه خاصة للغريب أو الزائر،  </a:t>
            </a:r>
            <a:r>
              <a:rPr lang="ar-DZ" sz="1600" dirty="0" err="1" smtClean="0">
                <a:latin typeface="Times New Roman" pitchFamily="18" charset="0"/>
                <a:cs typeface="Times New Roman" pitchFamily="18" charset="0"/>
              </a:rPr>
              <a:t>و</a:t>
            </a:r>
            <a:r>
              <a:rPr lang="ar-DZ" sz="1600" dirty="0" smtClean="0">
                <a:latin typeface="Times New Roman" pitchFamily="18" charset="0"/>
                <a:cs typeface="Times New Roman" pitchFamily="18" charset="0"/>
              </a:rPr>
              <a:t> بالإطلاع على المخطط التوجيهي للتهيئة </a:t>
            </a:r>
            <a:r>
              <a:rPr lang="ar-DZ" sz="1600" dirty="0" err="1" smtClean="0">
                <a:latin typeface="Times New Roman" pitchFamily="18" charset="0"/>
                <a:cs typeface="Times New Roman" pitchFamily="18" charset="0"/>
              </a:rPr>
              <a:t>و</a:t>
            </a:r>
            <a:r>
              <a:rPr lang="ar-DZ" sz="1600" dirty="0" smtClean="0">
                <a:latin typeface="Times New Roman" pitchFamily="18" charset="0"/>
                <a:cs typeface="Times New Roman" pitchFamily="18" charset="0"/>
              </a:rPr>
              <a:t> التعمير وجدنا أن هناك اقتراح مرفق سياحي على درجة تأثير كبيرة (حديقة تسلية أو ميدان الفروسية ) وذلك على الأراضي الشاغرة الموجودة شمال المدينة </a:t>
            </a:r>
            <a:r>
              <a:rPr lang="ar-DZ" sz="1600" dirty="0" err="1" smtClean="0">
                <a:latin typeface="Times New Roman" pitchFamily="18" charset="0"/>
                <a:cs typeface="Times New Roman" pitchFamily="18" charset="0"/>
              </a:rPr>
              <a:t>و</a:t>
            </a:r>
            <a:r>
              <a:rPr lang="ar-DZ" sz="1600" dirty="0" smtClean="0">
                <a:latin typeface="Times New Roman" pitchFamily="18" charset="0"/>
                <a:cs typeface="Times New Roman" pitchFamily="18" charset="0"/>
              </a:rPr>
              <a:t> المحصورة بين وادي بوسعادة ووادي </a:t>
            </a:r>
            <a:r>
              <a:rPr lang="ar-DZ" sz="1600" dirty="0" err="1" smtClean="0">
                <a:latin typeface="Times New Roman" pitchFamily="18" charset="0"/>
                <a:cs typeface="Times New Roman" pitchFamily="18" charset="0"/>
              </a:rPr>
              <a:t>ميطر</a:t>
            </a:r>
            <a:r>
              <a:rPr lang="ar-DZ" sz="1600" dirty="0" smtClean="0">
                <a:latin typeface="Times New Roman" pitchFamily="18" charset="0"/>
                <a:cs typeface="Times New Roman" pitchFamily="18" charset="0"/>
              </a:rPr>
              <a:t> و التي توزع على مساحة تقدر 350.84هكتار على محاولة ربط المرفق </a:t>
            </a:r>
            <a:r>
              <a:rPr lang="ar-DZ" sz="1600" dirty="0" err="1" smtClean="0">
                <a:latin typeface="Times New Roman" pitchFamily="18" charset="0"/>
                <a:cs typeface="Times New Roman" pitchFamily="18" charset="0"/>
              </a:rPr>
              <a:t>و</a:t>
            </a:r>
            <a:r>
              <a:rPr lang="ar-DZ" sz="1600" dirty="0" smtClean="0">
                <a:latin typeface="Times New Roman" pitchFamily="18" charset="0"/>
                <a:cs typeface="Times New Roman" pitchFamily="18" charset="0"/>
              </a:rPr>
              <a:t> إدماجه ضمن المسار السياحي الذي سوف تطبق فيه المعالجات البصرية التي يجب إتباعها عند تصميم مسار جديد (الاستمرارية –التوجه )، وباعتبار الحديقة المقترحة عقدة تحقق قطب توازن بين مركز المدينة وضواحيها، </a:t>
            </a:r>
            <a:r>
              <a:rPr lang="ar-DZ" sz="1600" dirty="0" err="1" smtClean="0">
                <a:latin typeface="Times New Roman" pitchFamily="18" charset="0"/>
                <a:cs typeface="Times New Roman" pitchFamily="18" charset="0"/>
              </a:rPr>
              <a:t>و</a:t>
            </a:r>
            <a:r>
              <a:rPr lang="ar-DZ" sz="1600" dirty="0" smtClean="0">
                <a:latin typeface="Times New Roman" pitchFamily="18" charset="0"/>
                <a:cs typeface="Times New Roman" pitchFamily="18" charset="0"/>
              </a:rPr>
              <a:t> من هذا يمكن تحديد نوع التدخل وهو تهيئة مشروع سياحي </a:t>
            </a:r>
            <a:r>
              <a:rPr lang="ar-DZ" sz="1600" dirty="0" smtClean="0">
                <a:latin typeface="Times New Roman" pitchFamily="18" charset="0"/>
                <a:cs typeface="Times New Roman" pitchFamily="18" charset="0"/>
              </a:rPr>
              <a:t>ترفيهي </a:t>
            </a:r>
            <a:r>
              <a:rPr lang="ar-DZ" sz="1600" dirty="0" smtClean="0">
                <a:latin typeface="Times New Roman" pitchFamily="18" charset="0"/>
                <a:cs typeface="Times New Roman" pitchFamily="18" charset="0"/>
              </a:rPr>
              <a:t>بمدينة بوسعادة.</a:t>
            </a:r>
            <a:endParaRPr lang="fr-FR" sz="1600" dirty="0" smtClean="0">
              <a:latin typeface="Times New Roman" pitchFamily="18" charset="0"/>
              <a:cs typeface="Times New Roman" pitchFamily="18" charset="0"/>
            </a:endParaRPr>
          </a:p>
          <a:p>
            <a:pPr algn="ctr"/>
            <a:endParaRPr lang="fr-FR" dirty="0"/>
          </a:p>
        </p:txBody>
      </p:sp>
      <p:sp>
        <p:nvSpPr>
          <p:cNvPr id="13" name="Organigramme : Fusion 12"/>
          <p:cNvSpPr/>
          <p:nvPr/>
        </p:nvSpPr>
        <p:spPr>
          <a:xfrm>
            <a:off x="3571868" y="2714620"/>
            <a:ext cx="2286016" cy="857256"/>
          </a:xfrm>
          <a:prstGeom prst="flowChartMerg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ar-DZ" dirty="0" smtClean="0"/>
              <a:t>تحديد نوع التدخل</a:t>
            </a:r>
            <a:endParaRPr lang="fr-FR" dirty="0"/>
          </a:p>
        </p:txBody>
      </p:sp>
      <p:pic>
        <p:nvPicPr>
          <p:cNvPr id="14" name="Picture 8" descr="AG00051_"/>
          <p:cNvPicPr>
            <a:picLocks noChangeAspect="1" noChangeArrowheads="1" noCrop="1"/>
          </p:cNvPicPr>
          <p:nvPr/>
        </p:nvPicPr>
        <p:blipFill>
          <a:blip r:embed="rId2" cstate="print"/>
          <a:srcRect/>
          <a:stretch>
            <a:fillRect/>
          </a:stretch>
        </p:blipFill>
        <p:spPr bwMode="auto">
          <a:xfrm flipH="1">
            <a:off x="5786446" y="2928934"/>
            <a:ext cx="534988" cy="158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24"/>
          <p:cNvSpPr/>
          <p:nvPr/>
        </p:nvSpPr>
        <p:spPr>
          <a:xfrm>
            <a:off x="357158" y="1428736"/>
            <a:ext cx="7286676" cy="4357718"/>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r>
              <a:rPr lang="ar-DZ" sz="2000" dirty="0" smtClean="0">
                <a:latin typeface="Times New Roman" pitchFamily="18" charset="0"/>
                <a:cs typeface="Times New Roman" pitchFamily="18" charset="0"/>
              </a:rPr>
              <a:t>     </a:t>
            </a:r>
            <a:r>
              <a:rPr lang="ar-DZ" sz="2400" b="1" dirty="0" smtClean="0">
                <a:latin typeface="Times New Roman" pitchFamily="18" charset="0"/>
                <a:cs typeface="Times New Roman" pitchFamily="18" charset="0"/>
              </a:rPr>
              <a:t>المقدمة:</a:t>
            </a:r>
            <a:endParaRPr lang="ar-DZ" sz="2000" b="1" dirty="0" smtClean="0">
              <a:latin typeface="Times New Roman" pitchFamily="18" charset="0"/>
              <a:cs typeface="Times New Roman" pitchFamily="18" charset="0"/>
            </a:endParaRPr>
          </a:p>
          <a:p>
            <a:pPr algn="r" rtl="1"/>
            <a:r>
              <a:rPr lang="ar-DZ" sz="2000" dirty="0" smtClean="0">
                <a:latin typeface="Times New Roman" pitchFamily="18" charset="0"/>
                <a:cs typeface="Times New Roman" pitchFamily="18" charset="0"/>
              </a:rPr>
              <a:t>    </a:t>
            </a:r>
            <a:r>
              <a:rPr lang="ar-SA" sz="2000" dirty="0" smtClean="0">
                <a:latin typeface="Times New Roman" pitchFamily="18" charset="0"/>
                <a:cs typeface="Times New Roman" pitchFamily="18" charset="0"/>
              </a:rPr>
              <a:t>في عصر الخدمات </a:t>
            </a:r>
            <a:r>
              <a:rPr lang="ar-DZ" sz="2000" dirty="0" smtClean="0">
                <a:latin typeface="Times New Roman" pitchFamily="18" charset="0"/>
                <a:cs typeface="Times New Roman" pitchFamily="18" charset="0"/>
              </a:rPr>
              <a:t>وا</a:t>
            </a:r>
            <a:r>
              <a:rPr lang="ar-SA" sz="2000" dirty="0" smtClean="0">
                <a:latin typeface="Times New Roman" pitchFamily="18" charset="0"/>
                <a:cs typeface="Times New Roman" pitchFamily="18" charset="0"/>
              </a:rPr>
              <a:t>لرفاهية</a:t>
            </a:r>
            <a:r>
              <a:rPr lang="ar-DZ" sz="2000" dirty="0" smtClean="0">
                <a:latin typeface="Times New Roman" pitchFamily="18" charset="0"/>
                <a:cs typeface="Times New Roman" pitchFamily="18" charset="0"/>
              </a:rPr>
              <a:t> تحظى السياحة الترفيهية بنصيب وافر من الاهتمام عبر مختلف دول العالم، لما يشكله ذلك من مظاهر حضارية ومتنفسات طبيعية تتميز بها المجتمعات الحديثة، بحيث توفر للمواطنين بمختلف فئاتهم العمرية أجواء صحية وترفيهية ونفسية مناسبة لهم، لتحقيق ذلك تم الاعتماد على الصورة الذهنية للمدينة في تأهيل السياحة من خلال المزج بينهما آخذين بعين الاعتبار خصائص كل منهما، وربط العلاقة بينهما من الأجل الوصول إلى الصورة البصرية التي تتوافق مع النشاط السياحي الترفيهي من أجل تنمية الصورة الذهنية السياحية للمدينة.</a:t>
            </a:r>
            <a:endParaRPr lang="ar-DZ" sz="2000" b="1" dirty="0" smtClean="0">
              <a:solidFill>
                <a:srgbClr val="FF0000"/>
              </a:solidFill>
              <a:latin typeface="Times New Roman" pitchFamily="18" charset="0"/>
              <a:cs typeface="Times New Roman" pitchFamily="18" charset="0"/>
            </a:endParaRPr>
          </a:p>
        </p:txBody>
      </p:sp>
      <p:pic>
        <p:nvPicPr>
          <p:cNvPr id="1026" name="Picture 2" descr="http://images.google.fr/images?q=tbn:RDKc8dfztqq6mM:www.interflora.fr/site/images/bouquets/details/5pi.jpg">
            <a:hlinkClick r:id="rId2"/>
          </p:cNvPr>
          <p:cNvPicPr>
            <a:picLocks noChangeAspect="1" noChangeArrowheads="1"/>
          </p:cNvPicPr>
          <p:nvPr/>
        </p:nvPicPr>
        <p:blipFill>
          <a:blip r:embed="rId3" r:link="rId4"/>
          <a:srcRect/>
          <a:stretch>
            <a:fillRect/>
          </a:stretch>
        </p:blipFill>
        <p:spPr bwMode="auto">
          <a:xfrm>
            <a:off x="6572264" y="214290"/>
            <a:ext cx="1041400" cy="928687"/>
          </a:xfrm>
          <a:prstGeom prst="rect">
            <a:avLst/>
          </a:prstGeom>
          <a:noFill/>
          <a:ln w="9525">
            <a:noFill/>
            <a:miter lim="800000"/>
            <a:headEnd/>
            <a:tailEnd/>
          </a:ln>
        </p:spPr>
      </p:pic>
      <p:pic>
        <p:nvPicPr>
          <p:cNvPr id="1027" name="Picture 3" descr="http://images.google.fr/images?q=tbn:RDKc8dfztqq6mM:www.interflora.fr/site/images/bouquets/details/5pi.jpg">
            <a:hlinkClick r:id="rId2"/>
          </p:cNvPr>
          <p:cNvPicPr>
            <a:picLocks noChangeAspect="1" noChangeArrowheads="1"/>
          </p:cNvPicPr>
          <p:nvPr/>
        </p:nvPicPr>
        <p:blipFill>
          <a:blip r:embed="rId3" r:link="rId4"/>
          <a:srcRect/>
          <a:stretch>
            <a:fillRect/>
          </a:stretch>
        </p:blipFill>
        <p:spPr bwMode="auto">
          <a:xfrm>
            <a:off x="357158" y="214290"/>
            <a:ext cx="1041400" cy="9286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3" name="Rectangle 26"/>
          <p:cNvSpPr>
            <a:spLocks noChangeArrowheads="1"/>
          </p:cNvSpPr>
          <p:nvPr/>
        </p:nvSpPr>
        <p:spPr bwMode="auto">
          <a:xfrm>
            <a:off x="0" y="0"/>
            <a:ext cx="1979613" cy="500042"/>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الثاني </a:t>
            </a:r>
            <a:endParaRPr lang="fr-FR" sz="2200" dirty="0">
              <a:solidFill>
                <a:srgbClr val="323E1A"/>
              </a:solidFill>
              <a:latin typeface="Tahoma" pitchFamily="34" charset="0"/>
              <a:cs typeface="Andalus" pitchFamily="2" charset="-78"/>
            </a:endParaRPr>
          </a:p>
        </p:txBody>
      </p:sp>
      <p:sp>
        <p:nvSpPr>
          <p:cNvPr id="4" name="مستطيل مستدير الزوايا 15"/>
          <p:cNvSpPr/>
          <p:nvPr/>
        </p:nvSpPr>
        <p:spPr>
          <a:xfrm>
            <a:off x="5786446" y="1142984"/>
            <a:ext cx="2071702" cy="571504"/>
          </a:xfrm>
          <a:prstGeom prst="round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800" dirty="0" smtClean="0">
                <a:solidFill>
                  <a:schemeClr val="tx1"/>
                </a:solidFill>
                <a:latin typeface="Andalus" pitchFamily="18" charset="-78"/>
                <a:cs typeface="Andalus" pitchFamily="18" charset="-78"/>
              </a:rPr>
              <a:t>خلاصة الفصل</a:t>
            </a:r>
            <a:endParaRPr lang="en-US" sz="2800" dirty="0">
              <a:solidFill>
                <a:schemeClr val="tx1"/>
              </a:solidFill>
              <a:latin typeface="Andalus" pitchFamily="18" charset="-78"/>
              <a:cs typeface="Andalus" pitchFamily="18" charset="-78"/>
            </a:endParaRPr>
          </a:p>
        </p:txBody>
      </p:sp>
      <p:sp>
        <p:nvSpPr>
          <p:cNvPr id="5" name="مستطيل مستدير الزوايا 43"/>
          <p:cNvSpPr/>
          <p:nvPr/>
        </p:nvSpPr>
        <p:spPr>
          <a:xfrm>
            <a:off x="1214414" y="2000240"/>
            <a:ext cx="6786610" cy="192882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r" rtl="1"/>
            <a:r>
              <a:rPr lang="ar-DZ" b="1" dirty="0" smtClean="0">
                <a:solidFill>
                  <a:schemeClr val="tx1"/>
                </a:solidFill>
                <a:latin typeface="Traditional Arabic" pitchFamily="18" charset="-78"/>
                <a:cs typeface="Traditional Arabic" pitchFamily="18" charset="-78"/>
              </a:rPr>
              <a:t>      </a:t>
            </a:r>
          </a:p>
          <a:p>
            <a:pPr algn="r" rtl="1"/>
            <a:r>
              <a:rPr lang="ar-DZ" sz="1600" b="1" dirty="0" smtClean="0">
                <a:latin typeface="Times New Roman" pitchFamily="18" charset="0"/>
                <a:cs typeface="Times New Roman" pitchFamily="18" charset="0"/>
              </a:rPr>
              <a:t>استنتجنا من خلال الدراسة التحليلية لمدينة بوسعادة عن طريق مقاربة النمو العمراني أنها مرت بالعديد من الحقب التاريخية تكوّن من خلالها الشكل العمراني العام الحالي للمدينة، أما بالنسبة للدراسة التحليلية لمدينة بوسعادة عن طريق المقاربة الإدراكية، استنتجنا أن الصورة الذهنية ليست واضحة بشكل كامل فهي بحاجة لتقوية عناصرها البصرية، وذلك بالتدخل على مؤهلاتها السياحية وكيفية استغلالها في تطوير وإنجاز مشروع سياحي ترفيهي، يخدم المدينة من الداخل والخارج اقتصاديا واجتماعيا.</a:t>
            </a:r>
            <a:endParaRPr lang="en-US" sz="16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4"/>
                                        </p:tgtEl>
                                        <p:attrNameLst>
                                          <p:attrName>ppt_y</p:attrName>
                                        </p:attrNameLst>
                                      </p:cBhvr>
                                      <p:tavLst>
                                        <p:tav tm="0">
                                          <p:val>
                                            <p:strVal val="#ppt_y"/>
                                          </p:val>
                                        </p:tav>
                                        <p:tav tm="100000">
                                          <p:val>
                                            <p:strVal val="#ppt_y"/>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5"/>
                                        </p:tgtEl>
                                        <p:attrNameLst>
                                          <p:attrName>ppt_y</p:attrName>
                                        </p:attrNameLst>
                                      </p:cBhvr>
                                      <p:tavLst>
                                        <p:tav tm="0">
                                          <p:val>
                                            <p:strVal val="#ppt_y"/>
                                          </p:val>
                                        </p:tav>
                                        <p:tav tm="100000">
                                          <p:val>
                                            <p:strVal val="#ppt_y"/>
                                          </p:val>
                                        </p:tav>
                                      </p:tavLst>
                                    </p:anim>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12" descr="خشب جوز"/>
          <p:cNvSpPr>
            <a:spLocks noChangeArrowheads="1"/>
          </p:cNvSpPr>
          <p:nvPr/>
        </p:nvSpPr>
        <p:spPr bwMode="auto">
          <a:xfrm>
            <a:off x="4857752" y="571480"/>
            <a:ext cx="2714644" cy="714380"/>
          </a:xfrm>
          <a:prstGeom prst="rect">
            <a:avLst/>
          </a:prstGeom>
          <a:gradFill rotWithShape="1">
            <a:gsLst>
              <a:gs pos="0">
                <a:schemeClr val="bg2">
                  <a:alpha val="0"/>
                </a:schemeClr>
              </a:gs>
              <a:gs pos="100000">
                <a:schemeClr val="bg2">
                  <a:gamma/>
                  <a:shade val="72941"/>
                  <a:invGamma/>
                </a:schemeClr>
              </a:gs>
            </a:gsLst>
            <a:lin ang="0" scaled="1"/>
          </a:gradFill>
          <a:ln w="3175" algn="ctr">
            <a:solidFill>
              <a:schemeClr val="accent1">
                <a:lumMod val="20000"/>
                <a:lumOff val="80000"/>
              </a:schemeClr>
            </a:solidFill>
            <a:miter lim="800000"/>
            <a:headEnd/>
            <a:tailEnd/>
          </a:ln>
          <a:effectLst/>
          <a:scene3d>
            <a:camera prst="orthographicFront"/>
            <a:lightRig rig="threePt" dir="t"/>
          </a:scene3d>
          <a:sp3d>
            <a:bevelT/>
          </a:sp3d>
        </p:spPr>
        <p:txBody>
          <a:bodyPr anchor="ctr"/>
          <a:lstStyle/>
          <a:p>
            <a:pPr algn="ctr" rtl="1"/>
            <a:r>
              <a:rPr lang="ar-DZ" sz="3200" b="1" dirty="0" smtClean="0">
                <a:solidFill>
                  <a:srgbClr val="37269E"/>
                </a:solidFill>
                <a:latin typeface="Traditional Arabic" pitchFamily="18" charset="-78"/>
                <a:cs typeface="Old Antic Outline Shaded" pitchFamily="2" charset="-78"/>
              </a:rPr>
              <a:t>الفصل الثالث</a:t>
            </a:r>
          </a:p>
        </p:txBody>
      </p:sp>
      <p:sp>
        <p:nvSpPr>
          <p:cNvPr id="32" name="مستطيل 31"/>
          <p:cNvSpPr/>
          <p:nvPr/>
        </p:nvSpPr>
        <p:spPr>
          <a:xfrm>
            <a:off x="1785918" y="1357298"/>
            <a:ext cx="5786478" cy="432000"/>
          </a:xfrm>
          <a:prstGeom prst="rect">
            <a:avLst/>
          </a:prstGeom>
          <a:solidFill>
            <a:schemeClr val="accent1">
              <a:lumMod val="60000"/>
              <a:lumOff val="40000"/>
            </a:schemeClr>
          </a:solidFill>
          <a:ln w="3175">
            <a:solidFill>
              <a:schemeClr val="tx2"/>
            </a:solid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rtlCol="0" anchor="ctr"/>
          <a:lstStyle/>
          <a:p>
            <a:pPr algn="r"/>
            <a:r>
              <a:rPr lang="ar-SA" sz="2000" b="1" dirty="0" smtClean="0">
                <a:latin typeface="Traditional Arabic" pitchFamily="18" charset="-78"/>
                <a:cs typeface="Traditional Arabic" pitchFamily="18" charset="-78"/>
              </a:rPr>
              <a:t>تمهيد</a:t>
            </a:r>
            <a:endParaRPr lang="en-US" sz="2000" dirty="0">
              <a:latin typeface="Traditional Arabic" pitchFamily="18" charset="-78"/>
              <a:cs typeface="Traditional Arabic" pitchFamily="18" charset="-78"/>
            </a:endParaRPr>
          </a:p>
        </p:txBody>
      </p:sp>
      <p:sp>
        <p:nvSpPr>
          <p:cNvPr id="33" name="مستطيل 32"/>
          <p:cNvSpPr/>
          <p:nvPr/>
        </p:nvSpPr>
        <p:spPr>
          <a:xfrm>
            <a:off x="1785918" y="1857364"/>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الدراسة التحليلية لأرضية المشروع</a:t>
            </a:r>
            <a:endParaRPr lang="en-US" sz="2000" dirty="0">
              <a:solidFill>
                <a:schemeClr val="tx1"/>
              </a:solidFill>
              <a:latin typeface="Traditional Arabic" pitchFamily="18" charset="-78"/>
              <a:cs typeface="Traditional Arabic" pitchFamily="18" charset="-78"/>
            </a:endParaRPr>
          </a:p>
        </p:txBody>
      </p:sp>
      <p:sp>
        <p:nvSpPr>
          <p:cNvPr id="35" name="مستطيل 34"/>
          <p:cNvSpPr/>
          <p:nvPr/>
        </p:nvSpPr>
        <p:spPr>
          <a:xfrm>
            <a:off x="1785918" y="3357562"/>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مخطط التهيئة</a:t>
            </a:r>
            <a:endParaRPr lang="en-US" sz="2000" dirty="0">
              <a:solidFill>
                <a:schemeClr val="tx1"/>
              </a:solidFill>
              <a:latin typeface="Traditional Arabic" pitchFamily="18" charset="-78"/>
              <a:cs typeface="Traditional Arabic" pitchFamily="18" charset="-78"/>
            </a:endParaRPr>
          </a:p>
        </p:txBody>
      </p:sp>
      <p:sp>
        <p:nvSpPr>
          <p:cNvPr id="36" name="مستطيل 35"/>
          <p:cNvSpPr/>
          <p:nvPr/>
        </p:nvSpPr>
        <p:spPr>
          <a:xfrm>
            <a:off x="1785918" y="2357430"/>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البرمجة</a:t>
            </a:r>
            <a:endParaRPr lang="en-US" sz="2000" b="1" dirty="0">
              <a:solidFill>
                <a:schemeClr val="tx1"/>
              </a:solidFill>
              <a:latin typeface="Traditional Arabic" pitchFamily="18" charset="-78"/>
              <a:cs typeface="Traditional Arabic" pitchFamily="18" charset="-78"/>
            </a:endParaRPr>
          </a:p>
        </p:txBody>
      </p:sp>
      <p:sp>
        <p:nvSpPr>
          <p:cNvPr id="37" name="مستطيل 36"/>
          <p:cNvSpPr/>
          <p:nvPr/>
        </p:nvSpPr>
        <p:spPr>
          <a:xfrm>
            <a:off x="1785918" y="2857496"/>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مبادئ التهيئة</a:t>
            </a:r>
            <a:endParaRPr lang="en-US" sz="2000" dirty="0">
              <a:solidFill>
                <a:schemeClr val="tx1"/>
              </a:solidFill>
              <a:latin typeface="Traditional Arabic" pitchFamily="18" charset="-78"/>
              <a:cs typeface="Traditional Arabic" pitchFamily="18" charset="-78"/>
            </a:endParaRPr>
          </a:p>
        </p:txBody>
      </p:sp>
      <p:sp>
        <p:nvSpPr>
          <p:cNvPr id="38" name="Rectangle 12" descr="خشب جوز"/>
          <p:cNvSpPr>
            <a:spLocks noChangeArrowheads="1"/>
          </p:cNvSpPr>
          <p:nvPr/>
        </p:nvSpPr>
        <p:spPr bwMode="auto">
          <a:xfrm>
            <a:off x="1785918" y="571480"/>
            <a:ext cx="2952000" cy="714380"/>
          </a:xfrm>
          <a:prstGeom prst="rect">
            <a:avLst/>
          </a:prstGeom>
          <a:gradFill rotWithShape="1">
            <a:gsLst>
              <a:gs pos="0">
                <a:schemeClr val="bg2">
                  <a:alpha val="0"/>
                </a:schemeClr>
              </a:gs>
              <a:gs pos="100000">
                <a:schemeClr val="bg2">
                  <a:gamma/>
                  <a:shade val="72941"/>
                  <a:invGamma/>
                </a:schemeClr>
              </a:gs>
            </a:gsLst>
            <a:lin ang="0" scaled="1"/>
          </a:gradFill>
          <a:ln w="3175" algn="ctr">
            <a:solidFill>
              <a:schemeClr val="accent1">
                <a:lumMod val="20000"/>
                <a:lumOff val="80000"/>
              </a:schemeClr>
            </a:solidFill>
            <a:miter lim="800000"/>
            <a:headEnd/>
            <a:tailEnd/>
          </a:ln>
          <a:effectLst/>
          <a:scene3d>
            <a:camera prst="orthographicFront"/>
            <a:lightRig rig="threePt" dir="t"/>
          </a:scene3d>
          <a:sp3d>
            <a:bevelT/>
          </a:sp3d>
        </p:spPr>
        <p:txBody>
          <a:bodyPr anchor="ctr"/>
          <a:lstStyle/>
          <a:p>
            <a:pPr algn="ctr" rtl="1"/>
            <a:r>
              <a:rPr lang="ar-DZ" sz="3200" b="1" dirty="0" smtClean="0">
                <a:solidFill>
                  <a:srgbClr val="37269E"/>
                </a:solidFill>
                <a:latin typeface="Traditional Arabic" pitchFamily="18" charset="-78"/>
                <a:cs typeface="Old Antic Outline Shaded" pitchFamily="2" charset="-78"/>
              </a:rPr>
              <a:t>المشروع التنفيذي</a:t>
            </a:r>
          </a:p>
        </p:txBody>
      </p:sp>
      <p:sp>
        <p:nvSpPr>
          <p:cNvPr id="39" name="مستطيل 38"/>
          <p:cNvSpPr/>
          <p:nvPr/>
        </p:nvSpPr>
        <p:spPr>
          <a:xfrm>
            <a:off x="1785918" y="3857628"/>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دفتر الشروط</a:t>
            </a:r>
            <a:endParaRPr lang="en-US" sz="2000" dirty="0">
              <a:solidFill>
                <a:schemeClr val="tx1"/>
              </a:solidFill>
              <a:latin typeface="Traditional Arabic" pitchFamily="18" charset="-78"/>
              <a:cs typeface="Traditional Arabic" pitchFamily="18" charset="-78"/>
            </a:endParaRPr>
          </a:p>
        </p:txBody>
      </p:sp>
      <p:sp>
        <p:nvSpPr>
          <p:cNvPr id="40" name="مستطيل 39"/>
          <p:cNvSpPr/>
          <p:nvPr/>
        </p:nvSpPr>
        <p:spPr>
          <a:xfrm>
            <a:off x="1785918" y="4357694"/>
            <a:ext cx="5786478" cy="432000"/>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الخاتمة</a:t>
            </a:r>
            <a:endParaRPr lang="en-US" sz="2000" dirty="0">
              <a:solidFill>
                <a:schemeClr val="tx1"/>
              </a:solidFill>
              <a:latin typeface="Traditional Arabic" pitchFamily="18" charset="-78"/>
              <a:cs typeface="Traditional Arabic" pitchFamily="18" charset="-78"/>
            </a:endParaRPr>
          </a:p>
        </p:txBody>
      </p:sp>
    </p:spTree>
  </p:cSld>
  <p:clrMapOvr>
    <a:masterClrMapping/>
  </p:clrMapOvr>
  <p:transition advClick="0"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strips(downLeft)">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grpId="0" nodeType="click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1000" fill="hold"/>
                                        <p:tgtEl>
                                          <p:spTgt spid="33"/>
                                        </p:tgtEl>
                                        <p:attrNameLst>
                                          <p:attrName>ppt_x</p:attrName>
                                        </p:attrNameLst>
                                      </p:cBhvr>
                                      <p:tavLst>
                                        <p:tav tm="0">
                                          <p:val>
                                            <p:strVal val="#ppt_x-.2"/>
                                          </p:val>
                                        </p:tav>
                                        <p:tav tm="100000">
                                          <p:val>
                                            <p:strVal val="#ppt_x"/>
                                          </p:val>
                                        </p:tav>
                                      </p:tavLst>
                                    </p:anim>
                                    <p:anim calcmode="lin" valueType="num">
                                      <p:cBhvr>
                                        <p:cTn id="19" dur="1000" fill="hold"/>
                                        <p:tgtEl>
                                          <p:spTgt spid="33"/>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3"/>
                                        </p:tgtEl>
                                      </p:cBhvr>
                                    </p:animEffect>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anim calcmode="lin" valueType="num">
                                      <p:cBhvr>
                                        <p:cTn id="27" dur="500" fill="hold"/>
                                        <p:tgtEl>
                                          <p:spTgt spid="36"/>
                                        </p:tgtEl>
                                        <p:attrNameLst>
                                          <p:attrName>style.rotation</p:attrName>
                                        </p:attrNameLst>
                                      </p:cBhvr>
                                      <p:tavLst>
                                        <p:tav tm="0">
                                          <p:val>
                                            <p:fltVal val="360"/>
                                          </p:val>
                                        </p:tav>
                                        <p:tav tm="100000">
                                          <p:val>
                                            <p:fltVal val="0"/>
                                          </p:val>
                                        </p:tav>
                                      </p:tavLst>
                                    </p:anim>
                                    <p:animEffect transition="in" filter="fade">
                                      <p:cBhvr>
                                        <p:cTn id="28" dur="500"/>
                                        <p:tgtEl>
                                          <p:spTgt spid="36"/>
                                        </p:tgtEl>
                                      </p:cBhvr>
                                    </p:animEffect>
                                  </p:childTnLst>
                                </p:cTn>
                              </p:par>
                            </p:childTnLst>
                          </p:cTn>
                        </p:par>
                      </p:childTnLst>
                    </p:cTn>
                  </p:par>
                  <p:par>
                    <p:cTn id="29" fill="hold">
                      <p:stCondLst>
                        <p:cond delay="indefinite"/>
                      </p:stCondLst>
                      <p:childTnLst>
                        <p:par>
                          <p:cTn id="30" fill="hold">
                            <p:stCondLst>
                              <p:cond delay="0"/>
                            </p:stCondLst>
                            <p:childTnLst>
                              <p:par>
                                <p:cTn id="31" presetID="35" presetClass="entr" presetSubtype="0" fill="hold" grpId="0" nodeType="click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2000"/>
                                        <p:tgtEl>
                                          <p:spTgt spid="37"/>
                                        </p:tgtEl>
                                      </p:cBhvr>
                                    </p:animEffect>
                                    <p:anim calcmode="lin" valueType="num">
                                      <p:cBhvr>
                                        <p:cTn id="34" dur="2000" fill="hold"/>
                                        <p:tgtEl>
                                          <p:spTgt spid="37"/>
                                        </p:tgtEl>
                                        <p:attrNameLst>
                                          <p:attrName>style.rotation</p:attrName>
                                        </p:attrNameLst>
                                      </p:cBhvr>
                                      <p:tavLst>
                                        <p:tav tm="0">
                                          <p:val>
                                            <p:fltVal val="720"/>
                                          </p:val>
                                        </p:tav>
                                        <p:tav tm="100000">
                                          <p:val>
                                            <p:fltVal val="0"/>
                                          </p:val>
                                        </p:tav>
                                      </p:tavLst>
                                    </p:anim>
                                    <p:anim calcmode="lin" valueType="num">
                                      <p:cBhvr>
                                        <p:cTn id="35" dur="2000" fill="hold"/>
                                        <p:tgtEl>
                                          <p:spTgt spid="37"/>
                                        </p:tgtEl>
                                        <p:attrNameLst>
                                          <p:attrName>ppt_h</p:attrName>
                                        </p:attrNameLst>
                                      </p:cBhvr>
                                      <p:tavLst>
                                        <p:tav tm="0">
                                          <p:val>
                                            <p:fltVal val="0"/>
                                          </p:val>
                                        </p:tav>
                                        <p:tav tm="100000">
                                          <p:val>
                                            <p:strVal val="#ppt_h"/>
                                          </p:val>
                                        </p:tav>
                                      </p:tavLst>
                                    </p:anim>
                                    <p:anim calcmode="lin" valueType="num">
                                      <p:cBhvr>
                                        <p:cTn id="36" dur="2000" fill="hold"/>
                                        <p:tgtEl>
                                          <p:spTgt spid="37"/>
                                        </p:tgtEl>
                                        <p:attrNameLst>
                                          <p:attrName>ppt_w</p:attrName>
                                        </p:attrNameLst>
                                      </p:cBhvr>
                                      <p:tavLst>
                                        <p:tav tm="0">
                                          <p:val>
                                            <p:fltVal val="0"/>
                                          </p:val>
                                        </p:tav>
                                        <p:tav tm="100000">
                                          <p:val>
                                            <p:strVal val="#ppt_w"/>
                                          </p:val>
                                        </p:tav>
                                      </p:tavLst>
                                    </p:anim>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grpId="0" nodeType="click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down)">
                                      <p:cBhvr>
                                        <p:cTn id="41" dur="580">
                                          <p:stCondLst>
                                            <p:cond delay="0"/>
                                          </p:stCondLst>
                                        </p:cTn>
                                        <p:tgtEl>
                                          <p:spTgt spid="35"/>
                                        </p:tgtEl>
                                      </p:cBhvr>
                                    </p:animEffect>
                                    <p:anim calcmode="lin" valueType="num">
                                      <p:cBhvr>
                                        <p:cTn id="42" dur="1822"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5"/>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5"/>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5"/>
                                        </p:tgtEl>
                                        <p:attrNameLst>
                                          <p:attrName>ppt_y</p:attrName>
                                        </p:attrNameLst>
                                      </p:cBhvr>
                                      <p:tavLst>
                                        <p:tav tm="0" fmla="#ppt_y-sin(pi*$)/81">
                                          <p:val>
                                            <p:fltVal val="0"/>
                                          </p:val>
                                        </p:tav>
                                        <p:tav tm="100000">
                                          <p:val>
                                            <p:fltVal val="1"/>
                                          </p:val>
                                        </p:tav>
                                      </p:tavLst>
                                    </p:anim>
                                    <p:animScale>
                                      <p:cBhvr>
                                        <p:cTn id="47" dur="26">
                                          <p:stCondLst>
                                            <p:cond delay="650"/>
                                          </p:stCondLst>
                                        </p:cTn>
                                        <p:tgtEl>
                                          <p:spTgt spid="35"/>
                                        </p:tgtEl>
                                      </p:cBhvr>
                                      <p:to x="100000" y="60000"/>
                                    </p:animScale>
                                    <p:animScale>
                                      <p:cBhvr>
                                        <p:cTn id="48" dur="166" decel="50000">
                                          <p:stCondLst>
                                            <p:cond delay="676"/>
                                          </p:stCondLst>
                                        </p:cTn>
                                        <p:tgtEl>
                                          <p:spTgt spid="35"/>
                                        </p:tgtEl>
                                      </p:cBhvr>
                                      <p:to x="100000" y="100000"/>
                                    </p:animScale>
                                    <p:animScale>
                                      <p:cBhvr>
                                        <p:cTn id="49" dur="26">
                                          <p:stCondLst>
                                            <p:cond delay="1312"/>
                                          </p:stCondLst>
                                        </p:cTn>
                                        <p:tgtEl>
                                          <p:spTgt spid="35"/>
                                        </p:tgtEl>
                                      </p:cBhvr>
                                      <p:to x="100000" y="80000"/>
                                    </p:animScale>
                                    <p:animScale>
                                      <p:cBhvr>
                                        <p:cTn id="50" dur="166" decel="50000">
                                          <p:stCondLst>
                                            <p:cond delay="1338"/>
                                          </p:stCondLst>
                                        </p:cTn>
                                        <p:tgtEl>
                                          <p:spTgt spid="35"/>
                                        </p:tgtEl>
                                      </p:cBhvr>
                                      <p:to x="100000" y="100000"/>
                                    </p:animScale>
                                    <p:animScale>
                                      <p:cBhvr>
                                        <p:cTn id="51" dur="26">
                                          <p:stCondLst>
                                            <p:cond delay="1642"/>
                                          </p:stCondLst>
                                        </p:cTn>
                                        <p:tgtEl>
                                          <p:spTgt spid="35"/>
                                        </p:tgtEl>
                                      </p:cBhvr>
                                      <p:to x="100000" y="90000"/>
                                    </p:animScale>
                                    <p:animScale>
                                      <p:cBhvr>
                                        <p:cTn id="52" dur="166" decel="50000">
                                          <p:stCondLst>
                                            <p:cond delay="1668"/>
                                          </p:stCondLst>
                                        </p:cTn>
                                        <p:tgtEl>
                                          <p:spTgt spid="35"/>
                                        </p:tgtEl>
                                      </p:cBhvr>
                                      <p:to x="100000" y="100000"/>
                                    </p:animScale>
                                    <p:animScale>
                                      <p:cBhvr>
                                        <p:cTn id="53" dur="26">
                                          <p:stCondLst>
                                            <p:cond delay="1808"/>
                                          </p:stCondLst>
                                        </p:cTn>
                                        <p:tgtEl>
                                          <p:spTgt spid="35"/>
                                        </p:tgtEl>
                                      </p:cBhvr>
                                      <p:to x="100000" y="95000"/>
                                    </p:animScale>
                                    <p:animScale>
                                      <p:cBhvr>
                                        <p:cTn id="54" dur="166" decel="50000">
                                          <p:stCondLst>
                                            <p:cond delay="1834"/>
                                          </p:stCondLst>
                                        </p:cTn>
                                        <p:tgtEl>
                                          <p:spTgt spid="35"/>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21" presetClass="entr" presetSubtype="4"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heel(4)">
                                      <p:cBhvr>
                                        <p:cTn id="59" dur="2000"/>
                                        <p:tgtEl>
                                          <p:spTgt spid="39"/>
                                        </p:tgtEl>
                                      </p:cBhvr>
                                    </p:animEffect>
                                  </p:childTnLst>
                                </p:cTn>
                              </p:par>
                            </p:childTnLst>
                          </p:cTn>
                        </p:par>
                      </p:childTnLst>
                    </p:cTn>
                  </p:par>
                  <p:par>
                    <p:cTn id="60" fill="hold">
                      <p:stCondLst>
                        <p:cond delay="indefinite"/>
                      </p:stCondLst>
                      <p:childTnLst>
                        <p:par>
                          <p:cTn id="61" fill="hold">
                            <p:stCondLst>
                              <p:cond delay="0"/>
                            </p:stCondLst>
                            <p:childTnLst>
                              <p:par>
                                <p:cTn id="62" presetID="5" presetClass="entr" presetSubtype="10" fill="hold" grpId="0" nodeType="click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checkerboard(across)">
                                      <p:cBhvr>
                                        <p:cTn id="64" dur="500"/>
                                        <p:tgtEl>
                                          <p:spTgt spid="40"/>
                                        </p:tgtEl>
                                      </p:cBhvr>
                                    </p:animEffect>
                                  </p:childTnLst>
                                </p:cTn>
                              </p:par>
                            </p:childTnLst>
                          </p:cTn>
                        </p:par>
                      </p:childTnLst>
                    </p:cTn>
                  </p:par>
                  <p:par>
                    <p:cTn id="65" fill="hold">
                      <p:stCondLst>
                        <p:cond delay="indefinite"/>
                      </p:stCondLst>
                      <p:childTnLst>
                        <p:par>
                          <p:cTn id="66" fill="hold">
                            <p:stCondLst>
                              <p:cond delay="0"/>
                            </p:stCondLst>
                            <p:childTnLst>
                              <p:par>
                                <p:cTn id="67" presetID="19" presetClass="entr" presetSubtype="10" fill="hold" grpId="0" nodeType="click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0" fill="hold"/>
                                        <p:tgtEl>
                                          <p:spTgt spid="38"/>
                                        </p:tgtEl>
                                        <p:attrNameLst>
                                          <p:attrName>ppt_w</p:attrName>
                                        </p:attrNameLst>
                                      </p:cBhvr>
                                      <p:tavLst>
                                        <p:tav tm="0" fmla="#ppt_w*sin(2.5*pi*$)">
                                          <p:val>
                                            <p:fltVal val="0"/>
                                          </p:val>
                                        </p:tav>
                                        <p:tav tm="100000">
                                          <p:val>
                                            <p:fltVal val="1"/>
                                          </p:val>
                                        </p:tav>
                                      </p:tavLst>
                                    </p:anim>
                                    <p:anim calcmode="lin" valueType="num">
                                      <p:cBhvr>
                                        <p:cTn id="70" dur="5000" fill="hold"/>
                                        <p:tgtEl>
                                          <p:spTgt spid="3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animBg="1"/>
      <p:bldP spid="33" grpId="0" animBg="1"/>
      <p:bldP spid="35" grpId="0" animBg="1"/>
      <p:bldP spid="36" grpId="0" animBg="1"/>
      <p:bldP spid="37" grpId="0" animBg="1"/>
      <p:bldP spid="38" grpId="0" animBg="1"/>
      <p:bldP spid="39" grpId="0" animBg="1"/>
      <p:bldP spid="4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3" name="Rectangle 26"/>
          <p:cNvSpPr>
            <a:spLocks noChangeArrowheads="1"/>
          </p:cNvSpPr>
          <p:nvPr/>
        </p:nvSpPr>
        <p:spPr bwMode="auto">
          <a:xfrm>
            <a:off x="0" y="0"/>
            <a:ext cx="1979613" cy="5714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الثالث</a:t>
            </a:r>
            <a:endParaRPr lang="fr-FR" sz="2200" dirty="0">
              <a:solidFill>
                <a:srgbClr val="323E1A"/>
              </a:solidFill>
              <a:latin typeface="Tahoma" pitchFamily="34" charset="0"/>
              <a:cs typeface="Andalus" pitchFamily="2" charset="-78"/>
            </a:endParaRPr>
          </a:p>
        </p:txBody>
      </p:sp>
      <p:sp>
        <p:nvSpPr>
          <p:cNvPr id="4" name="مستطيل مستدير الزوايا 15"/>
          <p:cNvSpPr/>
          <p:nvPr/>
        </p:nvSpPr>
        <p:spPr>
          <a:xfrm>
            <a:off x="6215074" y="642918"/>
            <a:ext cx="1571636" cy="57150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accent5"/>
          </a:lnRef>
          <a:fillRef idx="3">
            <a:schemeClr val="accent5"/>
          </a:fillRef>
          <a:effectRef idx="3">
            <a:schemeClr val="accent5"/>
          </a:effectRef>
          <a:fontRef idx="minor">
            <a:schemeClr val="lt1"/>
          </a:fontRef>
        </p:style>
        <p:txBody>
          <a:bodyPr rtlCol="0" anchor="ctr"/>
          <a:lstStyle/>
          <a:p>
            <a:pPr algn="ctr"/>
            <a:r>
              <a:rPr lang="ar-DZ" sz="2800" dirty="0" smtClean="0">
                <a:solidFill>
                  <a:schemeClr val="tx1"/>
                </a:solidFill>
                <a:latin typeface="Andalus" pitchFamily="18" charset="-78"/>
                <a:cs typeface="Andalus" pitchFamily="18" charset="-78"/>
              </a:rPr>
              <a:t>تمهيد</a:t>
            </a:r>
            <a:endParaRPr lang="en-US" sz="2800" dirty="0">
              <a:solidFill>
                <a:schemeClr val="tx1"/>
              </a:solidFill>
              <a:latin typeface="Andalus" pitchFamily="18" charset="-78"/>
              <a:cs typeface="Andalus" pitchFamily="18" charset="-78"/>
            </a:endParaRPr>
          </a:p>
        </p:txBody>
      </p:sp>
      <p:sp>
        <p:nvSpPr>
          <p:cNvPr id="5" name="مستطيل مستدير الزوايا 43"/>
          <p:cNvSpPr/>
          <p:nvPr/>
        </p:nvSpPr>
        <p:spPr>
          <a:xfrm>
            <a:off x="1285852" y="1500174"/>
            <a:ext cx="6786610" cy="185738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r" rtl="1"/>
            <a:r>
              <a:rPr lang="ar-DZ" b="1" dirty="0" smtClean="0">
                <a:solidFill>
                  <a:schemeClr val="tx1"/>
                </a:solidFill>
                <a:latin typeface="Traditional Arabic" pitchFamily="18" charset="-78"/>
                <a:cs typeface="Traditional Arabic" pitchFamily="18" charset="-78"/>
              </a:rPr>
              <a:t>      </a:t>
            </a:r>
            <a:r>
              <a:rPr lang="ar-DZ" sz="2000" b="1" dirty="0" smtClean="0">
                <a:solidFill>
                  <a:schemeClr val="tx1"/>
                </a:solidFill>
                <a:latin typeface="Traditional Arabic" pitchFamily="18" charset="-78"/>
                <a:cs typeface="Traditional Arabic" pitchFamily="18" charset="-78"/>
              </a:rPr>
              <a:t>سنتناول في هذا الفصل الدراسة التحليلية لأرضية المشروع، وعلى المشروع التنفيذي الذي يحتوي على البرمجة ومبادئ التهيئة والمخطط المقترح، وسنحاول توظيف أغلب مؤهلات المنطقة لتسطير أحسن مشروع سياحي تشهده المدينة. </a:t>
            </a:r>
            <a:endParaRPr lang="en-US" b="1" dirty="0">
              <a:solidFill>
                <a:schemeClr val="tx1"/>
              </a:solidFill>
              <a:latin typeface="Traditional Arabic" pitchFamily="18" charset="-78"/>
              <a:cs typeface="Traditional Arabic" pitchFamily="18" charset="-78"/>
            </a:endParaRPr>
          </a:p>
        </p:txBody>
      </p:sp>
      <p:sp>
        <p:nvSpPr>
          <p:cNvPr id="8" name="Organigramme : Bande perforée 7"/>
          <p:cNvSpPr/>
          <p:nvPr/>
        </p:nvSpPr>
        <p:spPr>
          <a:xfrm>
            <a:off x="3214678" y="3643314"/>
            <a:ext cx="4714908" cy="1000132"/>
          </a:xfrm>
          <a:prstGeom prst="flowChartPunchedTap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DZ" sz="2800" b="1" dirty="0" smtClean="0">
                <a:solidFill>
                  <a:schemeClr val="tx1"/>
                </a:solidFill>
                <a:latin typeface="Andalus" pitchFamily="18" charset="-78"/>
                <a:cs typeface="Andalus" pitchFamily="18" charset="-78"/>
              </a:rPr>
              <a:t>أسباب ودوافع اختيار أرضية المشروع</a:t>
            </a:r>
            <a:endParaRPr lang="fr-FR" sz="2800" b="1" dirty="0">
              <a:solidFill>
                <a:schemeClr val="tx1"/>
              </a:solidFill>
              <a:latin typeface="Andalus" pitchFamily="18" charset="-78"/>
              <a:cs typeface="Andalus" pitchFamily="18" charset="-78"/>
            </a:endParaRPr>
          </a:p>
        </p:txBody>
      </p:sp>
      <p:cxnSp>
        <p:nvCxnSpPr>
          <p:cNvPr id="10" name="Connecteur droit 9"/>
          <p:cNvCxnSpPr/>
          <p:nvPr/>
        </p:nvCxnSpPr>
        <p:spPr>
          <a:xfrm rot="5400000">
            <a:off x="7108843" y="5392751"/>
            <a:ext cx="1643074"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15" name="رابط كسهم مستقيم 39"/>
          <p:cNvCxnSpPr/>
          <p:nvPr/>
        </p:nvCxnSpPr>
        <p:spPr>
          <a:xfrm rot="10800000">
            <a:off x="7215206" y="5214950"/>
            <a:ext cx="71438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6" name="رابط كسهم مستقيم 40"/>
          <p:cNvCxnSpPr/>
          <p:nvPr/>
        </p:nvCxnSpPr>
        <p:spPr>
          <a:xfrm rot="10800000">
            <a:off x="7215206" y="6215082"/>
            <a:ext cx="71438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8" name="مستطيل مستدير الزوايا 15"/>
          <p:cNvSpPr/>
          <p:nvPr/>
        </p:nvSpPr>
        <p:spPr>
          <a:xfrm>
            <a:off x="214282" y="4929198"/>
            <a:ext cx="7000924" cy="540000"/>
          </a:xfrm>
          <a:prstGeom prst="roundRect">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rtl="1"/>
            <a:endParaRPr lang="ar-DZ" sz="1600" b="1" dirty="0" smtClean="0">
              <a:solidFill>
                <a:schemeClr val="tx1"/>
              </a:solidFill>
              <a:latin typeface="Times New Roman" pitchFamily="18" charset="0"/>
              <a:cs typeface="Times New Roman" pitchFamily="18" charset="0"/>
            </a:endParaRPr>
          </a:p>
          <a:p>
            <a:pPr lvl="0" algn="r" rtl="1"/>
            <a:r>
              <a:rPr lang="ar-DZ" sz="1600" b="1" dirty="0" smtClean="0">
                <a:solidFill>
                  <a:schemeClr val="tx1"/>
                </a:solidFill>
                <a:latin typeface="Times New Roman" pitchFamily="18" charset="0"/>
                <a:cs typeface="Times New Roman" pitchFamily="18" charset="0"/>
              </a:rPr>
              <a:t>-</a:t>
            </a:r>
            <a:r>
              <a:rPr lang="ar-DZ" sz="1400" b="1" dirty="0" smtClean="0">
                <a:solidFill>
                  <a:schemeClr val="tx1"/>
                </a:solidFill>
                <a:latin typeface="Times New Roman" pitchFamily="18" charset="0"/>
                <a:cs typeface="Times New Roman" pitchFamily="18" charset="0"/>
              </a:rPr>
              <a:t>كونها محددة ومقترحة من طرف المخطط التوجيهي للتهيئة والتعمير( </a:t>
            </a:r>
            <a:r>
              <a:rPr lang="en-US" sz="1400" b="1" dirty="0" smtClean="0">
                <a:solidFill>
                  <a:schemeClr val="tx1"/>
                </a:solidFill>
                <a:latin typeface="Times New Roman" pitchFamily="18" charset="0"/>
                <a:cs typeface="Times New Roman" pitchFamily="18" charset="0"/>
              </a:rPr>
              <a:t>PDAU</a:t>
            </a:r>
            <a:r>
              <a:rPr lang="ar-DZ" sz="1400" b="1" dirty="0" smtClean="0">
                <a:solidFill>
                  <a:schemeClr val="tx1"/>
                </a:solidFill>
                <a:latin typeface="Times New Roman" pitchFamily="18" charset="0"/>
                <a:cs typeface="Times New Roman" pitchFamily="18" charset="0"/>
              </a:rPr>
              <a:t>) كحديقة تسلية للراحة والترفيه.</a:t>
            </a:r>
            <a:endParaRPr lang="fr-FR" sz="1600" b="1" dirty="0" smtClean="0">
              <a:solidFill>
                <a:schemeClr val="tx1"/>
              </a:solidFill>
              <a:latin typeface="Times New Roman" pitchFamily="18" charset="0"/>
              <a:cs typeface="Times New Roman" pitchFamily="18" charset="0"/>
            </a:endParaRPr>
          </a:p>
          <a:p>
            <a:pPr algn="r" rtl="1"/>
            <a:endParaRPr lang="en-US" dirty="0">
              <a:solidFill>
                <a:schemeClr val="tx1"/>
              </a:solidFill>
            </a:endParaRPr>
          </a:p>
        </p:txBody>
      </p:sp>
      <p:sp>
        <p:nvSpPr>
          <p:cNvPr id="19" name="مستطيل مستدير الزوايا 15"/>
          <p:cNvSpPr/>
          <p:nvPr/>
        </p:nvSpPr>
        <p:spPr>
          <a:xfrm>
            <a:off x="214282" y="5857892"/>
            <a:ext cx="7000924" cy="785818"/>
          </a:xfrm>
          <a:prstGeom prst="roundRect">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SA" sz="3200" dirty="0" smtClean="0">
                <a:solidFill>
                  <a:schemeClr val="tx1"/>
                </a:solidFill>
                <a:latin typeface="Traditional Arabic" pitchFamily="18" charset="-78"/>
                <a:cs typeface="Traditional Arabic" pitchFamily="18" charset="-78"/>
              </a:rPr>
              <a:t> </a:t>
            </a:r>
            <a:r>
              <a:rPr lang="ar-DZ" sz="2000" dirty="0" smtClean="0">
                <a:solidFill>
                  <a:schemeClr val="tx1"/>
                </a:solidFill>
                <a:latin typeface="Traditional Arabic" pitchFamily="18" charset="-78"/>
                <a:cs typeface="Traditional Arabic" pitchFamily="18" charset="-78"/>
              </a:rPr>
              <a:t>-</a:t>
            </a:r>
            <a:r>
              <a:rPr lang="ar-DZ" sz="1400" b="1" dirty="0" smtClean="0">
                <a:solidFill>
                  <a:schemeClr val="tx1"/>
                </a:solidFill>
                <a:latin typeface="Times New Roman" pitchFamily="18" charset="0"/>
                <a:cs typeface="Times New Roman" pitchFamily="18" charset="0"/>
              </a:rPr>
              <a:t>تقوية صورة المدينة من الجهة الشمالية عن طريق خلق مرفق ترفيهي وإدماجه ضمن المسار السياحي المقترح، وربطه بين مدخل المدينة والمشروع السياحي المقترح، ويشكل بذلك عقدة تساهم في إبراز مدخل المدينة.</a:t>
            </a:r>
            <a:endParaRPr lang="fr-FR" sz="1600" b="1" dirty="0" smtClean="0">
              <a:solidFill>
                <a:schemeClr val="tx1"/>
              </a:solidFill>
              <a:latin typeface="Times New Roman" pitchFamily="18" charset="0"/>
              <a:cs typeface="Times New Roman" pitchFamily="18" charset="0"/>
            </a:endParaRPr>
          </a:p>
          <a:p>
            <a:pPr algn="ct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4"/>
                                        </p:tgtEl>
                                        <p:attrNameLst>
                                          <p:attrName>ppt_y</p:attrName>
                                        </p:attrNameLst>
                                      </p:cBhvr>
                                      <p:tavLst>
                                        <p:tav tm="0">
                                          <p:val>
                                            <p:strVal val="#ppt_y"/>
                                          </p:val>
                                        </p:tav>
                                        <p:tav tm="100000">
                                          <p:val>
                                            <p:strVal val="#ppt_y"/>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5"/>
                                        </p:tgtEl>
                                        <p:attrNameLst>
                                          <p:attrName>ppt_y</p:attrName>
                                        </p:attrNameLst>
                                      </p:cBhvr>
                                      <p:tavLst>
                                        <p:tav tm="0">
                                          <p:val>
                                            <p:strVal val="#ppt_y"/>
                                          </p:val>
                                        </p:tav>
                                        <p:tav tm="100000">
                                          <p:val>
                                            <p:strVal val="#ppt_y"/>
                                          </p:val>
                                        </p:tav>
                                      </p:tavLst>
                                    </p:anim>
                                    <p:animEffect transition="in" filter="fade">
                                      <p:cBhvr>
                                        <p:cTn id="27" dur="1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8" presetClass="entr" presetSubtype="0" accel="50000" fill="hold" grpId="0" nodeType="clickEffect">
                                  <p:stCondLst>
                                    <p:cond delay="0"/>
                                  </p:stCondLst>
                                  <p:iterate type="lt">
                                    <p:tmPct val="50000"/>
                                  </p:iterate>
                                  <p:childTnLst>
                                    <p:set>
                                      <p:cBhvr>
                                        <p:cTn id="31" dur="1" fill="hold">
                                          <p:stCondLst>
                                            <p:cond delay="0"/>
                                          </p:stCondLst>
                                        </p:cTn>
                                        <p:tgtEl>
                                          <p:spTgt spid="8"/>
                                        </p:tgtEl>
                                        <p:attrNameLst>
                                          <p:attrName>style.visibility</p:attrName>
                                        </p:attrNameLst>
                                      </p:cBhvr>
                                      <p:to>
                                        <p:strVal val="visible"/>
                                      </p:to>
                                    </p:set>
                                    <p:set>
                                      <p:cBhvr>
                                        <p:cTn id="32" dur="455" fill="hold">
                                          <p:stCondLst>
                                            <p:cond delay="0"/>
                                          </p:stCondLst>
                                        </p:cTn>
                                        <p:tgtEl>
                                          <p:spTgt spid="8"/>
                                        </p:tgtEl>
                                        <p:attrNameLst>
                                          <p:attrName>style.rotation</p:attrName>
                                        </p:attrNameLst>
                                      </p:cBhvr>
                                      <p:to>
                                        <p:strVal val="-45.0"/>
                                      </p:to>
                                    </p:set>
                                    <p:anim calcmode="lin" valueType="num">
                                      <p:cBhvr>
                                        <p:cTn id="33"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34"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35"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36"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5" presetClass="entr" presetSubtype="0"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1000" fill="hold"/>
                                        <p:tgtEl>
                                          <p:spTgt spid="18"/>
                                        </p:tgtEl>
                                        <p:attrNameLst>
                                          <p:attrName>ppt_w</p:attrName>
                                        </p:attrNameLst>
                                      </p:cBhvr>
                                      <p:tavLst>
                                        <p:tav tm="0">
                                          <p:val>
                                            <p:fltVal val="0"/>
                                          </p:val>
                                        </p:tav>
                                        <p:tav tm="100000">
                                          <p:val>
                                            <p:strVal val="#ppt_w"/>
                                          </p:val>
                                        </p:tav>
                                      </p:tavLst>
                                    </p:anim>
                                    <p:anim calcmode="lin" valueType="num">
                                      <p:cBhvr>
                                        <p:cTn id="59" dur="1000" fill="hold"/>
                                        <p:tgtEl>
                                          <p:spTgt spid="18"/>
                                        </p:tgtEl>
                                        <p:attrNameLst>
                                          <p:attrName>ppt_h</p:attrName>
                                        </p:attrNameLst>
                                      </p:cBhvr>
                                      <p:tavLst>
                                        <p:tav tm="0">
                                          <p:val>
                                            <p:fltVal val="0"/>
                                          </p:val>
                                        </p:tav>
                                        <p:tav tm="100000">
                                          <p:val>
                                            <p:strVal val="#ppt_h"/>
                                          </p:val>
                                        </p:tav>
                                      </p:tavLst>
                                    </p:anim>
                                    <p:anim calcmode="lin" valueType="num">
                                      <p:cBhvr>
                                        <p:cTn id="60"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2" fill="hold">
                      <p:stCondLst>
                        <p:cond delay="indefinite"/>
                      </p:stCondLst>
                      <p:childTnLst>
                        <p:par>
                          <p:cTn id="63" fill="hold">
                            <p:stCondLst>
                              <p:cond delay="0"/>
                            </p:stCondLst>
                            <p:childTnLst>
                              <p:par>
                                <p:cTn id="64" presetID="15" presetClass="entr" presetSubtype="0" fill="hold" grpId="0" nodeType="click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p:cTn id="66" dur="1000" fill="hold"/>
                                        <p:tgtEl>
                                          <p:spTgt spid="19"/>
                                        </p:tgtEl>
                                        <p:attrNameLst>
                                          <p:attrName>ppt_w</p:attrName>
                                        </p:attrNameLst>
                                      </p:cBhvr>
                                      <p:tavLst>
                                        <p:tav tm="0">
                                          <p:val>
                                            <p:fltVal val="0"/>
                                          </p:val>
                                        </p:tav>
                                        <p:tav tm="100000">
                                          <p:val>
                                            <p:strVal val="#ppt_w"/>
                                          </p:val>
                                        </p:tav>
                                      </p:tavLst>
                                    </p:anim>
                                    <p:anim calcmode="lin" valueType="num">
                                      <p:cBhvr>
                                        <p:cTn id="67" dur="1000" fill="hold"/>
                                        <p:tgtEl>
                                          <p:spTgt spid="19"/>
                                        </p:tgtEl>
                                        <p:attrNameLst>
                                          <p:attrName>ppt_h</p:attrName>
                                        </p:attrNameLst>
                                      </p:cBhvr>
                                      <p:tavLst>
                                        <p:tav tm="0">
                                          <p:val>
                                            <p:fltVal val="0"/>
                                          </p:val>
                                        </p:tav>
                                        <p:tav tm="100000">
                                          <p:val>
                                            <p:strVal val="#ppt_h"/>
                                          </p:val>
                                        </p:tav>
                                      </p:tavLst>
                                    </p:anim>
                                    <p:anim calcmode="lin" valueType="num">
                                      <p:cBhvr>
                                        <p:cTn id="68"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69"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8" grpId="0" animBg="1"/>
      <p:bldP spid="18" grpId="0" animBg="1"/>
      <p:bldP spid="1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3" name="Rectangle 26"/>
          <p:cNvSpPr>
            <a:spLocks noChangeArrowheads="1"/>
          </p:cNvSpPr>
          <p:nvPr/>
        </p:nvSpPr>
        <p:spPr bwMode="auto">
          <a:xfrm>
            <a:off x="0" y="0"/>
            <a:ext cx="1979613" cy="5714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الثالث</a:t>
            </a:r>
            <a:endParaRPr lang="fr-FR" sz="2200" dirty="0">
              <a:solidFill>
                <a:srgbClr val="323E1A"/>
              </a:solidFill>
              <a:latin typeface="Tahoma" pitchFamily="34" charset="0"/>
              <a:cs typeface="Andalus" pitchFamily="2" charset="-78"/>
            </a:endParaRPr>
          </a:p>
        </p:txBody>
      </p:sp>
      <p:pic>
        <p:nvPicPr>
          <p:cNvPr id="4" name="Image 3" descr="منطقة الدراسة.PNG"/>
          <p:cNvPicPr/>
          <p:nvPr/>
        </p:nvPicPr>
        <p:blipFill>
          <a:blip r:embed="rId2"/>
          <a:stretch>
            <a:fillRect/>
          </a:stretch>
        </p:blipFill>
        <p:spPr>
          <a:xfrm>
            <a:off x="4500562" y="1500174"/>
            <a:ext cx="4474836" cy="5072098"/>
          </a:xfrm>
          <a:prstGeom prst="rect">
            <a:avLst/>
          </a:prstGeom>
          <a:ln w="88900" cap="sq" cmpd="thickThin">
            <a:solidFill>
              <a:srgbClr val="000000"/>
            </a:solidFill>
            <a:prstDash val="solid"/>
            <a:miter lim="800000"/>
          </a:ln>
          <a:effectLst>
            <a:innerShdw blurRad="76200">
              <a:srgbClr val="000000"/>
            </a:innerShdw>
          </a:effectLst>
        </p:spPr>
      </p:pic>
      <p:pic>
        <p:nvPicPr>
          <p:cNvPr id="5" name="Image 4" descr="التجهيزات.PNG"/>
          <p:cNvPicPr/>
          <p:nvPr/>
        </p:nvPicPr>
        <p:blipFill>
          <a:blip r:embed="rId3"/>
          <a:stretch>
            <a:fillRect/>
          </a:stretch>
        </p:blipFill>
        <p:spPr>
          <a:xfrm>
            <a:off x="214282" y="1500174"/>
            <a:ext cx="4000528" cy="5072098"/>
          </a:xfrm>
          <a:prstGeom prst="rect">
            <a:avLst/>
          </a:prstGeom>
          <a:ln w="88900" cap="sq" cmpd="thickThin">
            <a:solidFill>
              <a:srgbClr val="000000"/>
            </a:solidFill>
            <a:prstDash val="solid"/>
            <a:miter lim="800000"/>
          </a:ln>
          <a:effectLst>
            <a:innerShdw blurRad="76200">
              <a:srgbClr val="000000"/>
            </a:innerShdw>
          </a:effectLst>
        </p:spPr>
      </p:pic>
      <p:sp>
        <p:nvSpPr>
          <p:cNvPr id="6" name="مستطيل مستدير الزوايا 15"/>
          <p:cNvSpPr/>
          <p:nvPr/>
        </p:nvSpPr>
        <p:spPr>
          <a:xfrm>
            <a:off x="4857752" y="714356"/>
            <a:ext cx="3786214" cy="57150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rtlCol="0" anchor="ctr"/>
          <a:lstStyle/>
          <a:p>
            <a:pPr algn="ctr" rtl="1"/>
            <a:r>
              <a:rPr lang="ar-DZ" sz="2400" dirty="0" smtClean="0">
                <a:solidFill>
                  <a:schemeClr val="tx1"/>
                </a:solidFill>
                <a:latin typeface="Andalus" pitchFamily="18" charset="-78"/>
                <a:cs typeface="Andalus" pitchFamily="18" charset="-78"/>
              </a:rPr>
              <a:t>شكـــــــــل يوضح موقع أرضية المشروع </a:t>
            </a:r>
            <a:endParaRPr lang="en-US" sz="2400" dirty="0">
              <a:solidFill>
                <a:schemeClr val="tx1"/>
              </a:solidFill>
              <a:latin typeface="Andalus" pitchFamily="18" charset="-78"/>
              <a:cs typeface="Andalus" pitchFamily="18" charset="-78"/>
            </a:endParaRPr>
          </a:p>
        </p:txBody>
      </p:sp>
      <p:sp>
        <p:nvSpPr>
          <p:cNvPr id="7" name="مستطيل مستدير الزوايا 15"/>
          <p:cNvSpPr/>
          <p:nvPr/>
        </p:nvSpPr>
        <p:spPr>
          <a:xfrm>
            <a:off x="214282" y="714356"/>
            <a:ext cx="3929090" cy="57150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rtlCol="0" anchor="ctr"/>
          <a:lstStyle/>
          <a:p>
            <a:pPr algn="ctr" rtl="1"/>
            <a:r>
              <a:rPr lang="ar-DZ" sz="2800" dirty="0" smtClean="0">
                <a:solidFill>
                  <a:schemeClr val="tx1"/>
                </a:solidFill>
                <a:latin typeface="Andalus" pitchFamily="18" charset="-78"/>
                <a:cs typeface="Andalus" pitchFamily="18" charset="-78"/>
              </a:rPr>
              <a:t> </a:t>
            </a:r>
            <a:r>
              <a:rPr lang="ar-DZ" sz="2400" dirty="0" smtClean="0">
                <a:solidFill>
                  <a:schemeClr val="tx1"/>
                </a:solidFill>
                <a:latin typeface="Andalus" pitchFamily="18" charset="-78"/>
                <a:cs typeface="Andalus" pitchFamily="18" charset="-78"/>
              </a:rPr>
              <a:t>شكـــــــــــل يوضح حدود أرضية المشروع</a:t>
            </a:r>
            <a:endParaRPr lang="en-US" sz="2000" dirty="0">
              <a:solidFill>
                <a:schemeClr val="tx1"/>
              </a:solidFill>
              <a:latin typeface="Andalus" pitchFamily="18" charset="-78"/>
              <a:cs typeface="Andalus"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fade">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ملك للدولة.PNG"/>
          <p:cNvPicPr/>
          <p:nvPr/>
        </p:nvPicPr>
        <p:blipFill>
          <a:blip r:embed="rId2"/>
          <a:stretch>
            <a:fillRect/>
          </a:stretch>
        </p:blipFill>
        <p:spPr>
          <a:xfrm>
            <a:off x="4857752" y="1857364"/>
            <a:ext cx="4094805" cy="4714908"/>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4" name="Rectangle 26"/>
          <p:cNvSpPr>
            <a:spLocks noChangeArrowheads="1"/>
          </p:cNvSpPr>
          <p:nvPr/>
        </p:nvSpPr>
        <p:spPr bwMode="auto">
          <a:xfrm>
            <a:off x="0" y="0"/>
            <a:ext cx="1979613" cy="5714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الثالث</a:t>
            </a:r>
            <a:endParaRPr lang="fr-FR" sz="2200" dirty="0">
              <a:solidFill>
                <a:srgbClr val="323E1A"/>
              </a:solidFill>
              <a:latin typeface="Tahoma" pitchFamily="34" charset="0"/>
              <a:cs typeface="Andalus" pitchFamily="2" charset="-78"/>
            </a:endParaRPr>
          </a:p>
        </p:txBody>
      </p:sp>
      <p:sp>
        <p:nvSpPr>
          <p:cNvPr id="5" name="مستطيل مستدير الزوايا 15"/>
          <p:cNvSpPr/>
          <p:nvPr/>
        </p:nvSpPr>
        <p:spPr>
          <a:xfrm>
            <a:off x="4714844" y="928670"/>
            <a:ext cx="4429156" cy="57150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rtlCol="0" anchor="ctr"/>
          <a:lstStyle/>
          <a:p>
            <a:pPr algn="ctr" rtl="1"/>
            <a:r>
              <a:rPr lang="ar-DZ" sz="2400" dirty="0" smtClean="0">
                <a:solidFill>
                  <a:schemeClr val="tx1"/>
                </a:solidFill>
                <a:latin typeface="Andalus" pitchFamily="18" charset="-78"/>
                <a:cs typeface="Andalus" pitchFamily="18" charset="-78"/>
              </a:rPr>
              <a:t>شكـــــــــل يوضح الملكية العقارية لأرضية المشروع </a:t>
            </a:r>
            <a:endParaRPr lang="en-US" sz="2400" dirty="0">
              <a:solidFill>
                <a:schemeClr val="tx1"/>
              </a:solidFill>
              <a:latin typeface="Andalus" pitchFamily="18" charset="-78"/>
              <a:cs typeface="Andalus" pitchFamily="18" charset="-78"/>
            </a:endParaRPr>
          </a:p>
        </p:txBody>
      </p:sp>
      <p:sp>
        <p:nvSpPr>
          <p:cNvPr id="8" name="شارة رتبة 4"/>
          <p:cNvSpPr/>
          <p:nvPr/>
        </p:nvSpPr>
        <p:spPr>
          <a:xfrm>
            <a:off x="571472" y="1071546"/>
            <a:ext cx="3241247" cy="531331"/>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spcFirstLastPara="0" vert="horz" wrap="square" lIns="0" tIns="15240" rIns="30480" bIns="15240" numCol="1" spcCol="1270" anchor="ctr" anchorCtr="0">
            <a:noAutofit/>
          </a:bodyPr>
          <a:lstStyle/>
          <a:p>
            <a:pPr lvl="0" algn="ctr" defTabSz="1066800">
              <a:lnSpc>
                <a:spcPct val="90000"/>
              </a:lnSpc>
              <a:spcBef>
                <a:spcPct val="0"/>
              </a:spcBef>
              <a:spcAft>
                <a:spcPct val="35000"/>
              </a:spcAft>
            </a:pPr>
            <a:r>
              <a:rPr lang="ar-DZ" sz="2400" b="1"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t>الطبوغرافية لأرضية المشروع</a:t>
            </a:r>
            <a:endParaRPr lang="fr-FR" sz="2400" kern="1200" dirty="0">
              <a:solidFill>
                <a:schemeClr val="tx1"/>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9" name="Organigramme : Stockage à accès séquentiel 8"/>
          <p:cNvSpPr/>
          <p:nvPr/>
        </p:nvSpPr>
        <p:spPr>
          <a:xfrm>
            <a:off x="285720" y="2071678"/>
            <a:ext cx="4143404" cy="2928958"/>
          </a:xfrm>
          <a:prstGeom prst="flowChartMagneticTap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DZ" sz="2400" b="1" dirty="0" smtClean="0">
                <a:solidFill>
                  <a:schemeClr val="tx1"/>
                </a:solidFill>
                <a:latin typeface="Times New Roman" pitchFamily="18" charset="0"/>
                <a:cs typeface="Times New Roman" pitchFamily="18" charset="0"/>
              </a:rPr>
              <a:t>تتميز منطقة الدراسة  ببعض الانحدارات البسيطة يمكن معالجتها بشكل أسرع، وخاصة أن الأرضية عبارة عن رمال حيث يسهل عملية التخلص منها.</a:t>
            </a:r>
            <a:endParaRPr lang="fr-FR" sz="2400" b="1" dirty="0">
              <a:solidFill>
                <a:schemeClr val="tx1"/>
              </a:solidFill>
              <a:latin typeface="Times New Roman" pitchFamily="18" charset="0"/>
              <a:cs typeface="Times New Roman" pitchFamily="18" charset="0"/>
            </a:endParaRPr>
          </a:p>
        </p:txBody>
      </p:sp>
      <p:sp>
        <p:nvSpPr>
          <p:cNvPr id="10" name="Flèche vers le bas 9"/>
          <p:cNvSpPr/>
          <p:nvPr/>
        </p:nvSpPr>
        <p:spPr>
          <a:xfrm>
            <a:off x="2000232" y="1643050"/>
            <a:ext cx="285752" cy="428628"/>
          </a:xfrm>
          <a:prstGeom prst="downArrow">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5"/>
                                        </p:tgtEl>
                                        <p:attrNameLst>
                                          <p:attrName>ppt_y</p:attrName>
                                        </p:attrNameLst>
                                      </p:cBhvr>
                                      <p:tavLst>
                                        <p:tav tm="0">
                                          <p:val>
                                            <p:strVal val="#ppt_y"/>
                                          </p:val>
                                        </p:tav>
                                        <p:tav tm="100000">
                                          <p:val>
                                            <p:strVal val="#ppt_y"/>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3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800" decel="100000"/>
                                        <p:tgtEl>
                                          <p:spTgt spid="9"/>
                                        </p:tgtEl>
                                      </p:cBhvr>
                                    </p:animEffect>
                                    <p:anim calcmode="lin" valueType="num">
                                      <p:cBhvr>
                                        <p:cTn id="25" dur="800" decel="100000" fill="hold"/>
                                        <p:tgtEl>
                                          <p:spTgt spid="9"/>
                                        </p:tgtEl>
                                        <p:attrNameLst>
                                          <p:attrName>style.rotation</p:attrName>
                                        </p:attrNameLst>
                                      </p:cBhvr>
                                      <p:tavLst>
                                        <p:tav tm="0">
                                          <p:val>
                                            <p:fltVal val="-90"/>
                                          </p:val>
                                        </p:tav>
                                        <p:tav tm="100000">
                                          <p:val>
                                            <p:fltVal val="0"/>
                                          </p:val>
                                        </p:tav>
                                      </p:tavLst>
                                    </p:anim>
                                    <p:anim calcmode="lin" valueType="num">
                                      <p:cBhvr>
                                        <p:cTn id="26" dur="800" decel="100000" fill="hold"/>
                                        <p:tgtEl>
                                          <p:spTgt spid="9"/>
                                        </p:tgtEl>
                                        <p:attrNameLst>
                                          <p:attrName>ppt_x</p:attrName>
                                        </p:attrNameLst>
                                      </p:cBhvr>
                                      <p:tavLst>
                                        <p:tav tm="0">
                                          <p:val>
                                            <p:strVal val="#ppt_x+0.4"/>
                                          </p:val>
                                        </p:tav>
                                        <p:tav tm="100000">
                                          <p:val>
                                            <p:strVal val="#ppt_x-0.05"/>
                                          </p:val>
                                        </p:tav>
                                      </p:tavLst>
                                    </p:anim>
                                    <p:anim calcmode="lin" valueType="num">
                                      <p:cBhvr>
                                        <p:cTn id="27" dur="800" decel="100000" fill="hold"/>
                                        <p:tgtEl>
                                          <p:spTgt spid="9"/>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المساحة الجديدة.PNG"/>
          <p:cNvPicPr/>
          <p:nvPr/>
        </p:nvPicPr>
        <p:blipFill>
          <a:blip r:embed="rId2"/>
          <a:stretch>
            <a:fillRect/>
          </a:stretch>
        </p:blipFill>
        <p:spPr>
          <a:xfrm>
            <a:off x="4643438" y="1428736"/>
            <a:ext cx="4338647" cy="5000660"/>
          </a:xfrm>
          <a:prstGeom prst="rect">
            <a:avLst/>
          </a:prstGeom>
          <a:ln w="88900" cap="sq" cmpd="thickThin">
            <a:solidFill>
              <a:srgbClr val="000000"/>
            </a:solidFill>
            <a:prstDash val="solid"/>
            <a:miter lim="800000"/>
          </a:ln>
          <a:effectLst>
            <a:innerShdw blurRad="76200">
              <a:srgbClr val="000000"/>
            </a:innerShdw>
          </a:effectLst>
        </p:spPr>
      </p:pic>
      <p:pic>
        <p:nvPicPr>
          <p:cNvPr id="3" name="Image 2" descr="C:\Users\H\Pictures\mantika.PNG"/>
          <p:cNvPicPr/>
          <p:nvPr/>
        </p:nvPicPr>
        <p:blipFill>
          <a:blip r:embed="rId3"/>
          <a:srcRect/>
          <a:stretch>
            <a:fillRect/>
          </a:stretch>
        </p:blipFill>
        <p:spPr bwMode="auto">
          <a:xfrm>
            <a:off x="142844" y="1428736"/>
            <a:ext cx="4176722" cy="5000660"/>
          </a:xfrm>
          <a:prstGeom prst="rect">
            <a:avLst/>
          </a:prstGeom>
          <a:ln w="88900" cap="sq" cmpd="thickThin">
            <a:solidFill>
              <a:srgbClr val="000000"/>
            </a:solidFill>
            <a:prstDash val="solid"/>
            <a:miter lim="800000"/>
          </a:ln>
          <a:effectLst>
            <a:innerShdw blurRad="76200">
              <a:srgbClr val="000000"/>
            </a:innerShdw>
          </a:effectLst>
        </p:spPr>
      </p:pic>
      <p:sp>
        <p:nvSpPr>
          <p:cNvPr id="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5" name="Rectangle 26"/>
          <p:cNvSpPr>
            <a:spLocks noChangeArrowheads="1"/>
          </p:cNvSpPr>
          <p:nvPr/>
        </p:nvSpPr>
        <p:spPr bwMode="auto">
          <a:xfrm>
            <a:off x="0" y="0"/>
            <a:ext cx="1979613" cy="5714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الثالث</a:t>
            </a:r>
            <a:endParaRPr lang="fr-FR" sz="2200" dirty="0">
              <a:solidFill>
                <a:srgbClr val="323E1A"/>
              </a:solidFill>
              <a:latin typeface="Tahoma" pitchFamily="34" charset="0"/>
              <a:cs typeface="Andalus" pitchFamily="2" charset="-78"/>
            </a:endParaRPr>
          </a:p>
        </p:txBody>
      </p:sp>
      <p:sp>
        <p:nvSpPr>
          <p:cNvPr id="6" name="مستطيل مستدير الزوايا 15"/>
          <p:cNvSpPr/>
          <p:nvPr/>
        </p:nvSpPr>
        <p:spPr>
          <a:xfrm>
            <a:off x="4714844" y="714356"/>
            <a:ext cx="4429156" cy="571504"/>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DZ" sz="2000" b="1" dirty="0" smtClean="0">
                <a:solidFill>
                  <a:schemeClr val="tx1"/>
                </a:solidFill>
                <a:latin typeface="Andalus" pitchFamily="18" charset="-78"/>
                <a:cs typeface="Andalus" pitchFamily="18" charset="-78"/>
              </a:rPr>
              <a:t>شكـــــــــل يوضح المساحة والمرفولوجية لأرضية المشروع </a:t>
            </a:r>
            <a:endParaRPr lang="en-US" sz="2000" b="1" dirty="0">
              <a:solidFill>
                <a:schemeClr val="tx1"/>
              </a:solidFill>
              <a:latin typeface="Andalus" pitchFamily="18" charset="-78"/>
              <a:cs typeface="Andalus" pitchFamily="18" charset="-78"/>
            </a:endParaRPr>
          </a:p>
        </p:txBody>
      </p:sp>
      <p:sp>
        <p:nvSpPr>
          <p:cNvPr id="7" name="مستطيل مستدير الزوايا 15"/>
          <p:cNvSpPr/>
          <p:nvPr/>
        </p:nvSpPr>
        <p:spPr>
          <a:xfrm>
            <a:off x="0" y="714356"/>
            <a:ext cx="4429156" cy="571504"/>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DZ" sz="2000" b="1" dirty="0" smtClean="0">
                <a:solidFill>
                  <a:schemeClr val="tx1"/>
                </a:solidFill>
                <a:latin typeface="Andalus" pitchFamily="18" charset="-78"/>
                <a:cs typeface="Andalus" pitchFamily="18" charset="-78"/>
              </a:rPr>
              <a:t>شكـــــــــل يوضح التجهيزات المجاورة لأرضية المشروع </a:t>
            </a:r>
            <a:endParaRPr lang="en-US" sz="2000" b="1" dirty="0">
              <a:solidFill>
                <a:schemeClr val="tx1"/>
              </a:solidFill>
              <a:latin typeface="Andalus" pitchFamily="18" charset="-78"/>
              <a:cs typeface="Andalus"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fade">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منافذ.PNG"/>
          <p:cNvPicPr/>
          <p:nvPr/>
        </p:nvPicPr>
        <p:blipFill>
          <a:blip r:embed="rId2"/>
          <a:stretch>
            <a:fillRect/>
          </a:stretch>
        </p:blipFill>
        <p:spPr>
          <a:xfrm>
            <a:off x="4714876" y="1714488"/>
            <a:ext cx="4214842" cy="4929222"/>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4" name="Rectangle 26"/>
          <p:cNvSpPr>
            <a:spLocks noChangeArrowheads="1"/>
          </p:cNvSpPr>
          <p:nvPr/>
        </p:nvSpPr>
        <p:spPr bwMode="auto">
          <a:xfrm>
            <a:off x="0" y="0"/>
            <a:ext cx="1979613" cy="5714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الثالث</a:t>
            </a:r>
            <a:endParaRPr lang="fr-FR" sz="2200" dirty="0">
              <a:solidFill>
                <a:srgbClr val="323E1A"/>
              </a:solidFill>
              <a:latin typeface="Tahoma" pitchFamily="34" charset="0"/>
              <a:cs typeface="Andalus" pitchFamily="2" charset="-78"/>
            </a:endParaRPr>
          </a:p>
        </p:txBody>
      </p:sp>
      <p:pic>
        <p:nvPicPr>
          <p:cNvPr id="5" name="Image 4" descr="الغطاء.PNG"/>
          <p:cNvPicPr/>
          <p:nvPr/>
        </p:nvPicPr>
        <p:blipFill>
          <a:blip r:embed="rId3"/>
          <a:stretch>
            <a:fillRect/>
          </a:stretch>
        </p:blipFill>
        <p:spPr>
          <a:xfrm>
            <a:off x="214282" y="1714488"/>
            <a:ext cx="4286280" cy="4857784"/>
          </a:xfrm>
          <a:prstGeom prst="rect">
            <a:avLst/>
          </a:prstGeom>
          <a:ln w="88900" cap="sq" cmpd="thickThin">
            <a:solidFill>
              <a:srgbClr val="000000"/>
            </a:solidFill>
            <a:prstDash val="solid"/>
            <a:miter lim="800000"/>
          </a:ln>
          <a:effectLst>
            <a:innerShdw blurRad="76200">
              <a:srgbClr val="000000"/>
            </a:innerShdw>
          </a:effectLst>
        </p:spPr>
      </p:pic>
      <p:sp>
        <p:nvSpPr>
          <p:cNvPr id="6" name="مستطيل مستدير الزوايا 15"/>
          <p:cNvSpPr/>
          <p:nvPr/>
        </p:nvSpPr>
        <p:spPr>
          <a:xfrm>
            <a:off x="4714844" y="714356"/>
            <a:ext cx="4429156" cy="57150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rtlCol="0" anchor="ctr"/>
          <a:lstStyle/>
          <a:p>
            <a:pPr algn="ctr" rtl="1"/>
            <a:r>
              <a:rPr lang="ar-DZ" sz="2000" b="1" dirty="0" smtClean="0">
                <a:solidFill>
                  <a:schemeClr val="tx1"/>
                </a:solidFill>
                <a:latin typeface="Andalus" pitchFamily="18" charset="-78"/>
                <a:cs typeface="Andalus" pitchFamily="18" charset="-78"/>
              </a:rPr>
              <a:t>شكـــــــــل يوضح منافذ أرضية المشروع </a:t>
            </a:r>
            <a:endParaRPr lang="en-US" sz="2000" b="1" dirty="0">
              <a:solidFill>
                <a:schemeClr val="tx1"/>
              </a:solidFill>
              <a:latin typeface="Andalus" pitchFamily="18" charset="-78"/>
              <a:cs typeface="Andalus" pitchFamily="18" charset="-78"/>
            </a:endParaRPr>
          </a:p>
        </p:txBody>
      </p:sp>
      <p:sp>
        <p:nvSpPr>
          <p:cNvPr id="7" name="مستطيل مستدير الزوايا 15"/>
          <p:cNvSpPr/>
          <p:nvPr/>
        </p:nvSpPr>
        <p:spPr>
          <a:xfrm>
            <a:off x="214282" y="714356"/>
            <a:ext cx="4429156" cy="57150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rtlCol="0" anchor="ctr"/>
          <a:lstStyle/>
          <a:p>
            <a:pPr algn="ctr" rtl="1"/>
            <a:r>
              <a:rPr lang="ar-DZ" sz="2000" b="1" dirty="0" smtClean="0">
                <a:solidFill>
                  <a:schemeClr val="tx1"/>
                </a:solidFill>
                <a:latin typeface="Andalus" pitchFamily="18" charset="-78"/>
                <a:cs typeface="Andalus" pitchFamily="18" charset="-78"/>
              </a:rPr>
              <a:t>شكـــــــــل يوضح </a:t>
            </a:r>
            <a:r>
              <a:rPr lang="ar-DZ" sz="2000" b="1" dirty="0" smtClean="0">
                <a:solidFill>
                  <a:schemeClr val="tx1"/>
                </a:solidFill>
                <a:latin typeface="Andalus" pitchFamily="18" charset="-78"/>
                <a:cs typeface="Andalus" pitchFamily="18" charset="-78"/>
              </a:rPr>
              <a:t>الشبكات والغطاء النباتي لأرضية </a:t>
            </a:r>
            <a:r>
              <a:rPr lang="ar-DZ" sz="2000" b="1" dirty="0" smtClean="0">
                <a:solidFill>
                  <a:schemeClr val="tx1"/>
                </a:solidFill>
                <a:latin typeface="Andalus" pitchFamily="18" charset="-78"/>
                <a:cs typeface="Andalus" pitchFamily="18" charset="-78"/>
              </a:rPr>
              <a:t>المشروع </a:t>
            </a:r>
            <a:endParaRPr lang="en-US" sz="2000" b="1" dirty="0">
              <a:solidFill>
                <a:schemeClr val="tx1"/>
              </a:solidFill>
              <a:latin typeface="Andalus" pitchFamily="18" charset="-78"/>
              <a:cs typeface="Andalus"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fade">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5" name="شارة رتبة 4"/>
          <p:cNvSpPr/>
          <p:nvPr/>
        </p:nvSpPr>
        <p:spPr>
          <a:xfrm>
            <a:off x="6143636" y="857232"/>
            <a:ext cx="1928825" cy="571505"/>
          </a:xfrm>
          <a:prstGeom prst="roundRect">
            <a:avLst/>
          </a:prstGeom>
          <a:ln/>
          <a:scene3d>
            <a:camera prst="orthographicFront">
              <a:rot lat="0" lon="0" rev="0"/>
            </a:camera>
            <a:lightRig rig="glow" dir="t">
              <a:rot lat="0" lon="0" rev="4800000"/>
            </a:lightRig>
          </a:scene3d>
          <a:sp3d contourW="12700">
            <a:bevelT w="165100" prst="coolSlant"/>
            <a:contourClr>
              <a:schemeClr val="accent2">
                <a:shade val="80000"/>
              </a:schemeClr>
            </a:contourClr>
          </a:sp3d>
        </p:spPr>
        <p:style>
          <a:lnRef idx="1">
            <a:schemeClr val="accent2"/>
          </a:lnRef>
          <a:fillRef idx="3">
            <a:schemeClr val="accent2"/>
          </a:fillRef>
          <a:effectRef idx="2">
            <a:schemeClr val="accent2"/>
          </a:effectRef>
          <a:fontRef idx="minor">
            <a:schemeClr val="lt1"/>
          </a:fontRef>
        </p:style>
        <p:txBody>
          <a:bodyPr spcFirstLastPara="0" vert="horz" wrap="square" lIns="0" tIns="13970" rIns="27940" bIns="13970" numCol="1" spcCol="1270" anchor="ctr" anchorCtr="0">
            <a:noAutofit/>
          </a:bodyPr>
          <a:lstStyle/>
          <a:p>
            <a:pPr lvl="0" algn="ctr" rtl="1"/>
            <a:r>
              <a:rPr lang="ar-DZ" sz="2000" b="1" dirty="0" smtClean="0">
                <a:latin typeface="Traditional Arabic" pitchFamily="18" charset="-78"/>
                <a:cs typeface="Traditional Arabic" pitchFamily="18" charset="-78"/>
              </a:rPr>
              <a:t>المشروع التنفيذي</a:t>
            </a:r>
            <a:endParaRPr lang="en-US" sz="2000" b="1" dirty="0">
              <a:latin typeface="Traditional Arabic" pitchFamily="18" charset="-78"/>
              <a:cs typeface="Traditional Arabic" pitchFamily="18" charset="-78"/>
            </a:endParaRPr>
          </a:p>
        </p:txBody>
      </p:sp>
      <p:sp>
        <p:nvSpPr>
          <p:cNvPr id="6" name="Rectangle 26"/>
          <p:cNvSpPr>
            <a:spLocks noChangeArrowheads="1"/>
          </p:cNvSpPr>
          <p:nvPr/>
        </p:nvSpPr>
        <p:spPr bwMode="auto">
          <a:xfrm>
            <a:off x="0" y="0"/>
            <a:ext cx="1979613" cy="5714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الثالث</a:t>
            </a:r>
            <a:endParaRPr lang="fr-FR" sz="2200" dirty="0">
              <a:solidFill>
                <a:srgbClr val="323E1A"/>
              </a:solidFill>
              <a:latin typeface="Tahoma" pitchFamily="34" charset="0"/>
              <a:cs typeface="Andalus" pitchFamily="2" charset="-78"/>
            </a:endParaRPr>
          </a:p>
        </p:txBody>
      </p:sp>
      <p:pic>
        <p:nvPicPr>
          <p:cNvPr id="7" name="Picture 8" descr="AG00051_"/>
          <p:cNvPicPr>
            <a:picLocks noChangeAspect="1" noChangeArrowheads="1" noCrop="1"/>
          </p:cNvPicPr>
          <p:nvPr/>
        </p:nvPicPr>
        <p:blipFill>
          <a:blip r:embed="rId2" cstate="print"/>
          <a:srcRect/>
          <a:stretch>
            <a:fillRect/>
          </a:stretch>
        </p:blipFill>
        <p:spPr bwMode="auto">
          <a:xfrm flipH="1">
            <a:off x="8143900" y="1071546"/>
            <a:ext cx="534988" cy="158750"/>
          </a:xfrm>
          <a:prstGeom prst="rect">
            <a:avLst/>
          </a:prstGeom>
          <a:noFill/>
          <a:ln w="9525">
            <a:noFill/>
            <a:miter lim="800000"/>
            <a:headEnd/>
            <a:tailEnd/>
          </a:ln>
        </p:spPr>
      </p:pic>
      <p:cxnSp>
        <p:nvCxnSpPr>
          <p:cNvPr id="8" name="رابط كسهم مستقيم 39"/>
          <p:cNvCxnSpPr/>
          <p:nvPr/>
        </p:nvCxnSpPr>
        <p:spPr>
          <a:xfrm rot="5400000">
            <a:off x="7573190" y="1713694"/>
            <a:ext cx="42862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مستطيل مستدير الزوايا 24"/>
          <p:cNvSpPr/>
          <p:nvPr/>
        </p:nvSpPr>
        <p:spPr>
          <a:xfrm>
            <a:off x="1785918" y="1928802"/>
            <a:ext cx="6357982" cy="107157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lvl="0" algn="r" rtl="1"/>
            <a:r>
              <a:rPr lang="ar-DZ" b="1" u="sng" dirty="0" smtClean="0">
                <a:solidFill>
                  <a:srgbClr val="7030A0"/>
                </a:solidFill>
                <a:latin typeface="Traditional Arabic" pitchFamily="18" charset="-78"/>
                <a:cs typeface="Traditional Arabic" pitchFamily="18" charset="-78"/>
              </a:rPr>
              <a:t>التعريف بالمشروع</a:t>
            </a:r>
            <a:r>
              <a:rPr lang="ar-DZ" b="1" dirty="0" smtClean="0">
                <a:solidFill>
                  <a:srgbClr val="7030A0"/>
                </a:solidFill>
                <a:latin typeface="Traditional Arabic" pitchFamily="18" charset="-78"/>
                <a:cs typeface="Traditional Arabic" pitchFamily="18" charset="-78"/>
              </a:rPr>
              <a:t> : </a:t>
            </a:r>
            <a:r>
              <a:rPr lang="ar-DZ" dirty="0" smtClean="0">
                <a:solidFill>
                  <a:schemeClr val="tx1"/>
                </a:solidFill>
                <a:latin typeface="Simplified Arabic" pitchFamily="18" charset="-78"/>
                <a:ea typeface="Calibri" pitchFamily="34" charset="0"/>
                <a:cs typeface="Simplified Arabic" pitchFamily="18" charset="-78"/>
              </a:rPr>
              <a:t>يتمثل مشروعنا المقترح في إنجاز قطب سياحي ترفيهي بمنطقة "الرمال الذهبية" لأنها تعتبر المكان المناسب لهذا المشروع من حيث:</a:t>
            </a:r>
            <a:endParaRPr lang="ar-DZ" sz="2400" dirty="0" smtClean="0">
              <a:solidFill>
                <a:schemeClr val="tx1"/>
              </a:solidFill>
              <a:latin typeface="Arial" pitchFamily="34" charset="0"/>
              <a:cs typeface="Arial" pitchFamily="34" charset="0"/>
            </a:endParaRPr>
          </a:p>
          <a:p>
            <a:pPr algn="r" rtl="1"/>
            <a:endParaRPr lang="en-US" b="1" dirty="0">
              <a:solidFill>
                <a:schemeClr val="tx1"/>
              </a:solidFill>
              <a:latin typeface="Traditional Arabic" pitchFamily="18" charset="-78"/>
              <a:cs typeface="Traditional Arabic" pitchFamily="18" charset="-78"/>
            </a:endParaRPr>
          </a:p>
        </p:txBody>
      </p:sp>
      <p:grpSp>
        <p:nvGrpSpPr>
          <p:cNvPr id="12" name="مجموعة 33"/>
          <p:cNvGrpSpPr/>
          <p:nvPr/>
        </p:nvGrpSpPr>
        <p:grpSpPr>
          <a:xfrm>
            <a:off x="4143372" y="3429000"/>
            <a:ext cx="3571900" cy="606765"/>
            <a:chOff x="-208194" y="71437"/>
            <a:chExt cx="6480000" cy="606765"/>
          </a:xfrm>
          <a:scene3d>
            <a:camera prst="orthographicFront"/>
            <a:lightRig rig="flat" dir="t"/>
          </a:scene3d>
        </p:grpSpPr>
        <p:sp>
          <p:nvSpPr>
            <p:cNvPr id="13" name="شارة رتبة 34"/>
            <p:cNvSpPr/>
            <p:nvPr/>
          </p:nvSpPr>
          <p:spPr>
            <a:xfrm rot="10800000">
              <a:off x="-208194" y="71437"/>
              <a:ext cx="6480000" cy="606765"/>
            </a:xfrm>
            <a:prstGeom prst="chevron">
              <a:avLst/>
            </a:prstGeom>
            <a:sp3d extrusionH="12700" prstMaterial="plastic">
              <a:bevelT w="50800" h="50800"/>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sp>
        <p:sp>
          <p:nvSpPr>
            <p:cNvPr id="14" name="شارة رتبة 4"/>
            <p:cNvSpPr/>
            <p:nvPr/>
          </p:nvSpPr>
          <p:spPr>
            <a:xfrm>
              <a:off x="233624" y="71437"/>
              <a:ext cx="5502308" cy="60676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3970" rIns="27940" bIns="13970" numCol="1" spcCol="1270" anchor="ctr" anchorCtr="0">
              <a:noAutofit/>
            </a:bodyPr>
            <a:lstStyle/>
            <a:p>
              <a:pPr lvl="0" algn="ctr" rtl="1">
                <a:buFont typeface="Wingdings" pitchFamily="2" charset="2"/>
                <a:buChar char="ü"/>
              </a:pPr>
              <a:r>
                <a:rPr lang="ar-DZ" dirty="0" smtClean="0">
                  <a:latin typeface="Times New Roman" pitchFamily="18" charset="0"/>
                  <a:cs typeface="Times New Roman" pitchFamily="18" charset="0"/>
                </a:rPr>
                <a:t>استغلال أفضل للمجال الحضري.</a:t>
              </a:r>
              <a:endParaRPr lang="fr-FR" dirty="0">
                <a:latin typeface="Times New Roman" pitchFamily="18" charset="0"/>
                <a:cs typeface="Times New Roman" pitchFamily="18" charset="0"/>
              </a:endParaRPr>
            </a:p>
          </p:txBody>
        </p:sp>
      </p:grpSp>
      <p:grpSp>
        <p:nvGrpSpPr>
          <p:cNvPr id="15" name="مجموعة 33"/>
          <p:cNvGrpSpPr/>
          <p:nvPr/>
        </p:nvGrpSpPr>
        <p:grpSpPr>
          <a:xfrm>
            <a:off x="3071802" y="4214818"/>
            <a:ext cx="4643470" cy="606765"/>
            <a:chOff x="-57496" y="500065"/>
            <a:chExt cx="6480000" cy="606765"/>
          </a:xfrm>
          <a:scene3d>
            <a:camera prst="orthographicFront"/>
            <a:lightRig rig="flat" dir="t"/>
          </a:scene3d>
        </p:grpSpPr>
        <p:sp>
          <p:nvSpPr>
            <p:cNvPr id="16" name="شارة رتبة 34"/>
            <p:cNvSpPr/>
            <p:nvPr/>
          </p:nvSpPr>
          <p:spPr>
            <a:xfrm rot="10800000">
              <a:off x="-57496" y="500065"/>
              <a:ext cx="6480000" cy="606765"/>
            </a:xfrm>
            <a:prstGeom prst="chevron">
              <a:avLst/>
            </a:prstGeom>
            <a:sp3d extrusionH="12700" prstMaterial="plastic">
              <a:bevelT w="50800" h="50800"/>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sp>
        <p:sp>
          <p:nvSpPr>
            <p:cNvPr id="17" name="شارة رتبة 4"/>
            <p:cNvSpPr/>
            <p:nvPr/>
          </p:nvSpPr>
          <p:spPr>
            <a:xfrm>
              <a:off x="341273" y="500065"/>
              <a:ext cx="5796853" cy="60676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3970" rIns="27940" bIns="13970" numCol="1" spcCol="1270" anchor="ctr" anchorCtr="0">
              <a:noAutofit/>
            </a:bodyPr>
            <a:lstStyle/>
            <a:p>
              <a:pPr lvl="0" algn="ctr" rtl="1">
                <a:buFont typeface="Wingdings" pitchFamily="2" charset="2"/>
                <a:buChar char="ü"/>
              </a:pPr>
              <a:r>
                <a:rPr lang="ar-DZ" dirty="0" smtClean="0">
                  <a:latin typeface="Times New Roman" pitchFamily="18" charset="0"/>
                  <a:cs typeface="Times New Roman" pitchFamily="18" charset="0"/>
                </a:rPr>
                <a:t>تخلق قطب توازن بين شمال وجنوب المدينة.</a:t>
              </a:r>
              <a:endParaRPr lang="fr-FR" dirty="0">
                <a:latin typeface="Times New Roman" pitchFamily="18" charset="0"/>
                <a:cs typeface="Times New Roman" pitchFamily="18" charset="0"/>
              </a:endParaRPr>
            </a:p>
          </p:txBody>
        </p:sp>
      </p:grpSp>
      <p:grpSp>
        <p:nvGrpSpPr>
          <p:cNvPr id="19" name="مجموعة 33"/>
          <p:cNvGrpSpPr/>
          <p:nvPr/>
        </p:nvGrpSpPr>
        <p:grpSpPr>
          <a:xfrm>
            <a:off x="1285852" y="5072074"/>
            <a:ext cx="6500858" cy="857256"/>
            <a:chOff x="-208194" y="71437"/>
            <a:chExt cx="6480000" cy="678203"/>
          </a:xfrm>
          <a:scene3d>
            <a:camera prst="orthographicFront"/>
            <a:lightRig rig="flat" dir="t"/>
          </a:scene3d>
        </p:grpSpPr>
        <p:sp>
          <p:nvSpPr>
            <p:cNvPr id="20" name="شارة رتبة 34"/>
            <p:cNvSpPr/>
            <p:nvPr/>
          </p:nvSpPr>
          <p:spPr>
            <a:xfrm rot="10800000">
              <a:off x="-208194" y="71437"/>
              <a:ext cx="6480000" cy="606765"/>
            </a:xfrm>
            <a:prstGeom prst="chevron">
              <a:avLst/>
            </a:prstGeom>
            <a:sp3d extrusionH="12700" prstMaterial="plastic">
              <a:bevelT w="50800" h="50800"/>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sp>
        <p:sp>
          <p:nvSpPr>
            <p:cNvPr id="21" name="شارة رتبة 4"/>
            <p:cNvSpPr/>
            <p:nvPr/>
          </p:nvSpPr>
          <p:spPr>
            <a:xfrm>
              <a:off x="115806" y="142875"/>
              <a:ext cx="6001640" cy="60676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3970" rIns="27940" bIns="13970" numCol="1" spcCol="1270" anchor="ctr" anchorCtr="0">
              <a:noAutofit/>
            </a:bodyPr>
            <a:lstStyle/>
            <a:p>
              <a:pPr lvl="0" algn="ctr" rtl="1">
                <a:buFont typeface="Wingdings" pitchFamily="2" charset="2"/>
                <a:buChar char="ü"/>
              </a:pPr>
              <a:r>
                <a:rPr lang="ar-DZ" dirty="0" smtClean="0">
                  <a:latin typeface="Times New Roman" pitchFamily="18" charset="0"/>
                  <a:cs typeface="Times New Roman" pitchFamily="18" charset="0"/>
                </a:rPr>
                <a:t>تنشط المستثمرين وأصحاب السلطة على تهيئة مشاريع أخرى بالقرب من المشروع المقترح تعود بالفائدة على المدينة.</a:t>
              </a:r>
              <a:endParaRPr lang="fr-FR" dirty="0">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455" fill="hold">
                                          <p:stCondLst>
                                            <p:cond delay="0"/>
                                          </p:stCondLst>
                                        </p:cTn>
                                        <p:tgtEl>
                                          <p:spTgt spid="6"/>
                                        </p:tgtEl>
                                        <p:attrNameLst>
                                          <p:attrName>style.rotation</p:attrName>
                                        </p:attrNameLst>
                                      </p:cBhvr>
                                      <p:to>
                                        <p:strVal val="-45.0"/>
                                      </p:to>
                                    </p:set>
                                    <p:anim calcmode="lin" valueType="num">
                                      <p:cBhvr>
                                        <p:cTn id="8"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par>
                                <p:cTn id="12" presetID="35"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2000"/>
                                        <p:tgtEl>
                                          <p:spTgt spid="8"/>
                                        </p:tgtEl>
                                      </p:cBhvr>
                                    </p:animEffect>
                                    <p:anim calcmode="lin" valueType="num">
                                      <p:cBhvr>
                                        <p:cTn id="15" dur="2000" fill="hold"/>
                                        <p:tgtEl>
                                          <p:spTgt spid="8"/>
                                        </p:tgtEl>
                                        <p:attrNameLst>
                                          <p:attrName>style.rotation</p:attrName>
                                        </p:attrNameLst>
                                      </p:cBhvr>
                                      <p:tavLst>
                                        <p:tav tm="0">
                                          <p:val>
                                            <p:fltVal val="720"/>
                                          </p:val>
                                        </p:tav>
                                        <p:tav tm="100000">
                                          <p:val>
                                            <p:fltVal val="0"/>
                                          </p:val>
                                        </p:tav>
                                      </p:tavLst>
                                    </p:anim>
                                    <p:anim calcmode="lin" valueType="num">
                                      <p:cBhvr>
                                        <p:cTn id="16" dur="2000" fill="hold"/>
                                        <p:tgtEl>
                                          <p:spTgt spid="8"/>
                                        </p:tgtEl>
                                        <p:attrNameLst>
                                          <p:attrName>ppt_h</p:attrName>
                                        </p:attrNameLst>
                                      </p:cBhvr>
                                      <p:tavLst>
                                        <p:tav tm="0">
                                          <p:val>
                                            <p:fltVal val="0"/>
                                          </p:val>
                                        </p:tav>
                                        <p:tav tm="100000">
                                          <p:val>
                                            <p:strVal val="#ppt_h"/>
                                          </p:val>
                                        </p:tav>
                                      </p:tavLst>
                                    </p:anim>
                                    <p:anim calcmode="lin" valueType="num">
                                      <p:cBhvr>
                                        <p:cTn id="17"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 calcmode="lin" valueType="num">
                                      <p:cBhvr>
                                        <p:cTn id="24" dur="500" fill="hold"/>
                                        <p:tgtEl>
                                          <p:spTgt spid="10"/>
                                        </p:tgtEl>
                                        <p:attrNameLst>
                                          <p:attrName>style.rotation</p:attrName>
                                        </p:attrNameLst>
                                      </p:cBhvr>
                                      <p:tavLst>
                                        <p:tav tm="0">
                                          <p:val>
                                            <p:fltVal val="360"/>
                                          </p:val>
                                        </p:tav>
                                        <p:tav tm="100000">
                                          <p:val>
                                            <p:fltVal val="0"/>
                                          </p:val>
                                        </p:tav>
                                      </p:tavLst>
                                    </p:anim>
                                    <p:animEffect transition="in" filter="fad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30" presetClass="entr" presetSubtype="0"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800" decel="100000"/>
                                        <p:tgtEl>
                                          <p:spTgt spid="12"/>
                                        </p:tgtEl>
                                      </p:cBhvr>
                                    </p:animEffect>
                                    <p:anim calcmode="lin" valueType="num">
                                      <p:cBhvr>
                                        <p:cTn id="31" dur="800" decel="100000" fill="hold"/>
                                        <p:tgtEl>
                                          <p:spTgt spid="12"/>
                                        </p:tgtEl>
                                        <p:attrNameLst>
                                          <p:attrName>style.rotation</p:attrName>
                                        </p:attrNameLst>
                                      </p:cBhvr>
                                      <p:tavLst>
                                        <p:tav tm="0">
                                          <p:val>
                                            <p:fltVal val="-90"/>
                                          </p:val>
                                        </p:tav>
                                        <p:tav tm="100000">
                                          <p:val>
                                            <p:fltVal val="0"/>
                                          </p:val>
                                        </p:tav>
                                      </p:tavLst>
                                    </p:anim>
                                    <p:anim calcmode="lin" valueType="num">
                                      <p:cBhvr>
                                        <p:cTn id="32" dur="800" decel="100000" fill="hold"/>
                                        <p:tgtEl>
                                          <p:spTgt spid="12"/>
                                        </p:tgtEl>
                                        <p:attrNameLst>
                                          <p:attrName>ppt_x</p:attrName>
                                        </p:attrNameLst>
                                      </p:cBhvr>
                                      <p:tavLst>
                                        <p:tav tm="0">
                                          <p:val>
                                            <p:strVal val="#ppt_x+0.4"/>
                                          </p:val>
                                        </p:tav>
                                        <p:tav tm="100000">
                                          <p:val>
                                            <p:strVal val="#ppt_x-0.05"/>
                                          </p:val>
                                        </p:tav>
                                      </p:tavLst>
                                    </p:anim>
                                    <p:anim calcmode="lin" valueType="num">
                                      <p:cBhvr>
                                        <p:cTn id="33" dur="800" decel="100000" fill="hold"/>
                                        <p:tgtEl>
                                          <p:spTgt spid="12"/>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0" presetClass="entr" presetSubtype="0"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800" decel="100000"/>
                                        <p:tgtEl>
                                          <p:spTgt spid="15"/>
                                        </p:tgtEl>
                                      </p:cBhvr>
                                    </p:animEffect>
                                    <p:anim calcmode="lin" valueType="num">
                                      <p:cBhvr>
                                        <p:cTn id="41" dur="800" decel="100000" fill="hold"/>
                                        <p:tgtEl>
                                          <p:spTgt spid="15"/>
                                        </p:tgtEl>
                                        <p:attrNameLst>
                                          <p:attrName>style.rotation</p:attrName>
                                        </p:attrNameLst>
                                      </p:cBhvr>
                                      <p:tavLst>
                                        <p:tav tm="0">
                                          <p:val>
                                            <p:fltVal val="-90"/>
                                          </p:val>
                                        </p:tav>
                                        <p:tav tm="100000">
                                          <p:val>
                                            <p:fltVal val="0"/>
                                          </p:val>
                                        </p:tav>
                                      </p:tavLst>
                                    </p:anim>
                                    <p:anim calcmode="lin" valueType="num">
                                      <p:cBhvr>
                                        <p:cTn id="42" dur="800" decel="100000" fill="hold"/>
                                        <p:tgtEl>
                                          <p:spTgt spid="15"/>
                                        </p:tgtEl>
                                        <p:attrNameLst>
                                          <p:attrName>ppt_x</p:attrName>
                                        </p:attrNameLst>
                                      </p:cBhvr>
                                      <p:tavLst>
                                        <p:tav tm="0">
                                          <p:val>
                                            <p:strVal val="#ppt_x+0.4"/>
                                          </p:val>
                                        </p:tav>
                                        <p:tav tm="100000">
                                          <p:val>
                                            <p:strVal val="#ppt_x-0.05"/>
                                          </p:val>
                                        </p:tav>
                                      </p:tavLst>
                                    </p:anim>
                                    <p:anim calcmode="lin" valueType="num">
                                      <p:cBhvr>
                                        <p:cTn id="43" dur="800" decel="100000" fill="hold"/>
                                        <p:tgtEl>
                                          <p:spTgt spid="15"/>
                                        </p:tgtEl>
                                        <p:attrNameLst>
                                          <p:attrName>ppt_y</p:attrName>
                                        </p:attrNameLst>
                                      </p:cBhvr>
                                      <p:tavLst>
                                        <p:tav tm="0">
                                          <p:val>
                                            <p:strVal val="#ppt_y-0.4"/>
                                          </p:val>
                                        </p:tav>
                                        <p:tav tm="100000">
                                          <p:val>
                                            <p:strVal val="#ppt_y+0.1"/>
                                          </p:val>
                                        </p:tav>
                                      </p:tavLst>
                                    </p:anim>
                                    <p:anim calcmode="lin" valueType="num">
                                      <p:cBhvr>
                                        <p:cTn id="44"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45"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0" presetClass="entr" presetSubtype="0" fill="hold"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800" decel="100000"/>
                                        <p:tgtEl>
                                          <p:spTgt spid="19"/>
                                        </p:tgtEl>
                                      </p:cBhvr>
                                    </p:animEffect>
                                    <p:anim calcmode="lin" valueType="num">
                                      <p:cBhvr>
                                        <p:cTn id="51" dur="800" decel="100000" fill="hold"/>
                                        <p:tgtEl>
                                          <p:spTgt spid="19"/>
                                        </p:tgtEl>
                                        <p:attrNameLst>
                                          <p:attrName>style.rotation</p:attrName>
                                        </p:attrNameLst>
                                      </p:cBhvr>
                                      <p:tavLst>
                                        <p:tav tm="0">
                                          <p:val>
                                            <p:fltVal val="-90"/>
                                          </p:val>
                                        </p:tav>
                                        <p:tav tm="100000">
                                          <p:val>
                                            <p:fltVal val="0"/>
                                          </p:val>
                                        </p:tav>
                                      </p:tavLst>
                                    </p:anim>
                                    <p:anim calcmode="lin" valueType="num">
                                      <p:cBhvr>
                                        <p:cTn id="52" dur="800" decel="100000" fill="hold"/>
                                        <p:tgtEl>
                                          <p:spTgt spid="19"/>
                                        </p:tgtEl>
                                        <p:attrNameLst>
                                          <p:attrName>ppt_x</p:attrName>
                                        </p:attrNameLst>
                                      </p:cBhvr>
                                      <p:tavLst>
                                        <p:tav tm="0">
                                          <p:val>
                                            <p:strVal val="#ppt_x+0.4"/>
                                          </p:val>
                                        </p:tav>
                                        <p:tav tm="100000">
                                          <p:val>
                                            <p:strVal val="#ppt_x-0.05"/>
                                          </p:val>
                                        </p:tav>
                                      </p:tavLst>
                                    </p:anim>
                                    <p:anim calcmode="lin" valueType="num">
                                      <p:cBhvr>
                                        <p:cTn id="53" dur="800" decel="100000" fill="hold"/>
                                        <p:tgtEl>
                                          <p:spTgt spid="19"/>
                                        </p:tgtEl>
                                        <p:attrNameLst>
                                          <p:attrName>ppt_y</p:attrName>
                                        </p:attrNameLst>
                                      </p:cBhvr>
                                      <p:tavLst>
                                        <p:tav tm="0">
                                          <p:val>
                                            <p:strVal val="#ppt_y-0.4"/>
                                          </p:val>
                                        </p:tav>
                                        <p:tav tm="100000">
                                          <p:val>
                                            <p:strVal val="#ppt_y+0.1"/>
                                          </p:val>
                                        </p:tav>
                                      </p:tavLst>
                                    </p:anim>
                                    <p:anim calcmode="lin" valueType="num">
                                      <p:cBhvr>
                                        <p:cTn id="54"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55"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1785918" y="2071678"/>
          <a:ext cx="5849620" cy="1419424"/>
        </p:xfrm>
        <a:graphic>
          <a:graphicData uri="http://schemas.openxmlformats.org/drawingml/2006/table">
            <a:tbl>
              <a:tblPr rtl="1"/>
              <a:tblGrid>
                <a:gridCol w="1949450"/>
                <a:gridCol w="1950085"/>
                <a:gridCol w="1950085"/>
              </a:tblGrid>
              <a:tr h="354856">
                <a:tc>
                  <a:txBody>
                    <a:bodyPr/>
                    <a:lstStyle/>
                    <a:p>
                      <a:pPr algn="ctr" rtl="1">
                        <a:lnSpc>
                          <a:spcPct val="115000"/>
                        </a:lnSpc>
                        <a:spcAft>
                          <a:spcPts val="0"/>
                        </a:spcAft>
                      </a:pPr>
                      <a:r>
                        <a:rPr lang="ar-DZ" sz="1400" b="1" dirty="0">
                          <a:latin typeface="Calibri"/>
                          <a:ea typeface="Times New Roman"/>
                          <a:cs typeface="Simplified Arabic"/>
                        </a:rPr>
                        <a:t>النوع</a:t>
                      </a:r>
                      <a:endParaRPr lang="fr-FR" sz="1100" dirty="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c>
                  <a:txBody>
                    <a:bodyPr/>
                    <a:lstStyle/>
                    <a:p>
                      <a:pPr algn="ctr" rtl="1">
                        <a:lnSpc>
                          <a:spcPct val="115000"/>
                        </a:lnSpc>
                        <a:spcAft>
                          <a:spcPts val="0"/>
                        </a:spcAft>
                      </a:pPr>
                      <a:r>
                        <a:rPr lang="ar-DZ" sz="1400" b="1">
                          <a:latin typeface="Calibri"/>
                          <a:ea typeface="Times New Roman"/>
                          <a:cs typeface="Simplified Arabic"/>
                        </a:rPr>
                        <a:t>المساحة (هكتار)</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c>
                  <a:txBody>
                    <a:bodyPr/>
                    <a:lstStyle/>
                    <a:p>
                      <a:pPr algn="ctr" rtl="1">
                        <a:lnSpc>
                          <a:spcPct val="115000"/>
                        </a:lnSpc>
                        <a:spcAft>
                          <a:spcPts val="0"/>
                        </a:spcAft>
                      </a:pPr>
                      <a:r>
                        <a:rPr lang="ar-DZ" sz="1400" b="1">
                          <a:latin typeface="Calibri"/>
                          <a:ea typeface="Times New Roman"/>
                          <a:cs typeface="Simplified Arabic"/>
                        </a:rPr>
                        <a:t>النسبة (</a:t>
                      </a:r>
                      <a:r>
                        <a:rPr lang="en-US" sz="1400" b="1">
                          <a:latin typeface="Simplified Arabic"/>
                          <a:ea typeface="Times New Roman"/>
                          <a:cs typeface="Arial"/>
                        </a:rPr>
                        <a:t>%</a:t>
                      </a:r>
                      <a:r>
                        <a:rPr lang="ar-DZ" sz="1400" b="1">
                          <a:latin typeface="Calibri"/>
                          <a:ea typeface="Times New Roman"/>
                          <a:cs typeface="Simplified Arabic"/>
                        </a:rPr>
                        <a:t>)</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r>
              <a:tr h="354856">
                <a:tc>
                  <a:txBody>
                    <a:bodyPr/>
                    <a:lstStyle/>
                    <a:p>
                      <a:pPr algn="r" rtl="1">
                        <a:lnSpc>
                          <a:spcPct val="115000"/>
                        </a:lnSpc>
                        <a:spcAft>
                          <a:spcPts val="0"/>
                        </a:spcAft>
                      </a:pPr>
                      <a:r>
                        <a:rPr lang="ar-DZ" sz="1400">
                          <a:latin typeface="Calibri"/>
                          <a:ea typeface="Times New Roman"/>
                          <a:cs typeface="Simplified Arabic"/>
                        </a:rPr>
                        <a:t>المساحة الإجمالية </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rtl="1">
                        <a:lnSpc>
                          <a:spcPct val="115000"/>
                        </a:lnSpc>
                        <a:spcAft>
                          <a:spcPts val="0"/>
                        </a:spcAft>
                      </a:pPr>
                      <a:r>
                        <a:rPr lang="ar-DZ" sz="1400" b="1">
                          <a:latin typeface="Calibri"/>
                          <a:ea typeface="Calibri"/>
                          <a:cs typeface="Simplified Arabic"/>
                        </a:rPr>
                        <a:t>71.75</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rtl="1">
                        <a:lnSpc>
                          <a:spcPct val="115000"/>
                        </a:lnSpc>
                        <a:spcAft>
                          <a:spcPts val="0"/>
                        </a:spcAft>
                      </a:pPr>
                      <a:r>
                        <a:rPr lang="ar-DZ" sz="1400" b="1">
                          <a:latin typeface="Calibri"/>
                          <a:ea typeface="Calibri"/>
                          <a:cs typeface="Simplified Arabic"/>
                        </a:rPr>
                        <a:t>100</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354856">
                <a:tc>
                  <a:txBody>
                    <a:bodyPr/>
                    <a:lstStyle/>
                    <a:p>
                      <a:pPr algn="r" rtl="1">
                        <a:lnSpc>
                          <a:spcPct val="115000"/>
                        </a:lnSpc>
                        <a:spcAft>
                          <a:spcPts val="0"/>
                        </a:spcAft>
                      </a:pPr>
                      <a:r>
                        <a:rPr lang="ar-DZ" sz="1400">
                          <a:latin typeface="Calibri"/>
                          <a:ea typeface="Times New Roman"/>
                          <a:cs typeface="Simplified Arabic"/>
                        </a:rPr>
                        <a:t>المساحة المهيأة</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rtl="1">
                        <a:lnSpc>
                          <a:spcPct val="115000"/>
                        </a:lnSpc>
                        <a:spcAft>
                          <a:spcPts val="0"/>
                        </a:spcAft>
                      </a:pPr>
                      <a:r>
                        <a:rPr lang="ar-DZ" sz="1400" b="1">
                          <a:latin typeface="Calibri"/>
                          <a:ea typeface="Calibri"/>
                          <a:cs typeface="Simplified Arabic"/>
                        </a:rPr>
                        <a:t>52.681</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rtl="1">
                        <a:lnSpc>
                          <a:spcPct val="115000"/>
                        </a:lnSpc>
                        <a:spcAft>
                          <a:spcPts val="0"/>
                        </a:spcAft>
                      </a:pPr>
                      <a:r>
                        <a:rPr lang="ar-DZ" sz="1400" b="1">
                          <a:latin typeface="Calibri"/>
                          <a:ea typeface="Calibri"/>
                          <a:cs typeface="Simplified Arabic"/>
                        </a:rPr>
                        <a:t>73.42</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354856">
                <a:tc>
                  <a:txBody>
                    <a:bodyPr/>
                    <a:lstStyle/>
                    <a:p>
                      <a:pPr algn="r" rtl="1">
                        <a:lnSpc>
                          <a:spcPct val="115000"/>
                        </a:lnSpc>
                        <a:spcAft>
                          <a:spcPts val="0"/>
                        </a:spcAft>
                      </a:pPr>
                      <a:r>
                        <a:rPr lang="ar-DZ" sz="1400">
                          <a:latin typeface="Calibri"/>
                          <a:ea typeface="Times New Roman"/>
                          <a:cs typeface="Simplified Arabic"/>
                        </a:rPr>
                        <a:t>المساحة الغير مهيأة</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rtl="1">
                        <a:lnSpc>
                          <a:spcPct val="115000"/>
                        </a:lnSpc>
                        <a:spcAft>
                          <a:spcPts val="0"/>
                        </a:spcAft>
                      </a:pPr>
                      <a:r>
                        <a:rPr lang="ar-DZ" sz="1400" b="1" dirty="0">
                          <a:latin typeface="Calibri"/>
                          <a:ea typeface="Calibri"/>
                          <a:cs typeface="Simplified Arabic"/>
                        </a:rPr>
                        <a:t>19.069</a:t>
                      </a:r>
                      <a:endParaRPr lang="fr-FR" sz="1100" dirty="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rtl="1">
                        <a:lnSpc>
                          <a:spcPct val="115000"/>
                        </a:lnSpc>
                        <a:spcAft>
                          <a:spcPts val="0"/>
                        </a:spcAft>
                      </a:pPr>
                      <a:r>
                        <a:rPr lang="ar-DZ" sz="1400" b="1" dirty="0">
                          <a:latin typeface="Calibri"/>
                          <a:ea typeface="Calibri"/>
                          <a:cs typeface="Simplified Arabic"/>
                        </a:rPr>
                        <a:t>26.58</a:t>
                      </a:r>
                      <a:endParaRPr lang="fr-FR" sz="1100" dirty="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bl>
          </a:graphicData>
        </a:graphic>
      </p:graphicFrame>
      <p:graphicFrame>
        <p:nvGraphicFramePr>
          <p:cNvPr id="3" name="Tableau 2"/>
          <p:cNvGraphicFramePr>
            <a:graphicFrameLocks noGrp="1"/>
          </p:cNvGraphicFramePr>
          <p:nvPr/>
        </p:nvGraphicFramePr>
        <p:xfrm>
          <a:off x="1500166" y="4572008"/>
          <a:ext cx="5942262" cy="1676781"/>
        </p:xfrm>
        <a:graphic>
          <a:graphicData uri="http://schemas.openxmlformats.org/drawingml/2006/table">
            <a:tbl>
              <a:tblPr rtl="1"/>
              <a:tblGrid>
                <a:gridCol w="1943100"/>
                <a:gridCol w="96452"/>
                <a:gridCol w="1952625"/>
                <a:gridCol w="1950085"/>
              </a:tblGrid>
              <a:tr h="0">
                <a:tc gridSpan="2">
                  <a:txBody>
                    <a:bodyPr/>
                    <a:lstStyle/>
                    <a:p>
                      <a:pPr algn="r" rtl="1">
                        <a:lnSpc>
                          <a:spcPct val="115000"/>
                        </a:lnSpc>
                        <a:spcAft>
                          <a:spcPts val="0"/>
                        </a:spcAft>
                      </a:pPr>
                      <a:r>
                        <a:rPr lang="ar-DZ" sz="1400" dirty="0">
                          <a:latin typeface="Calibri"/>
                          <a:ea typeface="Times New Roman"/>
                          <a:cs typeface="Simplified Arabic"/>
                        </a:rPr>
                        <a:t>القطاعات</a:t>
                      </a:r>
                      <a:endParaRPr lang="fr-FR" sz="1100" dirty="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c hMerge="1">
                  <a:txBody>
                    <a:bodyPr/>
                    <a:lstStyle/>
                    <a:p>
                      <a:endParaRPr lang="fr-FR"/>
                    </a:p>
                  </a:txBody>
                  <a:tcPr/>
                </a:tc>
                <a:tc>
                  <a:txBody>
                    <a:bodyPr/>
                    <a:lstStyle/>
                    <a:p>
                      <a:pPr algn="r" rtl="1">
                        <a:lnSpc>
                          <a:spcPct val="115000"/>
                        </a:lnSpc>
                        <a:spcAft>
                          <a:spcPts val="0"/>
                        </a:spcAft>
                      </a:pPr>
                      <a:r>
                        <a:rPr lang="ar-DZ" sz="1400">
                          <a:latin typeface="Calibri"/>
                          <a:ea typeface="Times New Roman"/>
                          <a:cs typeface="Simplified Arabic"/>
                        </a:rPr>
                        <a:t>المساحة بـ (هكتار)</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c>
                  <a:txBody>
                    <a:bodyPr/>
                    <a:lstStyle/>
                    <a:p>
                      <a:pPr algn="r" rtl="1">
                        <a:lnSpc>
                          <a:spcPct val="115000"/>
                        </a:lnSpc>
                        <a:spcAft>
                          <a:spcPts val="0"/>
                        </a:spcAft>
                      </a:pPr>
                      <a:r>
                        <a:rPr lang="ar-DZ" sz="1400">
                          <a:latin typeface="Calibri"/>
                          <a:ea typeface="Times New Roman"/>
                          <a:cs typeface="Simplified Arabic"/>
                        </a:rPr>
                        <a:t>النسبة (</a:t>
                      </a:r>
                      <a:r>
                        <a:rPr lang="en-US" sz="1400">
                          <a:latin typeface="Simplified Arabic"/>
                          <a:ea typeface="Times New Roman"/>
                          <a:cs typeface="Arial"/>
                        </a:rPr>
                        <a:t>%</a:t>
                      </a:r>
                      <a:r>
                        <a:rPr lang="ar-DZ" sz="1400">
                          <a:latin typeface="Calibri"/>
                          <a:ea typeface="Times New Roman"/>
                          <a:cs typeface="Simplified Arabic"/>
                        </a:rPr>
                        <a:t>)</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28575" cap="flat" cmpd="sng" algn="ctr">
                      <a:solidFill>
                        <a:srgbClr val="8064A2"/>
                      </a:solidFill>
                      <a:prstDash val="solid"/>
                      <a:round/>
                      <a:headEnd type="none" w="med" len="med"/>
                      <a:tailEnd type="none" w="med" len="med"/>
                    </a:lnB>
                  </a:tcPr>
                </a:tc>
              </a:tr>
              <a:tr h="0">
                <a:tc gridSpan="2">
                  <a:txBody>
                    <a:bodyPr/>
                    <a:lstStyle/>
                    <a:p>
                      <a:pPr algn="r" rtl="1">
                        <a:lnSpc>
                          <a:spcPct val="115000"/>
                        </a:lnSpc>
                        <a:spcAft>
                          <a:spcPts val="0"/>
                        </a:spcAft>
                      </a:pPr>
                      <a:r>
                        <a:rPr lang="ar-DZ" sz="1400">
                          <a:latin typeface="Calibri"/>
                          <a:ea typeface="Times New Roman"/>
                          <a:cs typeface="Simplified Arabic"/>
                        </a:rPr>
                        <a:t>قطاع الخدمات</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hMerge="1">
                  <a:txBody>
                    <a:bodyPr/>
                    <a:lstStyle/>
                    <a:p>
                      <a:endParaRPr lang="fr-FR"/>
                    </a:p>
                  </a:txBody>
                  <a:tcPr/>
                </a:tc>
                <a:tc>
                  <a:txBody>
                    <a:bodyPr/>
                    <a:lstStyle/>
                    <a:p>
                      <a:pPr algn="ctr" rtl="1">
                        <a:lnSpc>
                          <a:spcPct val="115000"/>
                        </a:lnSpc>
                        <a:spcAft>
                          <a:spcPts val="0"/>
                        </a:spcAft>
                      </a:pPr>
                      <a:r>
                        <a:rPr lang="ar-DZ" sz="1400" b="1">
                          <a:latin typeface="Calibri"/>
                          <a:ea typeface="Calibri"/>
                          <a:cs typeface="Simplified Arabic"/>
                        </a:rPr>
                        <a:t>16.70</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rtl="1">
                        <a:lnSpc>
                          <a:spcPct val="115000"/>
                        </a:lnSpc>
                        <a:spcAft>
                          <a:spcPts val="0"/>
                        </a:spcAft>
                      </a:pPr>
                      <a:r>
                        <a:rPr lang="ar-DZ" sz="1400" b="1">
                          <a:latin typeface="Calibri"/>
                          <a:ea typeface="Calibri"/>
                          <a:cs typeface="Simplified Arabic"/>
                        </a:rPr>
                        <a:t>23.25</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28575"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0">
                <a:tc gridSpan="2">
                  <a:txBody>
                    <a:bodyPr/>
                    <a:lstStyle/>
                    <a:p>
                      <a:pPr algn="r" rtl="1">
                        <a:lnSpc>
                          <a:spcPct val="115000"/>
                        </a:lnSpc>
                        <a:spcAft>
                          <a:spcPts val="0"/>
                        </a:spcAft>
                      </a:pPr>
                      <a:r>
                        <a:rPr lang="ar-DZ" sz="1400">
                          <a:latin typeface="Calibri"/>
                          <a:ea typeface="Times New Roman"/>
                          <a:cs typeface="Simplified Arabic"/>
                        </a:rPr>
                        <a:t>قطاع التسلية</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hMerge="1">
                  <a:txBody>
                    <a:bodyPr/>
                    <a:lstStyle/>
                    <a:p>
                      <a:endParaRPr lang="fr-FR"/>
                    </a:p>
                  </a:txBody>
                  <a:tcPr/>
                </a:tc>
                <a:tc>
                  <a:txBody>
                    <a:bodyPr/>
                    <a:lstStyle/>
                    <a:p>
                      <a:pPr algn="ctr" rtl="1">
                        <a:lnSpc>
                          <a:spcPct val="115000"/>
                        </a:lnSpc>
                        <a:spcAft>
                          <a:spcPts val="0"/>
                        </a:spcAft>
                      </a:pPr>
                      <a:r>
                        <a:rPr lang="ar-DZ" sz="1400" b="1">
                          <a:latin typeface="Calibri"/>
                          <a:ea typeface="Calibri"/>
                          <a:cs typeface="Simplified Arabic"/>
                        </a:rPr>
                        <a:t>42.91</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rtl="1">
                        <a:lnSpc>
                          <a:spcPct val="115000"/>
                        </a:lnSpc>
                        <a:spcAft>
                          <a:spcPts val="0"/>
                        </a:spcAft>
                      </a:pPr>
                      <a:r>
                        <a:rPr lang="ar-DZ" sz="1400" b="1">
                          <a:latin typeface="Calibri"/>
                          <a:ea typeface="Calibri"/>
                          <a:cs typeface="Simplified Arabic"/>
                        </a:rPr>
                        <a:t>59.80</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0">
                <a:tc gridSpan="2">
                  <a:txBody>
                    <a:bodyPr/>
                    <a:lstStyle/>
                    <a:p>
                      <a:pPr algn="r" rtl="1">
                        <a:lnSpc>
                          <a:spcPct val="115000"/>
                        </a:lnSpc>
                        <a:spcAft>
                          <a:spcPts val="0"/>
                        </a:spcAft>
                      </a:pPr>
                      <a:r>
                        <a:rPr lang="ar-DZ" sz="1400">
                          <a:latin typeface="Calibri"/>
                          <a:ea typeface="Times New Roman"/>
                          <a:cs typeface="Simplified Arabic"/>
                        </a:rPr>
                        <a:t>قطاع حديقة الحيوانات</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hMerge="1">
                  <a:txBody>
                    <a:bodyPr/>
                    <a:lstStyle/>
                    <a:p>
                      <a:endParaRPr lang="fr-FR"/>
                    </a:p>
                  </a:txBody>
                  <a:tcPr/>
                </a:tc>
                <a:tc>
                  <a:txBody>
                    <a:bodyPr/>
                    <a:lstStyle/>
                    <a:p>
                      <a:pPr algn="ctr" rtl="1">
                        <a:lnSpc>
                          <a:spcPct val="115000"/>
                        </a:lnSpc>
                        <a:spcAft>
                          <a:spcPts val="0"/>
                        </a:spcAft>
                      </a:pPr>
                      <a:r>
                        <a:rPr lang="ar-DZ" sz="1400" b="1">
                          <a:latin typeface="Calibri"/>
                          <a:ea typeface="Calibri"/>
                          <a:cs typeface="Simplified Arabic"/>
                        </a:rPr>
                        <a:t>6.10</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rtl="1">
                        <a:lnSpc>
                          <a:spcPct val="115000"/>
                        </a:lnSpc>
                        <a:spcAft>
                          <a:spcPts val="0"/>
                        </a:spcAft>
                      </a:pPr>
                      <a:r>
                        <a:rPr lang="ar-DZ" sz="1400" b="1">
                          <a:latin typeface="Calibri"/>
                          <a:ea typeface="Calibri"/>
                          <a:cs typeface="Simplified Arabic"/>
                        </a:rPr>
                        <a:t>8.50</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333375">
                <a:tc gridSpan="2">
                  <a:txBody>
                    <a:bodyPr/>
                    <a:lstStyle/>
                    <a:p>
                      <a:pPr marL="68580" algn="r" rtl="1">
                        <a:lnSpc>
                          <a:spcPct val="115000"/>
                        </a:lnSpc>
                        <a:spcAft>
                          <a:spcPts val="0"/>
                        </a:spcAft>
                      </a:pPr>
                      <a:r>
                        <a:rPr lang="ar-DZ" sz="1400">
                          <a:latin typeface="Calibri"/>
                          <a:ea typeface="Times New Roman"/>
                          <a:cs typeface="Simplified Arabic"/>
                        </a:rPr>
                        <a:t>البحيرة المقترحة</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hMerge="1">
                  <a:txBody>
                    <a:bodyPr/>
                    <a:lstStyle/>
                    <a:p>
                      <a:endParaRPr lang="fr-FR"/>
                    </a:p>
                  </a:txBody>
                  <a:tcPr/>
                </a:tc>
                <a:tc>
                  <a:txBody>
                    <a:bodyPr/>
                    <a:lstStyle/>
                    <a:p>
                      <a:pPr marL="68580" algn="ctr" rtl="1">
                        <a:lnSpc>
                          <a:spcPct val="115000"/>
                        </a:lnSpc>
                        <a:spcAft>
                          <a:spcPts val="0"/>
                        </a:spcAft>
                      </a:pPr>
                      <a:r>
                        <a:rPr lang="ar-DZ" sz="1400" b="1">
                          <a:latin typeface="Calibri"/>
                          <a:ea typeface="Calibri"/>
                          <a:cs typeface="Simplified Arabic"/>
                        </a:rPr>
                        <a:t>6.04</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marL="68580" algn="ctr" rtl="1">
                        <a:lnSpc>
                          <a:spcPct val="115000"/>
                        </a:lnSpc>
                        <a:spcAft>
                          <a:spcPts val="0"/>
                        </a:spcAft>
                      </a:pPr>
                      <a:r>
                        <a:rPr lang="ar-DZ" sz="1400" b="1">
                          <a:latin typeface="Calibri"/>
                          <a:ea typeface="Calibri"/>
                          <a:cs typeface="Simplified Arabic"/>
                        </a:rPr>
                        <a:t>8.45</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361950">
                <a:tc>
                  <a:txBody>
                    <a:bodyPr/>
                    <a:lstStyle/>
                    <a:p>
                      <a:pPr marL="68580" algn="r" rtl="1">
                        <a:lnSpc>
                          <a:spcPct val="115000"/>
                        </a:lnSpc>
                        <a:spcAft>
                          <a:spcPts val="0"/>
                        </a:spcAft>
                      </a:pPr>
                      <a:r>
                        <a:rPr lang="ar-DZ" sz="1400">
                          <a:latin typeface="Calibri"/>
                          <a:ea typeface="Times New Roman"/>
                          <a:cs typeface="Simplified Arabic"/>
                        </a:rPr>
                        <a:t>المجموع</a:t>
                      </a:r>
                      <a:endParaRPr lang="fr-FR" sz="110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gridSpan="2">
                  <a:txBody>
                    <a:bodyPr/>
                    <a:lstStyle/>
                    <a:p>
                      <a:pPr marL="68580" algn="ctr" rtl="1">
                        <a:lnSpc>
                          <a:spcPct val="115000"/>
                        </a:lnSpc>
                        <a:spcAft>
                          <a:spcPts val="0"/>
                        </a:spcAft>
                      </a:pPr>
                      <a:r>
                        <a:rPr lang="ar-DZ" sz="1400" b="1" dirty="0">
                          <a:latin typeface="Calibri"/>
                          <a:ea typeface="Calibri"/>
                          <a:cs typeface="Simplified Arabic"/>
                        </a:rPr>
                        <a:t>71.75</a:t>
                      </a:r>
                      <a:endParaRPr lang="fr-FR" sz="1100" dirty="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hMerge="1">
                  <a:txBody>
                    <a:bodyPr/>
                    <a:lstStyle/>
                    <a:p>
                      <a:endParaRPr lang="fr-FR"/>
                    </a:p>
                  </a:txBody>
                  <a:tcPr/>
                </a:tc>
                <a:tc>
                  <a:txBody>
                    <a:bodyPr/>
                    <a:lstStyle/>
                    <a:p>
                      <a:pPr marL="68580" algn="ctr" rtl="1">
                        <a:lnSpc>
                          <a:spcPct val="115000"/>
                        </a:lnSpc>
                        <a:spcAft>
                          <a:spcPts val="0"/>
                        </a:spcAft>
                      </a:pPr>
                      <a:r>
                        <a:rPr lang="ar-DZ" sz="1400" b="1" dirty="0">
                          <a:latin typeface="Calibri"/>
                          <a:ea typeface="Calibri"/>
                          <a:cs typeface="Simplified Arabic"/>
                        </a:rPr>
                        <a:t>100</a:t>
                      </a:r>
                      <a:endParaRPr lang="fr-FR" sz="1100" dirty="0">
                        <a:latin typeface="Calibri"/>
                        <a:ea typeface="Calibri"/>
                        <a:cs typeface="Arial"/>
                      </a:endParaRPr>
                    </a:p>
                  </a:txBody>
                  <a:tcPr marL="68580" marR="68580" marT="0" marB="0">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bl>
          </a:graphicData>
        </a:graphic>
      </p:graphicFrame>
      <p:sp>
        <p:nvSpPr>
          <p:cNvPr id="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5" name="Rectangle 26"/>
          <p:cNvSpPr>
            <a:spLocks noChangeArrowheads="1"/>
          </p:cNvSpPr>
          <p:nvPr/>
        </p:nvSpPr>
        <p:spPr bwMode="auto">
          <a:xfrm>
            <a:off x="0" y="0"/>
            <a:ext cx="1979613" cy="5714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الثالث</a:t>
            </a:r>
            <a:endParaRPr lang="fr-FR" sz="2200" dirty="0">
              <a:solidFill>
                <a:srgbClr val="323E1A"/>
              </a:solidFill>
              <a:latin typeface="Tahoma" pitchFamily="34" charset="0"/>
              <a:cs typeface="Andalus" pitchFamily="2" charset="-78"/>
            </a:endParaRPr>
          </a:p>
        </p:txBody>
      </p:sp>
      <p:sp>
        <p:nvSpPr>
          <p:cNvPr id="6" name="مستطيل مستدير الزوايا 15"/>
          <p:cNvSpPr/>
          <p:nvPr/>
        </p:nvSpPr>
        <p:spPr>
          <a:xfrm>
            <a:off x="6429388" y="642918"/>
            <a:ext cx="1571636" cy="571504"/>
          </a:xfrm>
          <a:prstGeom prst="roundRect">
            <a:avLst/>
          </a:prstGeom>
          <a:ln/>
          <a:scene3d>
            <a:camera prst="orthographicFront"/>
            <a:lightRig rig="threePt" dir="t"/>
          </a:scene3d>
          <a:sp3d>
            <a:bevelT w="165100" prst="coolSlant"/>
          </a:sp3d>
        </p:spPr>
        <p:style>
          <a:lnRef idx="1">
            <a:schemeClr val="accent2"/>
          </a:lnRef>
          <a:fillRef idx="2">
            <a:schemeClr val="accent2"/>
          </a:fillRef>
          <a:effectRef idx="1">
            <a:schemeClr val="accent2"/>
          </a:effectRef>
          <a:fontRef idx="minor">
            <a:schemeClr val="dk1"/>
          </a:fontRef>
        </p:style>
        <p:txBody>
          <a:bodyPr rtlCol="0" anchor="ctr"/>
          <a:lstStyle/>
          <a:p>
            <a:pPr algn="ctr"/>
            <a:r>
              <a:rPr lang="ar-DZ" sz="2800" dirty="0" smtClean="0">
                <a:solidFill>
                  <a:schemeClr val="tx1"/>
                </a:solidFill>
                <a:latin typeface="Andalus" pitchFamily="18" charset="-78"/>
                <a:cs typeface="Andalus" pitchFamily="18" charset="-78"/>
              </a:rPr>
              <a:t>البرمجة</a:t>
            </a:r>
            <a:endParaRPr lang="en-US" sz="2800" dirty="0">
              <a:solidFill>
                <a:schemeClr val="tx1"/>
              </a:solidFill>
              <a:latin typeface="Andalus" pitchFamily="18" charset="-78"/>
              <a:cs typeface="Andalus" pitchFamily="18" charset="-78"/>
            </a:endParaRPr>
          </a:p>
        </p:txBody>
      </p:sp>
      <p:sp>
        <p:nvSpPr>
          <p:cNvPr id="11265" name="Text Box 1"/>
          <p:cNvSpPr txBox="1">
            <a:spLocks noChangeArrowheads="1"/>
          </p:cNvSpPr>
          <p:nvPr/>
        </p:nvSpPr>
        <p:spPr bwMode="auto">
          <a:xfrm>
            <a:off x="3500430" y="1357298"/>
            <a:ext cx="2390775" cy="425450"/>
          </a:xfrm>
          <a:prstGeom prst="rect">
            <a:avLst/>
          </a:prstGeom>
          <a:solidFill>
            <a:srgbClr val="FFFFFF"/>
          </a:solidFill>
          <a:ln w="63500" cmpd="thickThin">
            <a:solidFill>
              <a:srgbClr val="7030A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kumimoji="0" lang="ar-DZ"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جدول</a:t>
            </a:r>
            <a:r>
              <a:rPr kumimoji="0" lang="ar-DZ" sz="1600" b="1" i="0" u="none" strike="noStrike" cap="none" normalizeH="0" dirty="0" smtClean="0">
                <a:ln>
                  <a:noFill/>
                </a:ln>
                <a:solidFill>
                  <a:schemeClr val="tx1"/>
                </a:solidFill>
                <a:effectLst/>
                <a:latin typeface="Arial" pitchFamily="34" charset="0"/>
                <a:ea typeface="Arial" pitchFamily="34" charset="0"/>
                <a:cs typeface="Arial" pitchFamily="34" charset="0"/>
              </a:rPr>
              <a:t> يوضح</a:t>
            </a:r>
            <a:r>
              <a:rPr kumimoji="0" lang="ar-DZ"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 تقسيم المساحات</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1"/>
          <p:cNvSpPr txBox="1">
            <a:spLocks noChangeArrowheads="1"/>
          </p:cNvSpPr>
          <p:nvPr/>
        </p:nvSpPr>
        <p:spPr bwMode="auto">
          <a:xfrm>
            <a:off x="3500430" y="3786190"/>
            <a:ext cx="2390775" cy="425450"/>
          </a:xfrm>
          <a:prstGeom prst="rect">
            <a:avLst/>
          </a:prstGeom>
          <a:solidFill>
            <a:srgbClr val="FFFFFF"/>
          </a:solidFill>
          <a:ln w="63500" cmpd="thickThin">
            <a:solidFill>
              <a:srgbClr val="7030A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kumimoji="0" lang="ar-DZ"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جدول</a:t>
            </a:r>
            <a:r>
              <a:rPr kumimoji="0" lang="ar-DZ" sz="1600" b="1" i="0" u="none" strike="noStrike" cap="none" normalizeH="0" dirty="0" smtClean="0">
                <a:ln>
                  <a:noFill/>
                </a:ln>
                <a:solidFill>
                  <a:schemeClr val="tx1"/>
                </a:solidFill>
                <a:effectLst/>
                <a:latin typeface="Arial" pitchFamily="34" charset="0"/>
                <a:ea typeface="Arial" pitchFamily="34" charset="0"/>
                <a:cs typeface="Arial" pitchFamily="34" charset="0"/>
              </a:rPr>
              <a:t> يوضح</a:t>
            </a:r>
            <a:r>
              <a:rPr kumimoji="0" lang="ar-DZ"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 تقسيم القطاعات</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Picture 8" descr="AG00051_"/>
          <p:cNvPicPr>
            <a:picLocks noChangeAspect="1" noChangeArrowheads="1" noCrop="1"/>
          </p:cNvPicPr>
          <p:nvPr/>
        </p:nvPicPr>
        <p:blipFill>
          <a:blip r:embed="rId2" cstate="print"/>
          <a:srcRect/>
          <a:stretch>
            <a:fillRect/>
          </a:stretch>
        </p:blipFill>
        <p:spPr bwMode="auto">
          <a:xfrm flipH="1">
            <a:off x="8215338" y="857232"/>
            <a:ext cx="534988" cy="158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3" name="Rectangle 26"/>
          <p:cNvSpPr>
            <a:spLocks noChangeArrowheads="1"/>
          </p:cNvSpPr>
          <p:nvPr/>
        </p:nvSpPr>
        <p:spPr bwMode="auto">
          <a:xfrm>
            <a:off x="0" y="0"/>
            <a:ext cx="1979613" cy="5714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الثالث</a:t>
            </a:r>
            <a:endParaRPr lang="fr-FR" sz="2200" dirty="0">
              <a:solidFill>
                <a:srgbClr val="323E1A"/>
              </a:solidFill>
              <a:latin typeface="Tahoma" pitchFamily="34" charset="0"/>
              <a:cs typeface="Andalus" pitchFamily="2" charset="-78"/>
            </a:endParaRPr>
          </a:p>
        </p:txBody>
      </p:sp>
      <p:sp>
        <p:nvSpPr>
          <p:cNvPr id="4" name="مستطيل مستدير الزوايا 34"/>
          <p:cNvSpPr/>
          <p:nvPr/>
        </p:nvSpPr>
        <p:spPr>
          <a:xfrm>
            <a:off x="3214678" y="714356"/>
            <a:ext cx="2286016" cy="50006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2400" b="1" dirty="0" smtClean="0">
                <a:latin typeface="Andalus" pitchFamily="18" charset="-78"/>
                <a:cs typeface="Andalus" pitchFamily="18" charset="-78"/>
              </a:rPr>
              <a:t>مبادئ التهيئة</a:t>
            </a:r>
            <a:endParaRPr lang="en-US" sz="2000" b="1" dirty="0">
              <a:latin typeface="Andalus" pitchFamily="18" charset="-78"/>
              <a:cs typeface="Andalus" pitchFamily="18" charset="-78"/>
            </a:endParaRPr>
          </a:p>
        </p:txBody>
      </p:sp>
      <p:sp>
        <p:nvSpPr>
          <p:cNvPr id="5" name="مستطيل مستدير الزوايا 38"/>
          <p:cNvSpPr/>
          <p:nvPr/>
        </p:nvSpPr>
        <p:spPr>
          <a:xfrm>
            <a:off x="7358082" y="1428736"/>
            <a:ext cx="1285884" cy="57150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DZ" sz="2000" b="1" dirty="0" smtClean="0">
                <a:latin typeface="Traditional Arabic" pitchFamily="18" charset="-78"/>
                <a:cs typeface="Traditional Arabic" pitchFamily="18" charset="-78"/>
              </a:rPr>
              <a:t>01</a:t>
            </a:r>
            <a:endParaRPr lang="en-US" sz="2000" dirty="0">
              <a:latin typeface="Traditional Arabic" pitchFamily="18" charset="-78"/>
              <a:cs typeface="Traditional Arabic" pitchFamily="18" charset="-78"/>
            </a:endParaRPr>
          </a:p>
        </p:txBody>
      </p:sp>
      <p:sp>
        <p:nvSpPr>
          <p:cNvPr id="6" name="مستطيل مستدير الزوايا 39"/>
          <p:cNvSpPr/>
          <p:nvPr/>
        </p:nvSpPr>
        <p:spPr>
          <a:xfrm>
            <a:off x="5786446" y="1428736"/>
            <a:ext cx="1357322" cy="57150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DZ" b="1" dirty="0" smtClean="0">
                <a:latin typeface="Traditional Arabic" pitchFamily="18" charset="-78"/>
                <a:cs typeface="Traditional Arabic" pitchFamily="18" charset="-78"/>
              </a:rPr>
              <a:t>02  </a:t>
            </a:r>
            <a:endParaRPr lang="en-US" dirty="0">
              <a:latin typeface="Traditional Arabic" pitchFamily="18" charset="-78"/>
              <a:cs typeface="Traditional Arabic" pitchFamily="18" charset="-78"/>
            </a:endParaRPr>
          </a:p>
        </p:txBody>
      </p:sp>
      <p:sp>
        <p:nvSpPr>
          <p:cNvPr id="7" name="مستطيل مستدير الزوايا 39"/>
          <p:cNvSpPr/>
          <p:nvPr/>
        </p:nvSpPr>
        <p:spPr>
          <a:xfrm>
            <a:off x="4071934" y="1428736"/>
            <a:ext cx="1442810" cy="57150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DZ" b="1" dirty="0" smtClean="0">
                <a:latin typeface="Traditional Arabic" pitchFamily="18" charset="-78"/>
                <a:cs typeface="Traditional Arabic" pitchFamily="18" charset="-78"/>
              </a:rPr>
              <a:t>03</a:t>
            </a:r>
            <a:endParaRPr lang="en-US" dirty="0">
              <a:latin typeface="Traditional Arabic" pitchFamily="18" charset="-78"/>
              <a:cs typeface="Traditional Arabic" pitchFamily="18" charset="-78"/>
            </a:endParaRPr>
          </a:p>
        </p:txBody>
      </p:sp>
      <p:sp>
        <p:nvSpPr>
          <p:cNvPr id="8" name="مستطيل مستدير الزوايا 40"/>
          <p:cNvSpPr/>
          <p:nvPr/>
        </p:nvSpPr>
        <p:spPr>
          <a:xfrm>
            <a:off x="2428859" y="1428736"/>
            <a:ext cx="1071571" cy="57150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DZ" b="1" dirty="0" smtClean="0">
                <a:latin typeface="Traditional Arabic" pitchFamily="18" charset="-78"/>
                <a:cs typeface="Traditional Arabic" pitchFamily="18" charset="-78"/>
              </a:rPr>
              <a:t>04</a:t>
            </a:r>
            <a:endParaRPr lang="en-US" dirty="0">
              <a:latin typeface="Traditional Arabic" pitchFamily="18" charset="-78"/>
              <a:cs typeface="Traditional Arabic" pitchFamily="18" charset="-78"/>
            </a:endParaRPr>
          </a:p>
        </p:txBody>
      </p:sp>
      <p:sp>
        <p:nvSpPr>
          <p:cNvPr id="9" name="مستطيل مستدير الزوايا 40"/>
          <p:cNvSpPr/>
          <p:nvPr/>
        </p:nvSpPr>
        <p:spPr>
          <a:xfrm>
            <a:off x="785787" y="1428736"/>
            <a:ext cx="1214445" cy="57150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DZ" b="1" smtClean="0">
                <a:latin typeface="Traditional Arabic" pitchFamily="18" charset="-78"/>
                <a:cs typeface="Traditional Arabic" pitchFamily="18" charset="-78"/>
              </a:rPr>
              <a:t>05</a:t>
            </a:r>
            <a:endParaRPr lang="en-US" dirty="0">
              <a:latin typeface="Traditional Arabic" pitchFamily="18" charset="-78"/>
              <a:cs typeface="Traditional Arabic" pitchFamily="18" charset="-78"/>
            </a:endParaRPr>
          </a:p>
        </p:txBody>
      </p:sp>
      <p:sp>
        <p:nvSpPr>
          <p:cNvPr id="10" name="مستطيل مستدير الزوايا 35"/>
          <p:cNvSpPr/>
          <p:nvPr/>
        </p:nvSpPr>
        <p:spPr>
          <a:xfrm>
            <a:off x="7286644" y="2143116"/>
            <a:ext cx="1571636" cy="3429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rtl="1"/>
            <a:r>
              <a:rPr lang="ar-DZ" sz="1600" b="1" dirty="0" smtClean="0">
                <a:latin typeface="Traditional Arabic" pitchFamily="18" charset="-78"/>
                <a:cs typeface="Traditional Arabic" pitchFamily="18" charset="-78"/>
              </a:rPr>
              <a:t>اعتمدنا في التهيئة  </a:t>
            </a:r>
          </a:p>
          <a:p>
            <a:pPr algn="r" rtl="1"/>
            <a:r>
              <a:rPr lang="ar-DZ" sz="1600" b="1" dirty="0" smtClean="0">
                <a:latin typeface="Traditional Arabic" pitchFamily="18" charset="-78"/>
                <a:cs typeface="Traditional Arabic" pitchFamily="18" charset="-78"/>
              </a:rPr>
              <a:t>على مبدأ تعدد القطاعات لتسهيل عملية التنقل وإدراك الزوار للأماكن الموجودة.</a:t>
            </a:r>
          </a:p>
          <a:p>
            <a:pPr algn="r" rtl="1"/>
            <a:endParaRPr lang="ar-DZ" b="1" dirty="0" smtClean="0">
              <a:latin typeface="Traditional Arabic" pitchFamily="18" charset="-78"/>
              <a:cs typeface="Traditional Arabic" pitchFamily="18" charset="-78"/>
            </a:endParaRPr>
          </a:p>
        </p:txBody>
      </p:sp>
      <p:sp>
        <p:nvSpPr>
          <p:cNvPr id="11" name="مستطيل مستدير الزوايا 35"/>
          <p:cNvSpPr/>
          <p:nvPr/>
        </p:nvSpPr>
        <p:spPr>
          <a:xfrm>
            <a:off x="5643570" y="2143116"/>
            <a:ext cx="1571636" cy="3420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rtl="1"/>
            <a:r>
              <a:rPr lang="ar-DZ" sz="1600" b="1" dirty="0" smtClean="0">
                <a:latin typeface="Traditional Arabic" pitchFamily="18" charset="-78"/>
                <a:cs typeface="Traditional Arabic" pitchFamily="18" charset="-78"/>
              </a:rPr>
              <a:t>تم تحديد شكل   وامتداد البحيرة موافقا لامتداد أرضية المشروع وبموازاة البحيرة تم تحديد </a:t>
            </a:r>
          </a:p>
          <a:p>
            <a:pPr algn="r" rtl="1"/>
            <a:r>
              <a:rPr lang="ar-DZ" b="1" dirty="0" smtClean="0">
                <a:latin typeface="Traditional Arabic" pitchFamily="18" charset="-78"/>
                <a:cs typeface="Traditional Arabic" pitchFamily="18" charset="-78"/>
              </a:rPr>
              <a:t>موضع المرافق ذات </a:t>
            </a:r>
          </a:p>
          <a:p>
            <a:pPr algn="r" rtl="1"/>
            <a:r>
              <a:rPr lang="ar-DZ" b="1" dirty="0" smtClean="0">
                <a:latin typeface="Traditional Arabic" pitchFamily="18" charset="-78"/>
                <a:cs typeface="Traditional Arabic" pitchFamily="18" charset="-78"/>
              </a:rPr>
              <a:t>الاستقطاب الأولي  </a:t>
            </a:r>
          </a:p>
          <a:p>
            <a:pPr algn="r" rtl="1"/>
            <a:r>
              <a:rPr lang="ar-DZ" b="1" dirty="0" smtClean="0">
                <a:latin typeface="Traditional Arabic" pitchFamily="18" charset="-78"/>
                <a:cs typeface="Traditional Arabic" pitchFamily="18" charset="-78"/>
              </a:rPr>
              <a:t>وتمثلت في مرافق </a:t>
            </a:r>
          </a:p>
          <a:p>
            <a:pPr algn="r" rtl="1"/>
            <a:r>
              <a:rPr lang="ar-DZ" b="1" dirty="0" smtClean="0">
                <a:latin typeface="Traditional Arabic" pitchFamily="18" charset="-78"/>
                <a:cs typeface="Traditional Arabic" pitchFamily="18" charset="-78"/>
              </a:rPr>
              <a:t>راحة وجلسات</a:t>
            </a:r>
          </a:p>
          <a:p>
            <a:pPr algn="r" rtl="1"/>
            <a:r>
              <a:rPr lang="ar-DZ" b="1" dirty="0" smtClean="0">
                <a:latin typeface="Traditional Arabic" pitchFamily="18" charset="-78"/>
                <a:cs typeface="Traditional Arabic" pitchFamily="18" charset="-78"/>
              </a:rPr>
              <a:t>عائلية مدعمة </a:t>
            </a:r>
          </a:p>
          <a:p>
            <a:pPr algn="r" rtl="1"/>
            <a:r>
              <a:rPr lang="ar-DZ" b="1" dirty="0" smtClean="0">
                <a:latin typeface="Traditional Arabic" pitchFamily="18" charset="-78"/>
                <a:cs typeface="Traditional Arabic" pitchFamily="18" charset="-78"/>
              </a:rPr>
              <a:t>بتجهيزات لعب و</a:t>
            </a:r>
          </a:p>
          <a:p>
            <a:pPr algn="r" rtl="1"/>
            <a:r>
              <a:rPr lang="ar-DZ" b="1" dirty="0" smtClean="0">
                <a:latin typeface="Traditional Arabic" pitchFamily="18" charset="-78"/>
                <a:cs typeface="Traditional Arabic" pitchFamily="18" charset="-78"/>
              </a:rPr>
              <a:t>تسلية للأطفال.</a:t>
            </a:r>
            <a:endParaRPr lang="en-US" b="1" dirty="0" smtClean="0">
              <a:latin typeface="Traditional Arabic" pitchFamily="18" charset="-78"/>
              <a:cs typeface="Traditional Arabic" pitchFamily="18" charset="-78"/>
            </a:endParaRPr>
          </a:p>
        </p:txBody>
      </p:sp>
      <p:sp>
        <p:nvSpPr>
          <p:cNvPr id="12" name="مستطيل مستدير الزوايا 36"/>
          <p:cNvSpPr/>
          <p:nvPr/>
        </p:nvSpPr>
        <p:spPr>
          <a:xfrm>
            <a:off x="4000496" y="2143116"/>
            <a:ext cx="1500198" cy="3420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rtl="1"/>
            <a:r>
              <a:rPr lang="ar-DZ" sz="1600" b="1" dirty="0" smtClean="0">
                <a:latin typeface="Traditional Arabic" pitchFamily="18" charset="-78"/>
                <a:cs typeface="Traditional Arabic" pitchFamily="18" charset="-78"/>
              </a:rPr>
              <a:t>توزيع مرافق الترفيه</a:t>
            </a:r>
          </a:p>
          <a:p>
            <a:pPr algn="r" rtl="1"/>
            <a:r>
              <a:rPr lang="ar-DZ" sz="1600" b="1" dirty="0" smtClean="0">
                <a:latin typeface="Traditional Arabic" pitchFamily="18" charset="-78"/>
                <a:cs typeface="Traditional Arabic" pitchFamily="18" charset="-78"/>
              </a:rPr>
              <a:t>وتجهيزات التسلية</a:t>
            </a:r>
          </a:p>
          <a:p>
            <a:pPr algn="r" rtl="1"/>
            <a:r>
              <a:rPr lang="ar-DZ" sz="1600" b="1" dirty="0" smtClean="0">
                <a:latin typeface="Traditional Arabic" pitchFamily="18" charset="-78"/>
                <a:cs typeface="Traditional Arabic" pitchFamily="18" charset="-78"/>
              </a:rPr>
              <a:t>ذات الاستقطاب الواسع في الفضاءات</a:t>
            </a:r>
          </a:p>
          <a:p>
            <a:pPr algn="r" rtl="1"/>
            <a:r>
              <a:rPr lang="ar-DZ" sz="1600" b="1" dirty="0" smtClean="0">
                <a:latin typeface="Traditional Arabic" pitchFamily="18" charset="-78"/>
                <a:cs typeface="Traditional Arabic" pitchFamily="18" charset="-78"/>
              </a:rPr>
              <a:t>الأكبر اتساعا في </a:t>
            </a:r>
          </a:p>
          <a:p>
            <a:pPr algn="r" rtl="1"/>
            <a:r>
              <a:rPr lang="ar-DZ" sz="1600" b="1" dirty="0" smtClean="0">
                <a:latin typeface="Traditional Arabic" pitchFamily="18" charset="-78"/>
                <a:cs typeface="Traditional Arabic" pitchFamily="18" charset="-78"/>
              </a:rPr>
              <a:t>الأرضية وهذا لاستحواذها على أهم </a:t>
            </a:r>
          </a:p>
          <a:p>
            <a:pPr algn="r" rtl="1"/>
            <a:r>
              <a:rPr lang="ar-DZ" sz="1600" b="1" dirty="0" smtClean="0">
                <a:latin typeface="Traditional Arabic" pitchFamily="18" charset="-78"/>
                <a:cs typeface="Traditional Arabic" pitchFamily="18" charset="-78"/>
              </a:rPr>
              <a:t>تجهيزات الترفيه </a:t>
            </a:r>
          </a:p>
          <a:p>
            <a:pPr algn="r" rtl="1"/>
            <a:r>
              <a:rPr lang="ar-DZ" sz="1600" b="1" dirty="0" smtClean="0">
                <a:latin typeface="Traditional Arabic" pitchFamily="18" charset="-78"/>
                <a:cs typeface="Traditional Arabic" pitchFamily="18" charset="-78"/>
              </a:rPr>
              <a:t>والاستجمام والتسلية  </a:t>
            </a:r>
          </a:p>
          <a:p>
            <a:pPr algn="r" rtl="1"/>
            <a:r>
              <a:rPr lang="ar-DZ" sz="1600" b="1" dirty="0" smtClean="0">
                <a:latin typeface="Traditional Arabic" pitchFamily="18" charset="-78"/>
                <a:cs typeface="Traditional Arabic" pitchFamily="18" charset="-78"/>
              </a:rPr>
              <a:t>والأكثر جذبا لمعظم </a:t>
            </a:r>
          </a:p>
          <a:p>
            <a:pPr algn="r" rtl="1"/>
            <a:r>
              <a:rPr lang="ar-DZ" sz="1600" b="1" dirty="0" smtClean="0">
                <a:latin typeface="Traditional Arabic" pitchFamily="18" charset="-78"/>
                <a:cs typeface="Traditional Arabic" pitchFamily="18" charset="-78"/>
              </a:rPr>
              <a:t>فئات الزائرين وفق </a:t>
            </a:r>
          </a:p>
          <a:p>
            <a:pPr algn="r" rtl="1"/>
            <a:r>
              <a:rPr lang="ar-DZ" sz="1600" b="1" dirty="0" smtClean="0">
                <a:latin typeface="Traditional Arabic" pitchFamily="18" charset="-78"/>
                <a:cs typeface="Traditional Arabic" pitchFamily="18" charset="-78"/>
              </a:rPr>
              <a:t>مبدأ مسار جذب </a:t>
            </a:r>
          </a:p>
          <a:p>
            <a:pPr algn="r" rtl="1"/>
            <a:r>
              <a:rPr lang="ar-DZ" sz="1600" b="1" dirty="0" smtClean="0">
                <a:latin typeface="Traditional Arabic" pitchFamily="18" charset="-78"/>
                <a:cs typeface="Traditional Arabic" pitchFamily="18" charset="-78"/>
              </a:rPr>
              <a:t>من الأقل إلى الأكثر.</a:t>
            </a:r>
            <a:endParaRPr lang="en-US" sz="1600" b="1" dirty="0" smtClean="0">
              <a:latin typeface="Traditional Arabic" pitchFamily="18" charset="-78"/>
              <a:cs typeface="Traditional Arabic" pitchFamily="18" charset="-78"/>
            </a:endParaRPr>
          </a:p>
        </p:txBody>
      </p:sp>
      <p:sp>
        <p:nvSpPr>
          <p:cNvPr id="13" name="مستطيل مستدير الزوايا 37"/>
          <p:cNvSpPr/>
          <p:nvPr/>
        </p:nvSpPr>
        <p:spPr>
          <a:xfrm>
            <a:off x="2357422" y="2071678"/>
            <a:ext cx="1500198" cy="3420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a:r>
              <a:rPr lang="ar-DZ" sz="1600" b="1" dirty="0" smtClean="0">
                <a:latin typeface="Traditional Arabic" pitchFamily="18" charset="-78"/>
                <a:cs typeface="Traditional Arabic" pitchFamily="18" charset="-78"/>
              </a:rPr>
              <a:t>توزيع الممرات </a:t>
            </a:r>
          </a:p>
          <a:p>
            <a:pPr algn="r"/>
            <a:r>
              <a:rPr lang="ar-DZ" sz="1600" b="1" dirty="0" smtClean="0">
                <a:latin typeface="Traditional Arabic" pitchFamily="18" charset="-78"/>
                <a:cs typeface="Traditional Arabic" pitchFamily="18" charset="-78"/>
              </a:rPr>
              <a:t>والمسالك وإحاطتها بكامل المرافق بشكل منحني وملتوي</a:t>
            </a:r>
          </a:p>
          <a:p>
            <a:pPr algn="r"/>
            <a:r>
              <a:rPr lang="ar-DZ" sz="1600" b="1" dirty="0" smtClean="0">
                <a:latin typeface="Traditional Arabic" pitchFamily="18" charset="-78"/>
                <a:cs typeface="Traditional Arabic" pitchFamily="18" charset="-78"/>
              </a:rPr>
              <a:t>مع إحداث جسور</a:t>
            </a:r>
          </a:p>
          <a:p>
            <a:pPr algn="r"/>
            <a:r>
              <a:rPr lang="ar-DZ" sz="1600" b="1" dirty="0" smtClean="0">
                <a:latin typeface="Traditional Arabic" pitchFamily="18" charset="-78"/>
                <a:cs typeface="Traditional Arabic" pitchFamily="18" charset="-78"/>
              </a:rPr>
              <a:t>عبر المسطح و</a:t>
            </a:r>
          </a:p>
          <a:p>
            <a:pPr algn="r"/>
            <a:r>
              <a:rPr lang="ar-DZ" sz="1600" b="1" dirty="0" smtClean="0">
                <a:latin typeface="Traditional Arabic" pitchFamily="18" charset="-78"/>
                <a:cs typeface="Traditional Arabic" pitchFamily="18" charset="-78"/>
              </a:rPr>
              <a:t>هذا قصد إطالة </a:t>
            </a:r>
          </a:p>
          <a:p>
            <a:pPr algn="r"/>
            <a:r>
              <a:rPr lang="ar-DZ" sz="1600" b="1" dirty="0" smtClean="0">
                <a:latin typeface="Traditional Arabic" pitchFamily="18" charset="-78"/>
                <a:cs typeface="Traditional Arabic" pitchFamily="18" charset="-78"/>
              </a:rPr>
              <a:t>المسار وإعطاء </a:t>
            </a:r>
          </a:p>
          <a:p>
            <a:pPr algn="r"/>
            <a:r>
              <a:rPr lang="ar-DZ" sz="1600" b="1" dirty="0" smtClean="0">
                <a:latin typeface="Traditional Arabic" pitchFamily="18" charset="-78"/>
                <a:cs typeface="Traditional Arabic" pitchFamily="18" charset="-78"/>
              </a:rPr>
              <a:t>الحديقة امتداد واتساع أكبر. </a:t>
            </a:r>
          </a:p>
          <a:p>
            <a:pPr algn="ctr"/>
            <a:r>
              <a:rPr lang="ar-DZ" b="1" dirty="0" smtClean="0"/>
              <a:t>  </a:t>
            </a:r>
          </a:p>
        </p:txBody>
      </p:sp>
      <p:sp>
        <p:nvSpPr>
          <p:cNvPr id="14" name="مستطيل مستدير الزوايا 37"/>
          <p:cNvSpPr/>
          <p:nvPr/>
        </p:nvSpPr>
        <p:spPr>
          <a:xfrm>
            <a:off x="571472" y="2143116"/>
            <a:ext cx="1571636" cy="3420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a:r>
              <a:rPr lang="ar-DZ" sz="1600" b="1" dirty="0" smtClean="0">
                <a:latin typeface="Traditional Arabic" pitchFamily="18" charset="-78"/>
                <a:cs typeface="Traditional Arabic" pitchFamily="18" charset="-78"/>
              </a:rPr>
              <a:t>توزيع المساحات</a:t>
            </a:r>
          </a:p>
          <a:p>
            <a:pPr algn="r"/>
            <a:r>
              <a:rPr lang="ar-DZ" sz="1600" b="1" dirty="0" smtClean="0">
                <a:latin typeface="Traditional Arabic" pitchFamily="18" charset="-78"/>
                <a:cs typeface="Traditional Arabic" pitchFamily="18" charset="-78"/>
              </a:rPr>
              <a:t> الخضراء على  جانبي المسالك</a:t>
            </a:r>
          </a:p>
          <a:p>
            <a:pPr algn="r"/>
            <a:r>
              <a:rPr lang="ar-DZ" sz="1600" b="1" dirty="0" smtClean="0">
                <a:latin typeface="Traditional Arabic" pitchFamily="18" charset="-78"/>
                <a:cs typeface="Traditional Arabic" pitchFamily="18" charset="-78"/>
              </a:rPr>
              <a:t>وبمحاذاة المرافق</a:t>
            </a:r>
          </a:p>
          <a:p>
            <a:pPr algn="r"/>
            <a:r>
              <a:rPr lang="ar-DZ" sz="1600" b="1" dirty="0" smtClean="0">
                <a:latin typeface="Traditional Arabic" pitchFamily="18" charset="-78"/>
                <a:cs typeface="Traditional Arabic" pitchFamily="18" charset="-78"/>
              </a:rPr>
              <a:t> بنسبة مساحية</a:t>
            </a:r>
          </a:p>
          <a:p>
            <a:pPr algn="r"/>
            <a:r>
              <a:rPr lang="ar-DZ" sz="1600" b="1" dirty="0" smtClean="0">
                <a:latin typeface="Traditional Arabic" pitchFamily="18" charset="-78"/>
                <a:cs typeface="Traditional Arabic" pitchFamily="18" charset="-78"/>
              </a:rPr>
              <a:t>عظمى من المتنزه</a:t>
            </a:r>
          </a:p>
          <a:p>
            <a:pPr algn="r"/>
            <a:r>
              <a:rPr lang="ar-DZ" b="1" dirty="0" smtClean="0">
                <a:latin typeface="Traditional Arabic" pitchFamily="18" charset="-78"/>
                <a:cs typeface="Traditional Arabic" pitchFamily="18" charset="-78"/>
              </a:rPr>
              <a:t>وبشكل هندسي</a:t>
            </a:r>
          </a:p>
          <a:p>
            <a:pPr algn="r"/>
            <a:r>
              <a:rPr lang="ar-DZ" b="1" dirty="0" smtClean="0">
                <a:latin typeface="Traditional Arabic" pitchFamily="18" charset="-78"/>
                <a:cs typeface="Traditional Arabic" pitchFamily="18" charset="-78"/>
              </a:rPr>
              <a:t>غير معين وعفوي</a:t>
            </a:r>
          </a:p>
          <a:p>
            <a:pPr algn="r"/>
            <a:r>
              <a:rPr lang="ar-DZ" b="1" dirty="0" smtClean="0">
                <a:latin typeface="Traditional Arabic" pitchFamily="18" charset="-78"/>
                <a:cs typeface="Traditional Arabic" pitchFamily="18" charset="-78"/>
              </a:rPr>
              <a:t>تماشيا مع نوع الممرات و</a:t>
            </a:r>
          </a:p>
          <a:p>
            <a:pPr algn="r"/>
            <a:r>
              <a:rPr lang="ar-DZ" b="1" dirty="0" smtClean="0">
                <a:latin typeface="Traditional Arabic" pitchFamily="18" charset="-78"/>
                <a:cs typeface="Traditional Arabic" pitchFamily="18" charset="-78"/>
              </a:rPr>
              <a:t>المسارات المحددة</a:t>
            </a:r>
          </a:p>
          <a:p>
            <a:pPr algn="r" rtl="1"/>
            <a:r>
              <a:rPr lang="ar-DZ" b="1" dirty="0" smtClean="0">
                <a:latin typeface="Traditional Arabic" pitchFamily="18" charset="-78"/>
                <a:cs typeface="Traditional Arabic" pitchFamily="18" charset="-78"/>
              </a:rPr>
              <a:t>سلفا وهذا محاكاة</a:t>
            </a:r>
          </a:p>
          <a:p>
            <a:pPr algn="r"/>
            <a:r>
              <a:rPr lang="ar-DZ" sz="1600" b="1" dirty="0" smtClean="0">
                <a:latin typeface="Traditional Arabic" pitchFamily="18" charset="-78"/>
                <a:cs typeface="Traditional Arabic" pitchFamily="18" charset="-78"/>
              </a:rPr>
              <a:t>للمنتزهات الطبيعية.</a:t>
            </a:r>
            <a:endParaRPr lang="en-US" sz="1600" b="1" dirty="0">
              <a:latin typeface="Traditional Arabic" pitchFamily="18" charset="-78"/>
              <a:cs typeface="Traditional Arabic" pitchFamily="18" charset="-78"/>
            </a:endParaRPr>
          </a:p>
        </p:txBody>
      </p:sp>
      <p:cxnSp>
        <p:nvCxnSpPr>
          <p:cNvPr id="15" name="رابط مستقيم 43"/>
          <p:cNvCxnSpPr/>
          <p:nvPr/>
        </p:nvCxnSpPr>
        <p:spPr>
          <a:xfrm>
            <a:off x="1643042" y="6286520"/>
            <a:ext cx="6357982" cy="1588"/>
          </a:xfrm>
          <a:prstGeom prst="line">
            <a:avLst/>
          </a:prstGeom>
        </p:spPr>
        <p:style>
          <a:lnRef idx="3">
            <a:schemeClr val="accent1"/>
          </a:lnRef>
          <a:fillRef idx="0">
            <a:schemeClr val="accent1"/>
          </a:fillRef>
          <a:effectRef idx="2">
            <a:schemeClr val="accent1"/>
          </a:effectRef>
          <a:fontRef idx="minor">
            <a:schemeClr val="tx1"/>
          </a:fontRef>
        </p:style>
      </p:cxnSp>
      <p:sp>
        <p:nvSpPr>
          <p:cNvPr id="20" name="مستطيل مستدير الزوايا 34"/>
          <p:cNvSpPr/>
          <p:nvPr/>
        </p:nvSpPr>
        <p:spPr>
          <a:xfrm>
            <a:off x="3643306" y="6000768"/>
            <a:ext cx="2286016" cy="50006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2400" b="1" dirty="0" smtClean="0">
                <a:latin typeface="Andalus" pitchFamily="18" charset="-78"/>
                <a:cs typeface="Andalus" pitchFamily="18" charset="-78"/>
              </a:rPr>
              <a:t>مخطط التهيئة</a:t>
            </a:r>
            <a:endParaRPr lang="en-US" sz="2400" b="1" dirty="0">
              <a:latin typeface="Andalus" pitchFamily="18" charset="-78"/>
              <a:cs typeface="Andalus" pitchFamily="18" charset="-78"/>
            </a:endParaRPr>
          </a:p>
        </p:txBody>
      </p:sp>
      <p:cxnSp>
        <p:nvCxnSpPr>
          <p:cNvPr id="21" name="رابط كسهم مستقيم 52"/>
          <p:cNvCxnSpPr/>
          <p:nvPr/>
        </p:nvCxnSpPr>
        <p:spPr>
          <a:xfrm rot="5400000" flipH="1" flipV="1">
            <a:off x="7715272" y="6000768"/>
            <a:ext cx="572298" cy="79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2" name="رابط كسهم مستقيم 52"/>
          <p:cNvCxnSpPr/>
          <p:nvPr/>
        </p:nvCxnSpPr>
        <p:spPr>
          <a:xfrm rot="5400000" flipH="1" flipV="1">
            <a:off x="1357290" y="6000768"/>
            <a:ext cx="572298" cy="79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3" name="رابط مستقيم 43"/>
          <p:cNvCxnSpPr/>
          <p:nvPr/>
        </p:nvCxnSpPr>
        <p:spPr>
          <a:xfrm flipV="1">
            <a:off x="1357290" y="964389"/>
            <a:ext cx="1857388" cy="35720"/>
          </a:xfrm>
          <a:prstGeom prst="line">
            <a:avLst/>
          </a:prstGeom>
        </p:spPr>
        <p:style>
          <a:lnRef idx="3">
            <a:schemeClr val="accent1"/>
          </a:lnRef>
          <a:fillRef idx="0">
            <a:schemeClr val="accent1"/>
          </a:fillRef>
          <a:effectRef idx="2">
            <a:schemeClr val="accent1"/>
          </a:effectRef>
          <a:fontRef idx="minor">
            <a:schemeClr val="tx1"/>
          </a:fontRef>
        </p:style>
      </p:cxnSp>
      <p:cxnSp>
        <p:nvCxnSpPr>
          <p:cNvPr id="24" name="رابط مستقيم 42"/>
          <p:cNvCxnSpPr/>
          <p:nvPr/>
        </p:nvCxnSpPr>
        <p:spPr>
          <a:xfrm>
            <a:off x="5500694" y="964389"/>
            <a:ext cx="2143140" cy="35719"/>
          </a:xfrm>
          <a:prstGeom prst="line">
            <a:avLst/>
          </a:prstGeom>
        </p:spPr>
        <p:style>
          <a:lnRef idx="3">
            <a:schemeClr val="accent1"/>
          </a:lnRef>
          <a:fillRef idx="0">
            <a:schemeClr val="accent1"/>
          </a:fillRef>
          <a:effectRef idx="2">
            <a:schemeClr val="accent1"/>
          </a:effectRef>
          <a:fontRef idx="minor">
            <a:schemeClr val="tx1"/>
          </a:fontRef>
        </p:style>
      </p:cxnSp>
      <p:cxnSp>
        <p:nvCxnSpPr>
          <p:cNvPr id="25" name="رابط كسهم مستقيم 52"/>
          <p:cNvCxnSpPr/>
          <p:nvPr/>
        </p:nvCxnSpPr>
        <p:spPr>
          <a:xfrm rot="5400000">
            <a:off x="7428726" y="1214422"/>
            <a:ext cx="428628"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6" name="رابط كسهم مستقيم 50"/>
          <p:cNvCxnSpPr/>
          <p:nvPr/>
        </p:nvCxnSpPr>
        <p:spPr>
          <a:xfrm rot="5400000">
            <a:off x="6358744" y="1213628"/>
            <a:ext cx="428628"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7" name="رابط كسهم مستقيم 46"/>
          <p:cNvCxnSpPr/>
          <p:nvPr/>
        </p:nvCxnSpPr>
        <p:spPr>
          <a:xfrm rot="16200000" flipH="1">
            <a:off x="4611232" y="1318067"/>
            <a:ext cx="214312" cy="702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8" name="رابط كسهم مستقيم 50"/>
          <p:cNvCxnSpPr/>
          <p:nvPr/>
        </p:nvCxnSpPr>
        <p:spPr>
          <a:xfrm rot="5400000">
            <a:off x="2643968" y="1213628"/>
            <a:ext cx="428628"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9" name="رابط كسهم مستقيم 50"/>
          <p:cNvCxnSpPr/>
          <p:nvPr/>
        </p:nvCxnSpPr>
        <p:spPr>
          <a:xfrm rot="5400000">
            <a:off x="1142976" y="1214422"/>
            <a:ext cx="428628"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Effect transition="in" filter="fade">
                                      <p:cBhvr>
                                        <p:cTn id="28" dur="2000"/>
                                        <p:tgtEl>
                                          <p:spTgt spid="6"/>
                                        </p:tgtEl>
                                      </p:cBhvr>
                                    </p:animEffect>
                                    <p:anim calcmode="lin" valueType="num">
                                      <p:cBhvr>
                                        <p:cTn id="29" dur="2000" fill="hold"/>
                                        <p:tgtEl>
                                          <p:spTgt spid="6"/>
                                        </p:tgtEl>
                                        <p:attrNameLst>
                                          <p:attrName>ppt_w</p:attrName>
                                        </p:attrNameLst>
                                      </p:cBhvr>
                                      <p:tavLst>
                                        <p:tav tm="0" fmla="#ppt_w*sin(2.5*pi*$)">
                                          <p:val>
                                            <p:fltVal val="0"/>
                                          </p:val>
                                        </p:tav>
                                        <p:tav tm="100000">
                                          <p:val>
                                            <p:fltVal val="1"/>
                                          </p:val>
                                        </p:tav>
                                      </p:tavLst>
                                    </p:anim>
                                    <p:anim calcmode="lin" valueType="num">
                                      <p:cBhvr>
                                        <p:cTn id="30"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Effect transition="in" filter="fade">
                                      <p:cBhvr>
                                        <p:cTn id="35" dur="2000"/>
                                        <p:tgtEl>
                                          <p:spTgt spid="7"/>
                                        </p:tgtEl>
                                      </p:cBhvr>
                                    </p:animEffect>
                                    <p:anim calcmode="lin" valueType="num">
                                      <p:cBhvr>
                                        <p:cTn id="36" dur="2000" fill="hold"/>
                                        <p:tgtEl>
                                          <p:spTgt spid="7"/>
                                        </p:tgtEl>
                                        <p:attrNameLst>
                                          <p:attrName>ppt_w</p:attrName>
                                        </p:attrNameLst>
                                      </p:cBhvr>
                                      <p:tavLst>
                                        <p:tav tm="0" fmla="#ppt_w*sin(2.5*pi*$)">
                                          <p:val>
                                            <p:fltVal val="0"/>
                                          </p:val>
                                        </p:tav>
                                        <p:tav tm="100000">
                                          <p:val>
                                            <p:fltVal val="1"/>
                                          </p:val>
                                        </p:tav>
                                      </p:tavLst>
                                    </p:anim>
                                    <p:anim calcmode="lin" valueType="num">
                                      <p:cBhvr>
                                        <p:cTn id="37"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grpId="0" nodeType="clickEffect">
                                  <p:stCondLst>
                                    <p:cond delay="0"/>
                                  </p:stCondLst>
                                  <p:iterate type="lt">
                                    <p:tmPct val="50000"/>
                                  </p:iterate>
                                  <p:childTnLst>
                                    <p:set>
                                      <p:cBhvr>
                                        <p:cTn id="41" dur="1" fill="hold">
                                          <p:stCondLst>
                                            <p:cond delay="0"/>
                                          </p:stCondLst>
                                        </p:cTn>
                                        <p:tgtEl>
                                          <p:spTgt spid="8"/>
                                        </p:tgtEl>
                                        <p:attrNameLst>
                                          <p:attrName>style.visibility</p:attrName>
                                        </p:attrNameLst>
                                      </p:cBhvr>
                                      <p:to>
                                        <p:strVal val="visible"/>
                                      </p:to>
                                    </p:set>
                                    <p:anim calcmode="discrete" valueType="clr">
                                      <p:cBhvr override="childStyle">
                                        <p:cTn id="42"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8"/>
                                        </p:tgtEl>
                                        <p:attrNameLst>
                                          <p:attrName>fillcolor</p:attrName>
                                        </p:attrNameLst>
                                      </p:cBhvr>
                                      <p:tavLst>
                                        <p:tav tm="0">
                                          <p:val>
                                            <p:clrVal>
                                              <a:schemeClr val="accent2"/>
                                            </p:clrVal>
                                          </p:val>
                                        </p:tav>
                                        <p:tav tm="50000">
                                          <p:val>
                                            <p:clrVal>
                                              <a:schemeClr val="hlink"/>
                                            </p:clrVal>
                                          </p:val>
                                        </p:tav>
                                      </p:tavLst>
                                    </p:anim>
                                    <p:set>
                                      <p:cBhvr>
                                        <p:cTn id="44" dur="80"/>
                                        <p:tgtEl>
                                          <p:spTgt spid="8"/>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grpId="0" nodeType="clickEffect">
                                  <p:stCondLst>
                                    <p:cond delay="0"/>
                                  </p:stCondLst>
                                  <p:iterate type="lt">
                                    <p:tmPct val="50000"/>
                                  </p:iterate>
                                  <p:childTnLst>
                                    <p:set>
                                      <p:cBhvr>
                                        <p:cTn id="48" dur="1" fill="hold">
                                          <p:stCondLst>
                                            <p:cond delay="0"/>
                                          </p:stCondLst>
                                        </p:cTn>
                                        <p:tgtEl>
                                          <p:spTgt spid="9"/>
                                        </p:tgtEl>
                                        <p:attrNameLst>
                                          <p:attrName>style.visibility</p:attrName>
                                        </p:attrNameLst>
                                      </p:cBhvr>
                                      <p:to>
                                        <p:strVal val="visible"/>
                                      </p:to>
                                    </p:set>
                                    <p:anim calcmode="discrete" valueType="clr">
                                      <p:cBhvr override="childStyle">
                                        <p:cTn id="49"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9"/>
                                        </p:tgtEl>
                                        <p:attrNameLst>
                                          <p:attrName>fillcolor</p:attrName>
                                        </p:attrNameLst>
                                      </p:cBhvr>
                                      <p:tavLst>
                                        <p:tav tm="0">
                                          <p:val>
                                            <p:clrVal>
                                              <a:schemeClr val="accent2"/>
                                            </p:clrVal>
                                          </p:val>
                                        </p:tav>
                                        <p:tav tm="50000">
                                          <p:val>
                                            <p:clrVal>
                                              <a:schemeClr val="hlink"/>
                                            </p:clrVal>
                                          </p:val>
                                        </p:tav>
                                      </p:tavLst>
                                    </p:anim>
                                    <p:set>
                                      <p:cBhvr>
                                        <p:cTn id="51" dur="80"/>
                                        <p:tgtEl>
                                          <p:spTgt spid="9"/>
                                        </p:tgtEl>
                                        <p:attrNameLst>
                                          <p:attrName>fill.type</p:attrName>
                                        </p:attrNameLst>
                                      </p:cBhvr>
                                      <p:to>
                                        <p:strVal val="solid"/>
                                      </p:to>
                                    </p:set>
                                  </p:childTnLst>
                                </p:cTn>
                              </p:par>
                              <p:par>
                                <p:cTn id="52" presetID="22" presetClass="entr" presetSubtype="4"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down)">
                                      <p:cBhvr>
                                        <p:cTn id="54" dur="500"/>
                                        <p:tgtEl>
                                          <p:spTgt spid="1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down)">
                                      <p:cBhvr>
                                        <p:cTn id="57" dur="500"/>
                                        <p:tgtEl>
                                          <p:spTgt spid="11"/>
                                        </p:tgtEl>
                                      </p:cBhvr>
                                    </p:animEffect>
                                  </p:childTnLst>
                                </p:cTn>
                              </p:par>
                              <p:par>
                                <p:cTn id="58" presetID="45" presetClass="entr" presetSubtype="0" fill="hold" grpId="0" nodeType="withEffect">
                                  <p:stCondLst>
                                    <p:cond delay="0"/>
                                  </p:stCondLst>
                                  <p:iterate type="lt">
                                    <p:tmPct val="10000"/>
                                  </p:iterate>
                                  <p:childTnLst>
                                    <p:set>
                                      <p:cBhvr>
                                        <p:cTn id="59" dur="1" fill="hold">
                                          <p:stCondLst>
                                            <p:cond delay="0"/>
                                          </p:stCondLst>
                                        </p:cTn>
                                        <p:tgtEl>
                                          <p:spTgt spid="12"/>
                                        </p:tgtEl>
                                        <p:attrNameLst>
                                          <p:attrName>style.visibility</p:attrName>
                                        </p:attrNameLst>
                                      </p:cBhvr>
                                      <p:to>
                                        <p:strVal val="visible"/>
                                      </p:to>
                                    </p:set>
                                    <p:animEffect transition="in" filter="fade">
                                      <p:cBhvr>
                                        <p:cTn id="60" dur="2000"/>
                                        <p:tgtEl>
                                          <p:spTgt spid="12"/>
                                        </p:tgtEl>
                                      </p:cBhvr>
                                    </p:animEffect>
                                    <p:anim calcmode="lin" valueType="num">
                                      <p:cBhvr>
                                        <p:cTn id="61" dur="2000" fill="hold"/>
                                        <p:tgtEl>
                                          <p:spTgt spid="12"/>
                                        </p:tgtEl>
                                        <p:attrNameLst>
                                          <p:attrName>ppt_w</p:attrName>
                                        </p:attrNameLst>
                                      </p:cBhvr>
                                      <p:tavLst>
                                        <p:tav tm="0" fmla="#ppt_w*sin(2.5*pi*$)">
                                          <p:val>
                                            <p:fltVal val="0"/>
                                          </p:val>
                                        </p:tav>
                                        <p:tav tm="100000">
                                          <p:val>
                                            <p:fltVal val="1"/>
                                          </p:val>
                                        </p:tav>
                                      </p:tavLst>
                                    </p:anim>
                                    <p:anim calcmode="lin" valueType="num">
                                      <p:cBhvr>
                                        <p:cTn id="62" dur="2000" fill="hold"/>
                                        <p:tgtEl>
                                          <p:spTgt spid="12"/>
                                        </p:tgtEl>
                                        <p:attrNameLst>
                                          <p:attrName>ppt_h</p:attrName>
                                        </p:attrNameLst>
                                      </p:cBhvr>
                                      <p:tavLst>
                                        <p:tav tm="0">
                                          <p:val>
                                            <p:strVal val="#ppt_h"/>
                                          </p:val>
                                        </p:tav>
                                        <p:tav tm="100000">
                                          <p:val>
                                            <p:strVal val="#ppt_h"/>
                                          </p:val>
                                        </p:tav>
                                      </p:tavLst>
                                    </p:anim>
                                  </p:childTnLst>
                                </p:cTn>
                              </p:par>
                              <p:par>
                                <p:cTn id="63" presetID="27" presetClass="entr" presetSubtype="0" fill="hold" grpId="0" nodeType="withEffect">
                                  <p:stCondLst>
                                    <p:cond delay="0"/>
                                  </p:stCondLst>
                                  <p:iterate type="lt">
                                    <p:tmPct val="50000"/>
                                  </p:iterate>
                                  <p:childTnLst>
                                    <p:set>
                                      <p:cBhvr>
                                        <p:cTn id="64" dur="1" fill="hold">
                                          <p:stCondLst>
                                            <p:cond delay="0"/>
                                          </p:stCondLst>
                                        </p:cTn>
                                        <p:tgtEl>
                                          <p:spTgt spid="13"/>
                                        </p:tgtEl>
                                        <p:attrNameLst>
                                          <p:attrName>style.visibility</p:attrName>
                                        </p:attrNameLst>
                                      </p:cBhvr>
                                      <p:to>
                                        <p:strVal val="visible"/>
                                      </p:to>
                                    </p:set>
                                    <p:anim calcmode="discrete" valueType="clr">
                                      <p:cBhvr override="childStyle">
                                        <p:cTn id="65" dur="80"/>
                                        <p:tgtEl>
                                          <p:spTgt spid="13"/>
                                        </p:tgtEl>
                                        <p:attrNameLst>
                                          <p:attrName>style.color</p:attrName>
                                        </p:attrNameLst>
                                      </p:cBhvr>
                                      <p:tavLst>
                                        <p:tav tm="0">
                                          <p:val>
                                            <p:clrVal>
                                              <a:schemeClr val="accent2"/>
                                            </p:clrVal>
                                          </p:val>
                                        </p:tav>
                                        <p:tav tm="50000">
                                          <p:val>
                                            <p:clrVal>
                                              <a:schemeClr val="hlink"/>
                                            </p:clrVal>
                                          </p:val>
                                        </p:tav>
                                      </p:tavLst>
                                    </p:anim>
                                    <p:anim calcmode="discrete" valueType="clr">
                                      <p:cBhvr>
                                        <p:cTn id="66" dur="80"/>
                                        <p:tgtEl>
                                          <p:spTgt spid="13"/>
                                        </p:tgtEl>
                                        <p:attrNameLst>
                                          <p:attrName>fillcolor</p:attrName>
                                        </p:attrNameLst>
                                      </p:cBhvr>
                                      <p:tavLst>
                                        <p:tav tm="0">
                                          <p:val>
                                            <p:clrVal>
                                              <a:schemeClr val="accent2"/>
                                            </p:clrVal>
                                          </p:val>
                                        </p:tav>
                                        <p:tav tm="50000">
                                          <p:val>
                                            <p:clrVal>
                                              <a:schemeClr val="hlink"/>
                                            </p:clrVal>
                                          </p:val>
                                        </p:tav>
                                      </p:tavLst>
                                    </p:anim>
                                    <p:set>
                                      <p:cBhvr>
                                        <p:cTn id="67" dur="80"/>
                                        <p:tgtEl>
                                          <p:spTgt spid="13"/>
                                        </p:tgtEl>
                                        <p:attrNameLst>
                                          <p:attrName>fill.type</p:attrName>
                                        </p:attrNameLst>
                                      </p:cBhvr>
                                      <p:to>
                                        <p:strVal val="solid"/>
                                      </p:to>
                                    </p:set>
                                  </p:childTnLst>
                                </p:cTn>
                              </p:par>
                              <p:par>
                                <p:cTn id="68" presetID="27" presetClass="entr" presetSubtype="0" fill="hold" grpId="0" nodeType="withEffect">
                                  <p:stCondLst>
                                    <p:cond delay="0"/>
                                  </p:stCondLst>
                                  <p:iterate type="lt">
                                    <p:tmPct val="50000"/>
                                  </p:iterate>
                                  <p:childTnLst>
                                    <p:set>
                                      <p:cBhvr>
                                        <p:cTn id="69" dur="1" fill="hold">
                                          <p:stCondLst>
                                            <p:cond delay="0"/>
                                          </p:stCondLst>
                                        </p:cTn>
                                        <p:tgtEl>
                                          <p:spTgt spid="14"/>
                                        </p:tgtEl>
                                        <p:attrNameLst>
                                          <p:attrName>style.visibility</p:attrName>
                                        </p:attrNameLst>
                                      </p:cBhvr>
                                      <p:to>
                                        <p:strVal val="visible"/>
                                      </p:to>
                                    </p:set>
                                    <p:anim calcmode="discrete" valueType="clr">
                                      <p:cBhvr override="childStyle">
                                        <p:cTn id="70" dur="80"/>
                                        <p:tgtEl>
                                          <p:spTgt spid="14"/>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14"/>
                                        </p:tgtEl>
                                        <p:attrNameLst>
                                          <p:attrName>fillcolor</p:attrName>
                                        </p:attrNameLst>
                                      </p:cBhvr>
                                      <p:tavLst>
                                        <p:tav tm="0">
                                          <p:val>
                                            <p:clrVal>
                                              <a:schemeClr val="accent2"/>
                                            </p:clrVal>
                                          </p:val>
                                        </p:tav>
                                        <p:tav tm="50000">
                                          <p:val>
                                            <p:clrVal>
                                              <a:schemeClr val="hlink"/>
                                            </p:clrVal>
                                          </p:val>
                                        </p:tav>
                                      </p:tavLst>
                                    </p:anim>
                                    <p:set>
                                      <p:cBhvr>
                                        <p:cTn id="72" dur="80"/>
                                        <p:tgtEl>
                                          <p:spTgt spid="14"/>
                                        </p:tgtEl>
                                        <p:attrNameLst>
                                          <p:attrName>fill.type</p:attrName>
                                        </p:attrNameLst>
                                      </p:cBhvr>
                                      <p:to>
                                        <p:strVal val="solid"/>
                                      </p:to>
                                    </p:set>
                                  </p:childTnLst>
                                </p:cTn>
                              </p:par>
                              <p:par>
                                <p:cTn id="73" presetID="29" presetClass="entr" presetSubtype="0" fill="hold" nodeType="with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p:cTn id="75" dur="1000" fill="hold"/>
                                        <p:tgtEl>
                                          <p:spTgt spid="15"/>
                                        </p:tgtEl>
                                        <p:attrNameLst>
                                          <p:attrName>ppt_x</p:attrName>
                                        </p:attrNameLst>
                                      </p:cBhvr>
                                      <p:tavLst>
                                        <p:tav tm="0">
                                          <p:val>
                                            <p:strVal val="#ppt_x-.2"/>
                                          </p:val>
                                        </p:tav>
                                        <p:tav tm="100000">
                                          <p:val>
                                            <p:strVal val="#ppt_x"/>
                                          </p:val>
                                        </p:tav>
                                      </p:tavLst>
                                    </p:anim>
                                    <p:anim calcmode="lin" valueType="num">
                                      <p:cBhvr>
                                        <p:cTn id="76"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77" dur="1000"/>
                                        <p:tgtEl>
                                          <p:spTgt spid="15"/>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0" fill="hold" grpId="0" nodeType="click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p:cTn id="82" dur="500" fill="hold"/>
                                        <p:tgtEl>
                                          <p:spTgt spid="20"/>
                                        </p:tgtEl>
                                        <p:attrNameLst>
                                          <p:attrName>ppt_w</p:attrName>
                                        </p:attrNameLst>
                                      </p:cBhvr>
                                      <p:tavLst>
                                        <p:tav tm="0">
                                          <p:val>
                                            <p:fltVal val="0"/>
                                          </p:val>
                                        </p:tav>
                                        <p:tav tm="100000">
                                          <p:val>
                                            <p:strVal val="#ppt_w"/>
                                          </p:val>
                                        </p:tav>
                                      </p:tavLst>
                                    </p:anim>
                                    <p:anim calcmode="lin" valueType="num">
                                      <p:cBhvr>
                                        <p:cTn id="83" dur="500" fill="hold"/>
                                        <p:tgtEl>
                                          <p:spTgt spid="20"/>
                                        </p:tgtEl>
                                        <p:attrNameLst>
                                          <p:attrName>ppt_h</p:attrName>
                                        </p:attrNameLst>
                                      </p:cBhvr>
                                      <p:tavLst>
                                        <p:tav tm="0">
                                          <p:val>
                                            <p:fltVal val="0"/>
                                          </p:val>
                                        </p:tav>
                                        <p:tav tm="100000">
                                          <p:val>
                                            <p:strVal val="#ppt_h"/>
                                          </p:val>
                                        </p:tav>
                                      </p:tavLst>
                                    </p:anim>
                                    <p:animEffect transition="in" filter="fade">
                                      <p:cBhvr>
                                        <p:cTn id="84" dur="500"/>
                                        <p:tgtEl>
                                          <p:spTgt spid="20"/>
                                        </p:tgtEl>
                                      </p:cBhvr>
                                    </p:animEffect>
                                  </p:childTnLst>
                                </p:cTn>
                              </p:par>
                              <p:par>
                                <p:cTn id="85" presetID="29" presetClass="entr" presetSubtype="0" fill="hold" nodeType="with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p:cTn id="87" dur="1000" fill="hold"/>
                                        <p:tgtEl>
                                          <p:spTgt spid="21"/>
                                        </p:tgtEl>
                                        <p:attrNameLst>
                                          <p:attrName>ppt_x</p:attrName>
                                        </p:attrNameLst>
                                      </p:cBhvr>
                                      <p:tavLst>
                                        <p:tav tm="0">
                                          <p:val>
                                            <p:strVal val="#ppt_x-.2"/>
                                          </p:val>
                                        </p:tav>
                                        <p:tav tm="100000">
                                          <p:val>
                                            <p:strVal val="#ppt_x"/>
                                          </p:val>
                                        </p:tav>
                                      </p:tavLst>
                                    </p:anim>
                                    <p:anim calcmode="lin" valueType="num">
                                      <p:cBhvr>
                                        <p:cTn id="88"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89" dur="1000"/>
                                        <p:tgtEl>
                                          <p:spTgt spid="21"/>
                                        </p:tgtEl>
                                      </p:cBhvr>
                                    </p:animEffect>
                                  </p:childTnLst>
                                </p:cTn>
                              </p:par>
                              <p:par>
                                <p:cTn id="90" presetID="29" presetClass="entr" presetSubtype="0" fill="hold" nodeType="withEffect">
                                  <p:stCondLst>
                                    <p:cond delay="0"/>
                                  </p:stCondLst>
                                  <p:childTnLst>
                                    <p:set>
                                      <p:cBhvr>
                                        <p:cTn id="91" dur="1" fill="hold">
                                          <p:stCondLst>
                                            <p:cond delay="0"/>
                                          </p:stCondLst>
                                        </p:cTn>
                                        <p:tgtEl>
                                          <p:spTgt spid="22"/>
                                        </p:tgtEl>
                                        <p:attrNameLst>
                                          <p:attrName>style.visibility</p:attrName>
                                        </p:attrNameLst>
                                      </p:cBhvr>
                                      <p:to>
                                        <p:strVal val="visible"/>
                                      </p:to>
                                    </p:set>
                                    <p:anim calcmode="lin" valueType="num">
                                      <p:cBhvr>
                                        <p:cTn id="92" dur="1000" fill="hold"/>
                                        <p:tgtEl>
                                          <p:spTgt spid="22"/>
                                        </p:tgtEl>
                                        <p:attrNameLst>
                                          <p:attrName>ppt_x</p:attrName>
                                        </p:attrNameLst>
                                      </p:cBhvr>
                                      <p:tavLst>
                                        <p:tav tm="0">
                                          <p:val>
                                            <p:strVal val="#ppt_x-.2"/>
                                          </p:val>
                                        </p:tav>
                                        <p:tav tm="100000">
                                          <p:val>
                                            <p:strVal val="#ppt_x"/>
                                          </p:val>
                                        </p:tav>
                                      </p:tavLst>
                                    </p:anim>
                                    <p:anim calcmode="lin" valueType="num">
                                      <p:cBhvr>
                                        <p:cTn id="93"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94" dur="1000"/>
                                        <p:tgtEl>
                                          <p:spTgt spid="22"/>
                                        </p:tgtEl>
                                      </p:cBhvr>
                                    </p:animEffect>
                                  </p:childTnLst>
                                </p:cTn>
                              </p:par>
                              <p:par>
                                <p:cTn id="95" presetID="29" presetClass="entr" presetSubtype="0" fill="hold"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p:cTn id="97" dur="1000" fill="hold"/>
                                        <p:tgtEl>
                                          <p:spTgt spid="23"/>
                                        </p:tgtEl>
                                        <p:attrNameLst>
                                          <p:attrName>ppt_x</p:attrName>
                                        </p:attrNameLst>
                                      </p:cBhvr>
                                      <p:tavLst>
                                        <p:tav tm="0">
                                          <p:val>
                                            <p:strVal val="#ppt_x-.2"/>
                                          </p:val>
                                        </p:tav>
                                        <p:tav tm="100000">
                                          <p:val>
                                            <p:strVal val="#ppt_x"/>
                                          </p:val>
                                        </p:tav>
                                      </p:tavLst>
                                    </p:anim>
                                    <p:anim calcmode="lin" valueType="num">
                                      <p:cBhvr>
                                        <p:cTn id="98" dur="10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99" dur="1000"/>
                                        <p:tgtEl>
                                          <p:spTgt spid="23"/>
                                        </p:tgtEl>
                                      </p:cBhvr>
                                    </p:animEffect>
                                  </p:childTnLst>
                                </p:cTn>
                              </p:par>
                            </p:childTnLst>
                          </p:cTn>
                        </p:par>
                      </p:childTnLst>
                    </p:cTn>
                  </p:par>
                  <p:par>
                    <p:cTn id="100" fill="hold">
                      <p:stCondLst>
                        <p:cond delay="indefinite"/>
                      </p:stCondLst>
                      <p:childTnLst>
                        <p:par>
                          <p:cTn id="101" fill="hold">
                            <p:stCondLst>
                              <p:cond delay="0"/>
                            </p:stCondLst>
                            <p:childTnLst>
                              <p:par>
                                <p:cTn id="102" presetID="29" presetClass="entr" presetSubtype="0" fill="hold" nodeType="clickEffect">
                                  <p:stCondLst>
                                    <p:cond delay="0"/>
                                  </p:stCondLst>
                                  <p:childTnLst>
                                    <p:set>
                                      <p:cBhvr>
                                        <p:cTn id="103" dur="1" fill="hold">
                                          <p:stCondLst>
                                            <p:cond delay="0"/>
                                          </p:stCondLst>
                                        </p:cTn>
                                        <p:tgtEl>
                                          <p:spTgt spid="24"/>
                                        </p:tgtEl>
                                        <p:attrNameLst>
                                          <p:attrName>style.visibility</p:attrName>
                                        </p:attrNameLst>
                                      </p:cBhvr>
                                      <p:to>
                                        <p:strVal val="visible"/>
                                      </p:to>
                                    </p:set>
                                    <p:anim calcmode="lin" valueType="num">
                                      <p:cBhvr>
                                        <p:cTn id="104" dur="1000" fill="hold"/>
                                        <p:tgtEl>
                                          <p:spTgt spid="24"/>
                                        </p:tgtEl>
                                        <p:attrNameLst>
                                          <p:attrName>ppt_x</p:attrName>
                                        </p:attrNameLst>
                                      </p:cBhvr>
                                      <p:tavLst>
                                        <p:tav tm="0">
                                          <p:val>
                                            <p:strVal val="#ppt_x-.2"/>
                                          </p:val>
                                        </p:tav>
                                        <p:tav tm="100000">
                                          <p:val>
                                            <p:strVal val="#ppt_x"/>
                                          </p:val>
                                        </p:tav>
                                      </p:tavLst>
                                    </p:anim>
                                    <p:anim calcmode="lin" valueType="num">
                                      <p:cBhvr>
                                        <p:cTn id="105"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106" dur="1000"/>
                                        <p:tgtEl>
                                          <p:spTgt spid="24"/>
                                        </p:tgtEl>
                                      </p:cBhvr>
                                    </p:animEffect>
                                  </p:childTnLst>
                                </p:cTn>
                              </p:par>
                              <p:par>
                                <p:cTn id="107" presetID="29" presetClass="entr" presetSubtype="0" fill="hold" nodeType="with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p:cTn id="109" dur="1000" fill="hold"/>
                                        <p:tgtEl>
                                          <p:spTgt spid="25"/>
                                        </p:tgtEl>
                                        <p:attrNameLst>
                                          <p:attrName>ppt_x</p:attrName>
                                        </p:attrNameLst>
                                      </p:cBhvr>
                                      <p:tavLst>
                                        <p:tav tm="0">
                                          <p:val>
                                            <p:strVal val="#ppt_x-.2"/>
                                          </p:val>
                                        </p:tav>
                                        <p:tav tm="100000">
                                          <p:val>
                                            <p:strVal val="#ppt_x"/>
                                          </p:val>
                                        </p:tav>
                                      </p:tavLst>
                                    </p:anim>
                                    <p:anim calcmode="lin" valueType="num">
                                      <p:cBhvr>
                                        <p:cTn id="110"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111" dur="1000"/>
                                        <p:tgtEl>
                                          <p:spTgt spid="25"/>
                                        </p:tgtEl>
                                      </p:cBhvr>
                                    </p:animEffect>
                                  </p:childTnLst>
                                </p:cTn>
                              </p:par>
                              <p:par>
                                <p:cTn id="112" presetID="29" presetClass="entr" presetSubtype="0" fill="hold" nodeType="withEffect">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cBhvr>
                                        <p:cTn id="114" dur="1000" fill="hold"/>
                                        <p:tgtEl>
                                          <p:spTgt spid="26"/>
                                        </p:tgtEl>
                                        <p:attrNameLst>
                                          <p:attrName>ppt_x</p:attrName>
                                        </p:attrNameLst>
                                      </p:cBhvr>
                                      <p:tavLst>
                                        <p:tav tm="0">
                                          <p:val>
                                            <p:strVal val="#ppt_x-.2"/>
                                          </p:val>
                                        </p:tav>
                                        <p:tav tm="100000">
                                          <p:val>
                                            <p:strVal val="#ppt_x"/>
                                          </p:val>
                                        </p:tav>
                                      </p:tavLst>
                                    </p:anim>
                                    <p:anim calcmode="lin" valueType="num">
                                      <p:cBhvr>
                                        <p:cTn id="115"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116" dur="1000"/>
                                        <p:tgtEl>
                                          <p:spTgt spid="26"/>
                                        </p:tgtEl>
                                      </p:cBhvr>
                                    </p:animEffect>
                                  </p:childTnLst>
                                </p:cTn>
                              </p:par>
                              <p:par>
                                <p:cTn id="117" presetID="29" presetClass="entr" presetSubtype="0" fill="hold" nodeType="withEffect">
                                  <p:stCondLst>
                                    <p:cond delay="0"/>
                                  </p:stCondLst>
                                  <p:childTnLst>
                                    <p:set>
                                      <p:cBhvr>
                                        <p:cTn id="118" dur="1" fill="hold">
                                          <p:stCondLst>
                                            <p:cond delay="0"/>
                                          </p:stCondLst>
                                        </p:cTn>
                                        <p:tgtEl>
                                          <p:spTgt spid="27"/>
                                        </p:tgtEl>
                                        <p:attrNameLst>
                                          <p:attrName>style.visibility</p:attrName>
                                        </p:attrNameLst>
                                      </p:cBhvr>
                                      <p:to>
                                        <p:strVal val="visible"/>
                                      </p:to>
                                    </p:set>
                                    <p:anim calcmode="lin" valueType="num">
                                      <p:cBhvr>
                                        <p:cTn id="119" dur="1000" fill="hold"/>
                                        <p:tgtEl>
                                          <p:spTgt spid="27"/>
                                        </p:tgtEl>
                                        <p:attrNameLst>
                                          <p:attrName>ppt_x</p:attrName>
                                        </p:attrNameLst>
                                      </p:cBhvr>
                                      <p:tavLst>
                                        <p:tav tm="0">
                                          <p:val>
                                            <p:strVal val="#ppt_x-.2"/>
                                          </p:val>
                                        </p:tav>
                                        <p:tav tm="100000">
                                          <p:val>
                                            <p:strVal val="#ppt_x"/>
                                          </p:val>
                                        </p:tav>
                                      </p:tavLst>
                                    </p:anim>
                                    <p:anim calcmode="lin" valueType="num">
                                      <p:cBhvr>
                                        <p:cTn id="120" dur="10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121" dur="1000"/>
                                        <p:tgtEl>
                                          <p:spTgt spid="27"/>
                                        </p:tgtEl>
                                      </p:cBhvr>
                                    </p:animEffect>
                                  </p:childTnLst>
                                </p:cTn>
                              </p:par>
                              <p:par>
                                <p:cTn id="122" presetID="29" presetClass="entr" presetSubtype="0" fill="hold" nodeType="withEffect">
                                  <p:stCondLst>
                                    <p:cond delay="0"/>
                                  </p:stCondLst>
                                  <p:childTnLst>
                                    <p:set>
                                      <p:cBhvr>
                                        <p:cTn id="123" dur="1" fill="hold">
                                          <p:stCondLst>
                                            <p:cond delay="0"/>
                                          </p:stCondLst>
                                        </p:cTn>
                                        <p:tgtEl>
                                          <p:spTgt spid="28"/>
                                        </p:tgtEl>
                                        <p:attrNameLst>
                                          <p:attrName>style.visibility</p:attrName>
                                        </p:attrNameLst>
                                      </p:cBhvr>
                                      <p:to>
                                        <p:strVal val="visible"/>
                                      </p:to>
                                    </p:set>
                                    <p:anim calcmode="lin" valueType="num">
                                      <p:cBhvr>
                                        <p:cTn id="124" dur="1000" fill="hold"/>
                                        <p:tgtEl>
                                          <p:spTgt spid="28"/>
                                        </p:tgtEl>
                                        <p:attrNameLst>
                                          <p:attrName>ppt_x</p:attrName>
                                        </p:attrNameLst>
                                      </p:cBhvr>
                                      <p:tavLst>
                                        <p:tav tm="0">
                                          <p:val>
                                            <p:strVal val="#ppt_x-.2"/>
                                          </p:val>
                                        </p:tav>
                                        <p:tav tm="100000">
                                          <p:val>
                                            <p:strVal val="#ppt_x"/>
                                          </p:val>
                                        </p:tav>
                                      </p:tavLst>
                                    </p:anim>
                                    <p:anim calcmode="lin" valueType="num">
                                      <p:cBhvr>
                                        <p:cTn id="125"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126" dur="1000"/>
                                        <p:tgtEl>
                                          <p:spTgt spid="28"/>
                                        </p:tgtEl>
                                      </p:cBhvr>
                                    </p:animEffect>
                                  </p:childTnLst>
                                </p:cTn>
                              </p:par>
                              <p:par>
                                <p:cTn id="127" presetID="29" presetClass="entr" presetSubtype="0" fill="hold" nodeType="withEffect">
                                  <p:stCondLst>
                                    <p:cond delay="0"/>
                                  </p:stCondLst>
                                  <p:childTnLst>
                                    <p:set>
                                      <p:cBhvr>
                                        <p:cTn id="128" dur="1" fill="hold">
                                          <p:stCondLst>
                                            <p:cond delay="0"/>
                                          </p:stCondLst>
                                        </p:cTn>
                                        <p:tgtEl>
                                          <p:spTgt spid="29"/>
                                        </p:tgtEl>
                                        <p:attrNameLst>
                                          <p:attrName>style.visibility</p:attrName>
                                        </p:attrNameLst>
                                      </p:cBhvr>
                                      <p:to>
                                        <p:strVal val="visible"/>
                                      </p:to>
                                    </p:set>
                                    <p:anim calcmode="lin" valueType="num">
                                      <p:cBhvr>
                                        <p:cTn id="129" dur="1000" fill="hold"/>
                                        <p:tgtEl>
                                          <p:spTgt spid="29"/>
                                        </p:tgtEl>
                                        <p:attrNameLst>
                                          <p:attrName>ppt_x</p:attrName>
                                        </p:attrNameLst>
                                      </p:cBhvr>
                                      <p:tavLst>
                                        <p:tav tm="0">
                                          <p:val>
                                            <p:strVal val="#ppt_x-.2"/>
                                          </p:val>
                                        </p:tav>
                                        <p:tav tm="100000">
                                          <p:val>
                                            <p:strVal val="#ppt_x"/>
                                          </p:val>
                                        </p:tav>
                                      </p:tavLst>
                                    </p:anim>
                                    <p:anim calcmode="lin" valueType="num">
                                      <p:cBhvr>
                                        <p:cTn id="130" dur="10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131"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a:solidFill>
                  <a:srgbClr val="CC9900"/>
                </a:solidFill>
                <a:latin typeface="Tahoma" pitchFamily="34" charset="0"/>
                <a:cs typeface="Farsi Simple Bold" pitchFamily="2" charset="-78"/>
              </a:rPr>
              <a:t>  </a:t>
            </a:r>
            <a:r>
              <a:rPr lang="ar-DZ" b="0" dirty="0" smtClean="0">
                <a:solidFill>
                  <a:schemeClr val="bg1"/>
                </a:solidFill>
                <a:latin typeface="Tahoma" pitchFamily="34" charset="0"/>
                <a:cs typeface="Farsi Simple Bold" pitchFamily="2" charset="-78"/>
              </a:rPr>
              <a:t>الموضوع </a:t>
            </a:r>
            <a:r>
              <a:rPr lang="ar-DZ" b="0" i="1" dirty="0" smtClean="0">
                <a:solidFill>
                  <a:schemeClr val="bg1"/>
                </a:solidFill>
                <a:effectLst>
                  <a:outerShdw blurRad="38100" dist="38100" dir="2700000" algn="tl">
                    <a:srgbClr val="000000"/>
                  </a:outerShdw>
                </a:effectLst>
                <a:latin typeface="Tahoma" pitchFamily="34" charset="0"/>
                <a:cs typeface="Monotype Koufi" pitchFamily="2" charset="-78"/>
              </a:rPr>
              <a:t> :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solidFill>
                <a:schemeClr val="tx1"/>
              </a:solidFill>
              <a:latin typeface="Tahoma" pitchFamily="34" charset="0"/>
              <a:cs typeface="Arabic Transparent" pitchFamily="2" charset="-78"/>
            </a:endParaRPr>
          </a:p>
        </p:txBody>
      </p:sp>
      <p:sp>
        <p:nvSpPr>
          <p:cNvPr id="5" name="مستطيل مستدير الزوايا 22"/>
          <p:cNvSpPr/>
          <p:nvPr/>
        </p:nvSpPr>
        <p:spPr>
          <a:xfrm>
            <a:off x="142844" y="642918"/>
            <a:ext cx="8858312" cy="6215082"/>
          </a:xfrm>
          <a:prstGeom prst="roundRect">
            <a:avLst/>
          </a:prstGeom>
        </p:spPr>
        <p:style>
          <a:lnRef idx="1">
            <a:schemeClr val="accent1"/>
          </a:lnRef>
          <a:fillRef idx="1003">
            <a:schemeClr val="dk2"/>
          </a:fillRef>
          <a:effectRef idx="2">
            <a:schemeClr val="accent1"/>
          </a:effectRef>
          <a:fontRef idx="minor">
            <a:schemeClr val="lt1"/>
          </a:fontRef>
        </p:style>
        <p:txBody>
          <a:bodyPr rtlCol="0" anchor="ctr"/>
          <a:lstStyle/>
          <a:p>
            <a:pPr rtl="1"/>
            <a:r>
              <a:rPr lang="en-US" sz="2000" dirty="0">
                <a:solidFill>
                  <a:srgbClr val="00B0F0"/>
                </a:solidFill>
              </a:rPr>
              <a:t> </a:t>
            </a:r>
          </a:p>
          <a:p>
            <a:pPr algn="r"/>
            <a:r>
              <a:rPr lang="ar-DZ" sz="2000" dirty="0" smtClean="0">
                <a:solidFill>
                  <a:srgbClr val="FFFF00"/>
                </a:solidFill>
              </a:rPr>
              <a:t>	</a:t>
            </a:r>
            <a:endParaRPr lang="ar-DZ" sz="4000" dirty="0" smtClean="0">
              <a:solidFill>
                <a:srgbClr val="FF0000"/>
              </a:solidFill>
            </a:endParaRPr>
          </a:p>
          <a:p>
            <a:pPr algn="r"/>
            <a:r>
              <a:rPr lang="ar-DZ" sz="2000" dirty="0" smtClean="0">
                <a:solidFill>
                  <a:srgbClr val="FFFF00"/>
                </a:solidFill>
              </a:rPr>
              <a:t>               </a:t>
            </a:r>
            <a:endParaRPr lang="en-US" sz="4000" dirty="0">
              <a:solidFill>
                <a:srgbClr val="FF0000"/>
              </a:solidFill>
            </a:endParaRPr>
          </a:p>
        </p:txBody>
      </p:sp>
      <p:sp>
        <p:nvSpPr>
          <p:cNvPr id="7" name="مستطيل مستدير الزوايا 40"/>
          <p:cNvSpPr/>
          <p:nvPr/>
        </p:nvSpPr>
        <p:spPr>
          <a:xfrm>
            <a:off x="5214942" y="714356"/>
            <a:ext cx="3214710" cy="50006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b="1" dirty="0" smtClean="0">
                <a:latin typeface="Traditional Arabic" pitchFamily="18" charset="-78"/>
                <a:cs typeface="Traditional Arabic" pitchFamily="18" charset="-78"/>
              </a:rPr>
              <a:t>قمنا بإنجاز هذا العمل حسب المخطط التالي :</a:t>
            </a:r>
            <a:endParaRPr lang="en-US" b="1" dirty="0">
              <a:latin typeface="Traditional Arabic" pitchFamily="18" charset="-78"/>
              <a:cs typeface="Traditional Arabic" pitchFamily="18" charset="-78"/>
            </a:endParaRPr>
          </a:p>
        </p:txBody>
      </p:sp>
      <p:sp>
        <p:nvSpPr>
          <p:cNvPr id="8" name="مستطيل مستدير الزوايا 23"/>
          <p:cNvSpPr/>
          <p:nvPr/>
        </p:nvSpPr>
        <p:spPr>
          <a:xfrm>
            <a:off x="3500430" y="1285860"/>
            <a:ext cx="2071702" cy="571504"/>
          </a:xfrm>
          <a:prstGeom prst="roundRect">
            <a:avLst/>
          </a:prstGeom>
          <a:solidFill>
            <a:schemeClr val="bg2">
              <a:lumMod val="50000"/>
            </a:schemeClr>
          </a:solidFill>
          <a:ln>
            <a:noFill/>
          </a:ln>
          <a:effectLst>
            <a:glow rad="228600">
              <a:schemeClr val="accent5">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DZ" b="1" dirty="0" smtClean="0">
                <a:solidFill>
                  <a:schemeClr val="bg1"/>
                </a:solidFill>
              </a:rPr>
              <a:t>مخطط العمل </a:t>
            </a:r>
            <a:endParaRPr lang="en-US" b="1" dirty="0">
              <a:solidFill>
                <a:schemeClr val="bg1"/>
              </a:solidFill>
            </a:endParaRPr>
          </a:p>
        </p:txBody>
      </p:sp>
      <p:sp>
        <p:nvSpPr>
          <p:cNvPr id="9" name="سهم إلى اليمين 36"/>
          <p:cNvSpPr/>
          <p:nvPr/>
        </p:nvSpPr>
        <p:spPr>
          <a:xfrm rot="1085424">
            <a:off x="5548773" y="1877096"/>
            <a:ext cx="1994168" cy="1670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سهم إلى اليمين 39"/>
          <p:cNvSpPr/>
          <p:nvPr/>
        </p:nvSpPr>
        <p:spPr>
          <a:xfrm rot="9663850">
            <a:off x="1544743" y="1819218"/>
            <a:ext cx="1994168" cy="1670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سهم إلى اليمين 37"/>
          <p:cNvSpPr/>
          <p:nvPr/>
        </p:nvSpPr>
        <p:spPr>
          <a:xfrm rot="5400000">
            <a:off x="5214942" y="2000240"/>
            <a:ext cx="428628"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سهم إلى اليمين 38"/>
          <p:cNvSpPr/>
          <p:nvPr/>
        </p:nvSpPr>
        <p:spPr>
          <a:xfrm rot="5400000">
            <a:off x="3714744" y="2000240"/>
            <a:ext cx="428628"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مستدير الزوايا 24"/>
          <p:cNvSpPr/>
          <p:nvPr/>
        </p:nvSpPr>
        <p:spPr>
          <a:xfrm>
            <a:off x="6715140" y="2357430"/>
            <a:ext cx="1857388" cy="571504"/>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ar-DZ" b="1" dirty="0" smtClean="0"/>
              <a:t>الفصل التمهيدي </a:t>
            </a:r>
            <a:endParaRPr lang="en-US" b="1" dirty="0"/>
          </a:p>
        </p:txBody>
      </p:sp>
      <p:sp>
        <p:nvSpPr>
          <p:cNvPr id="14" name="مستطيل مستدير الزوايا 34"/>
          <p:cNvSpPr/>
          <p:nvPr/>
        </p:nvSpPr>
        <p:spPr>
          <a:xfrm>
            <a:off x="6715140" y="3071810"/>
            <a:ext cx="1857388" cy="2928958"/>
          </a:xfrm>
          <a:prstGeom prst="roundRect">
            <a:avLst/>
          </a:prstGeom>
          <a:blipFill>
            <a:blip r:embed="rId2"/>
            <a:tile tx="0" ty="0" sx="100000" sy="100000" flip="none" algn="tl"/>
          </a:blipFill>
        </p:spPr>
        <p:style>
          <a:lnRef idx="3">
            <a:schemeClr val="lt1"/>
          </a:lnRef>
          <a:fillRef idx="1">
            <a:schemeClr val="accent6"/>
          </a:fillRef>
          <a:effectRef idx="1">
            <a:schemeClr val="accent6"/>
          </a:effectRef>
          <a:fontRef idx="minor">
            <a:schemeClr val="lt1"/>
          </a:fontRef>
        </p:style>
        <p:txBody>
          <a:bodyPr rtlCol="0" anchor="ctr"/>
          <a:lstStyle/>
          <a:p>
            <a:pPr lvl="0" algn="r" rtl="1"/>
            <a:endParaRPr lang="ar-DZ" sz="1600" b="1" dirty="0" smtClean="0">
              <a:solidFill>
                <a:schemeClr val="tx1"/>
              </a:solidFill>
              <a:latin typeface="Traditional Arabic" pitchFamily="18" charset="-78"/>
              <a:cs typeface="Traditional Arabic" pitchFamily="18" charset="-78"/>
            </a:endParaRPr>
          </a:p>
          <a:p>
            <a:pPr lvl="0" algn="r" rtl="1">
              <a:buFont typeface="Arial" pitchFamily="34" charset="0"/>
              <a:buChar char="•"/>
            </a:pPr>
            <a:r>
              <a:rPr lang="ar-SA" sz="1600" b="1" dirty="0" smtClean="0">
                <a:solidFill>
                  <a:schemeClr val="tx1"/>
                </a:solidFill>
                <a:latin typeface="Traditional Arabic" pitchFamily="18" charset="-78"/>
                <a:cs typeface="Traditional Arabic" pitchFamily="18" charset="-78"/>
              </a:rPr>
              <a:t>الإشكالية</a:t>
            </a:r>
            <a:endParaRPr lang="en-US" sz="1600" dirty="0">
              <a:solidFill>
                <a:schemeClr val="tx1"/>
              </a:solidFill>
              <a:latin typeface="Traditional Arabic" pitchFamily="18" charset="-78"/>
              <a:cs typeface="Traditional Arabic" pitchFamily="18" charset="-78"/>
            </a:endParaRPr>
          </a:p>
          <a:p>
            <a:pPr lvl="0" algn="r" rtl="1"/>
            <a:r>
              <a:rPr lang="ar-SA" sz="1600" b="1" dirty="0" smtClean="0">
                <a:solidFill>
                  <a:schemeClr val="tx1"/>
                </a:solidFill>
                <a:latin typeface="Traditional Arabic" pitchFamily="18" charset="-78"/>
                <a:cs typeface="Traditional Arabic" pitchFamily="18" charset="-78"/>
              </a:rPr>
              <a:t>•</a:t>
            </a:r>
            <a:r>
              <a:rPr lang="ar-DZ" sz="1600" b="1" dirty="0" smtClean="0">
                <a:solidFill>
                  <a:schemeClr val="tx1"/>
                </a:solidFill>
                <a:latin typeface="Traditional Arabic" pitchFamily="18" charset="-78"/>
                <a:cs typeface="Traditional Arabic" pitchFamily="18" charset="-78"/>
              </a:rPr>
              <a:t>دوافع </a:t>
            </a:r>
            <a:r>
              <a:rPr lang="ar-DZ" sz="1600" b="1" dirty="0" err="1" smtClean="0">
                <a:solidFill>
                  <a:schemeClr val="tx1"/>
                </a:solidFill>
                <a:latin typeface="Traditional Arabic" pitchFamily="18" charset="-78"/>
                <a:cs typeface="Traditional Arabic" pitchFamily="18" charset="-78"/>
              </a:rPr>
              <a:t>إختيار</a:t>
            </a:r>
            <a:r>
              <a:rPr lang="ar-DZ" sz="1600" b="1" dirty="0" smtClean="0">
                <a:solidFill>
                  <a:schemeClr val="tx1"/>
                </a:solidFill>
                <a:latin typeface="Traditional Arabic" pitchFamily="18" charset="-78"/>
                <a:cs typeface="Traditional Arabic" pitchFamily="18" charset="-78"/>
              </a:rPr>
              <a:t> الموضوع</a:t>
            </a:r>
            <a:endParaRPr lang="en-US" sz="1600" dirty="0">
              <a:solidFill>
                <a:schemeClr val="tx1"/>
              </a:solidFill>
              <a:latin typeface="Traditional Arabic" pitchFamily="18" charset="-78"/>
              <a:cs typeface="Traditional Arabic" pitchFamily="18" charset="-78"/>
            </a:endParaRPr>
          </a:p>
          <a:p>
            <a:pPr lvl="0" algn="r" rtl="1"/>
            <a:r>
              <a:rPr lang="ar-SA" sz="1600" b="1" dirty="0" smtClean="0">
                <a:solidFill>
                  <a:schemeClr val="tx1"/>
                </a:solidFill>
                <a:latin typeface="Traditional Arabic" pitchFamily="18" charset="-78"/>
                <a:cs typeface="Traditional Arabic" pitchFamily="18" charset="-78"/>
              </a:rPr>
              <a:t>•</a:t>
            </a:r>
            <a:r>
              <a:rPr lang="ar-DZ" sz="1600" b="1" dirty="0" smtClean="0">
                <a:solidFill>
                  <a:schemeClr val="tx1"/>
                </a:solidFill>
                <a:latin typeface="Traditional Arabic" pitchFamily="18" charset="-78"/>
                <a:cs typeface="Traditional Arabic" pitchFamily="18" charset="-78"/>
              </a:rPr>
              <a:t>أهداف المشروع</a:t>
            </a:r>
            <a:endParaRPr lang="en-US" sz="1600" dirty="0">
              <a:solidFill>
                <a:schemeClr val="tx1"/>
              </a:solidFill>
              <a:latin typeface="Traditional Arabic" pitchFamily="18" charset="-78"/>
              <a:cs typeface="Traditional Arabic" pitchFamily="18" charset="-78"/>
            </a:endParaRPr>
          </a:p>
          <a:p>
            <a:pPr lvl="0" algn="r" rtl="1"/>
            <a:r>
              <a:rPr lang="ar-SA" sz="1600" b="1" dirty="0" smtClean="0">
                <a:solidFill>
                  <a:schemeClr val="tx1"/>
                </a:solidFill>
                <a:latin typeface="Traditional Arabic" pitchFamily="18" charset="-78"/>
                <a:cs typeface="Traditional Arabic" pitchFamily="18" charset="-78"/>
              </a:rPr>
              <a:t>•</a:t>
            </a:r>
            <a:r>
              <a:rPr lang="ar-DZ" sz="1600" b="1" dirty="0" smtClean="0">
                <a:solidFill>
                  <a:schemeClr val="tx1"/>
                </a:solidFill>
                <a:latin typeface="Traditional Arabic" pitchFamily="18" charset="-78"/>
                <a:cs typeface="Traditional Arabic" pitchFamily="18" charset="-78"/>
              </a:rPr>
              <a:t>المنهجية المستعملة في البحث</a:t>
            </a:r>
          </a:p>
          <a:p>
            <a:pPr lvl="0" algn="r" rtl="1">
              <a:buFont typeface="Arial" pitchFamily="34" charset="0"/>
              <a:buChar char="•"/>
            </a:pPr>
            <a:r>
              <a:rPr lang="ar-DZ" sz="1600" b="1" dirty="0" smtClean="0">
                <a:solidFill>
                  <a:schemeClr val="tx1"/>
                </a:solidFill>
                <a:latin typeface="Traditional Arabic" pitchFamily="18" charset="-78"/>
                <a:cs typeface="Traditional Arabic" pitchFamily="18" charset="-78"/>
              </a:rPr>
              <a:t>محتوى المذكرة</a:t>
            </a:r>
            <a:endParaRPr lang="en-US" sz="1600" dirty="0">
              <a:solidFill>
                <a:schemeClr val="tx1"/>
              </a:solidFill>
              <a:latin typeface="Traditional Arabic" pitchFamily="18" charset="-78"/>
              <a:cs typeface="Traditional Arabic" pitchFamily="18" charset="-78"/>
            </a:endParaRPr>
          </a:p>
          <a:p>
            <a:pPr algn="ctr"/>
            <a:endParaRPr lang="en-US" dirty="0"/>
          </a:p>
        </p:txBody>
      </p:sp>
      <p:sp>
        <p:nvSpPr>
          <p:cNvPr id="15" name="مستطيل مستدير الزوايا 32"/>
          <p:cNvSpPr/>
          <p:nvPr/>
        </p:nvSpPr>
        <p:spPr>
          <a:xfrm>
            <a:off x="500034" y="3071810"/>
            <a:ext cx="1857388" cy="3000396"/>
          </a:xfrm>
          <a:prstGeom prst="roundRect">
            <a:avLst/>
          </a:prstGeom>
          <a:blipFill>
            <a:blip r:embed="rId2"/>
            <a:tile tx="0" ty="0" sx="100000" sy="100000" flip="none" algn="tl"/>
          </a:blipFill>
        </p:spPr>
        <p:style>
          <a:lnRef idx="3">
            <a:schemeClr val="lt1"/>
          </a:lnRef>
          <a:fillRef idx="1">
            <a:schemeClr val="accent6"/>
          </a:fillRef>
          <a:effectRef idx="1">
            <a:schemeClr val="accent6"/>
          </a:effectRef>
          <a:fontRef idx="minor">
            <a:schemeClr val="lt1"/>
          </a:fontRef>
        </p:style>
        <p:txBody>
          <a:bodyPr rtlCol="0" anchor="ctr"/>
          <a:lstStyle/>
          <a:p>
            <a:pPr lvl="0" algn="r" rtl="1"/>
            <a:endParaRPr lang="ar-DZ" sz="1600" b="1" dirty="0" smtClean="0">
              <a:solidFill>
                <a:schemeClr val="tx1"/>
              </a:solidFill>
              <a:latin typeface="Traditional Arabic" pitchFamily="18" charset="-78"/>
              <a:cs typeface="Traditional Arabic" pitchFamily="18" charset="-78"/>
            </a:endParaRPr>
          </a:p>
          <a:p>
            <a:pPr lvl="0" algn="r" rtl="1"/>
            <a:r>
              <a:rPr lang="ar-SA" sz="1600" b="1" dirty="0">
                <a:solidFill>
                  <a:schemeClr val="tx1"/>
                </a:solidFill>
                <a:latin typeface="Traditional Arabic" pitchFamily="18" charset="-78"/>
                <a:cs typeface="Traditional Arabic" pitchFamily="18" charset="-78"/>
              </a:rPr>
              <a:t>•</a:t>
            </a:r>
            <a:r>
              <a:rPr lang="ar-SA" sz="1600" b="1" dirty="0" smtClean="0">
                <a:solidFill>
                  <a:schemeClr val="tx1"/>
                </a:solidFill>
                <a:latin typeface="Traditional Arabic" pitchFamily="18" charset="-78"/>
                <a:cs typeface="Traditional Arabic" pitchFamily="18" charset="-78"/>
              </a:rPr>
              <a:t>تمهيد</a:t>
            </a:r>
            <a:endParaRPr lang="en-US" sz="1600" dirty="0">
              <a:solidFill>
                <a:schemeClr val="tx1"/>
              </a:solidFill>
              <a:latin typeface="Traditional Arabic" pitchFamily="18" charset="-78"/>
              <a:cs typeface="Traditional Arabic" pitchFamily="18" charset="-78"/>
            </a:endParaRPr>
          </a:p>
          <a:p>
            <a:pPr lvl="0" algn="r" rtl="1"/>
            <a:r>
              <a:rPr lang="ar-DZ" sz="1600" b="1" dirty="0" smtClean="0">
                <a:solidFill>
                  <a:schemeClr val="tx1"/>
                </a:solidFill>
                <a:latin typeface="Traditional Arabic" pitchFamily="18" charset="-78"/>
                <a:cs typeface="Traditional Arabic" pitchFamily="18" charset="-78"/>
              </a:rPr>
              <a:t>• تحليل أرضية المشروع</a:t>
            </a:r>
          </a:p>
          <a:p>
            <a:pPr lvl="0" algn="r" rtl="1"/>
            <a:r>
              <a:rPr lang="ar-DZ" sz="1600" b="1" dirty="0" smtClean="0">
                <a:solidFill>
                  <a:schemeClr val="tx1"/>
                </a:solidFill>
                <a:latin typeface="Traditional Arabic" pitchFamily="18" charset="-78"/>
                <a:cs typeface="Traditional Arabic" pitchFamily="18" charset="-78"/>
              </a:rPr>
              <a:t>•المشروع التنفيذي</a:t>
            </a:r>
            <a:endParaRPr lang="en-US" sz="1600" dirty="0">
              <a:solidFill>
                <a:schemeClr val="tx1"/>
              </a:solidFill>
              <a:latin typeface="Traditional Arabic" pitchFamily="18" charset="-78"/>
              <a:cs typeface="Traditional Arabic" pitchFamily="18" charset="-78"/>
            </a:endParaRPr>
          </a:p>
          <a:p>
            <a:pPr lvl="0" algn="r" rtl="1"/>
            <a:r>
              <a:rPr lang="ar-SA" sz="1600" b="1" dirty="0" smtClean="0">
                <a:solidFill>
                  <a:schemeClr val="tx1"/>
                </a:solidFill>
                <a:latin typeface="Traditional Arabic" pitchFamily="18" charset="-78"/>
                <a:cs typeface="Traditional Arabic" pitchFamily="18" charset="-78"/>
              </a:rPr>
              <a:t>•</a:t>
            </a:r>
            <a:r>
              <a:rPr lang="ar-DZ" sz="1600" b="1" dirty="0" smtClean="0">
                <a:solidFill>
                  <a:schemeClr val="tx1"/>
                </a:solidFill>
                <a:latin typeface="Traditional Arabic" pitchFamily="18" charset="-78"/>
                <a:cs typeface="Traditional Arabic" pitchFamily="18" charset="-78"/>
              </a:rPr>
              <a:t>البرمجة</a:t>
            </a:r>
          </a:p>
          <a:p>
            <a:pPr lvl="0" algn="r" rtl="1">
              <a:buFont typeface="Arial" pitchFamily="34" charset="0"/>
              <a:buChar char="•"/>
            </a:pPr>
            <a:r>
              <a:rPr lang="ar-DZ" sz="1600" b="1" dirty="0" smtClean="0">
                <a:solidFill>
                  <a:schemeClr val="tx1"/>
                </a:solidFill>
                <a:latin typeface="Traditional Arabic" pitchFamily="18" charset="-78"/>
                <a:cs typeface="Traditional Arabic" pitchFamily="18" charset="-78"/>
              </a:rPr>
              <a:t>مبادئ التهيئة</a:t>
            </a:r>
            <a:endParaRPr lang="en-US" sz="1600" dirty="0">
              <a:solidFill>
                <a:schemeClr val="tx1"/>
              </a:solidFill>
              <a:latin typeface="Traditional Arabic" pitchFamily="18" charset="-78"/>
              <a:cs typeface="Traditional Arabic" pitchFamily="18" charset="-78"/>
            </a:endParaRPr>
          </a:p>
          <a:p>
            <a:pPr lvl="0" algn="r" rtl="1"/>
            <a:r>
              <a:rPr lang="ar-SA" sz="1600" b="1" dirty="0" smtClean="0">
                <a:solidFill>
                  <a:schemeClr val="tx1"/>
                </a:solidFill>
                <a:latin typeface="Traditional Arabic" pitchFamily="18" charset="-78"/>
                <a:cs typeface="Traditional Arabic" pitchFamily="18" charset="-78"/>
              </a:rPr>
              <a:t>•دفتر </a:t>
            </a:r>
            <a:r>
              <a:rPr lang="ar-SA" sz="1600" b="1" dirty="0">
                <a:solidFill>
                  <a:schemeClr val="tx1"/>
                </a:solidFill>
                <a:latin typeface="Traditional Arabic" pitchFamily="18" charset="-78"/>
                <a:cs typeface="Traditional Arabic" pitchFamily="18" charset="-78"/>
              </a:rPr>
              <a:t>الشروط</a:t>
            </a:r>
            <a:endParaRPr lang="en-US" sz="1600" dirty="0">
              <a:solidFill>
                <a:schemeClr val="tx1"/>
              </a:solidFill>
              <a:latin typeface="Traditional Arabic" pitchFamily="18" charset="-78"/>
              <a:cs typeface="Traditional Arabic" pitchFamily="18" charset="-78"/>
            </a:endParaRPr>
          </a:p>
          <a:p>
            <a:pPr lvl="0" algn="r" rtl="1"/>
            <a:r>
              <a:rPr lang="ar-SA" sz="1600" b="1" dirty="0" smtClean="0">
                <a:solidFill>
                  <a:schemeClr val="tx1"/>
                </a:solidFill>
                <a:latin typeface="Traditional Arabic" pitchFamily="18" charset="-78"/>
                <a:cs typeface="Traditional Arabic" pitchFamily="18" charset="-78"/>
              </a:rPr>
              <a:t>•خاتمة</a:t>
            </a:r>
            <a:endParaRPr lang="en-US" sz="1600" dirty="0">
              <a:solidFill>
                <a:schemeClr val="tx1"/>
              </a:solidFill>
              <a:latin typeface="Traditional Arabic" pitchFamily="18" charset="-78"/>
              <a:cs typeface="Traditional Arabic" pitchFamily="18" charset="-78"/>
            </a:endParaRPr>
          </a:p>
        </p:txBody>
      </p:sp>
      <p:sp>
        <p:nvSpPr>
          <p:cNvPr id="16" name="مستطيل مستدير الزوايا 30"/>
          <p:cNvSpPr/>
          <p:nvPr/>
        </p:nvSpPr>
        <p:spPr>
          <a:xfrm>
            <a:off x="500034" y="2285992"/>
            <a:ext cx="1857388" cy="571504"/>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ar-DZ" b="1" dirty="0" smtClean="0"/>
              <a:t>الفصل الثالث</a:t>
            </a:r>
            <a:endParaRPr lang="en-US" b="1" dirty="0"/>
          </a:p>
        </p:txBody>
      </p:sp>
      <p:sp>
        <p:nvSpPr>
          <p:cNvPr id="17" name="مستطيل مستدير الزوايا 33"/>
          <p:cNvSpPr/>
          <p:nvPr/>
        </p:nvSpPr>
        <p:spPr>
          <a:xfrm>
            <a:off x="2571736" y="3071810"/>
            <a:ext cx="1857388" cy="3000396"/>
          </a:xfrm>
          <a:prstGeom prst="roundRect">
            <a:avLst/>
          </a:prstGeom>
          <a:blipFill>
            <a:blip r:embed="rId2"/>
            <a:tile tx="0" ty="0" sx="100000" sy="100000" flip="none" algn="tl"/>
          </a:blipFill>
        </p:spPr>
        <p:style>
          <a:lnRef idx="3">
            <a:schemeClr val="lt1"/>
          </a:lnRef>
          <a:fillRef idx="1">
            <a:schemeClr val="accent6"/>
          </a:fillRef>
          <a:effectRef idx="1">
            <a:schemeClr val="accent6"/>
          </a:effectRef>
          <a:fontRef idx="minor">
            <a:schemeClr val="lt1"/>
          </a:fontRef>
        </p:style>
        <p:txBody>
          <a:bodyPr rtlCol="0" anchor="ctr"/>
          <a:lstStyle/>
          <a:p>
            <a:pPr lvl="0" algn="r" rtl="1"/>
            <a:endParaRPr lang="ar-DZ" sz="1600" b="1" dirty="0" smtClean="0">
              <a:latin typeface="Traditional Arabic" pitchFamily="18" charset="-78"/>
              <a:cs typeface="Traditional Arabic" pitchFamily="18" charset="-78"/>
            </a:endParaRPr>
          </a:p>
          <a:p>
            <a:pPr lvl="0" algn="r" rtl="1"/>
            <a:endParaRPr lang="ar-DZ" sz="1600" b="1" dirty="0">
              <a:latin typeface="Traditional Arabic" pitchFamily="18" charset="-78"/>
              <a:cs typeface="Traditional Arabic" pitchFamily="18" charset="-78"/>
            </a:endParaRPr>
          </a:p>
          <a:p>
            <a:pPr lvl="0" algn="r" rtl="1">
              <a:buFont typeface="Arial" pitchFamily="34" charset="0"/>
              <a:buChar char="•"/>
            </a:pPr>
            <a:r>
              <a:rPr lang="ar-DZ" sz="1600" b="1" dirty="0" smtClean="0">
                <a:solidFill>
                  <a:schemeClr val="tx1"/>
                </a:solidFill>
                <a:latin typeface="Traditional Arabic" pitchFamily="18" charset="-78"/>
                <a:cs typeface="Traditional Arabic" pitchFamily="18" charset="-78"/>
              </a:rPr>
              <a:t>تمهيد</a:t>
            </a:r>
          </a:p>
          <a:p>
            <a:pPr lvl="0" algn="r" rtl="1">
              <a:buFont typeface="Arial" pitchFamily="34" charset="0"/>
              <a:buChar char="•"/>
            </a:pPr>
            <a:r>
              <a:rPr lang="ar-DZ" sz="1600" b="1" dirty="0" smtClean="0">
                <a:solidFill>
                  <a:schemeClr val="tx1"/>
                </a:solidFill>
                <a:latin typeface="Traditional Arabic" pitchFamily="18" charset="-78"/>
                <a:cs typeface="Traditional Arabic" pitchFamily="18" charset="-78"/>
              </a:rPr>
              <a:t>الدراسة التحليلية للمدينة عن طريق مقاربة النمو العمراني ”لفليب بانري“</a:t>
            </a:r>
          </a:p>
          <a:p>
            <a:pPr lvl="0" algn="r" rtl="1">
              <a:buFont typeface="Arial" pitchFamily="34" charset="0"/>
              <a:buChar char="•"/>
            </a:pPr>
            <a:r>
              <a:rPr lang="ar-DZ" sz="1600" b="1" dirty="0" smtClean="0">
                <a:solidFill>
                  <a:schemeClr val="tx1"/>
                </a:solidFill>
                <a:latin typeface="Traditional Arabic" pitchFamily="18" charset="-78"/>
                <a:cs typeface="Traditional Arabic" pitchFamily="18" charset="-78"/>
              </a:rPr>
              <a:t>الدراسة التحليلية للمدينة عن طريق المقاربة الإدراكية ”لكيفن لينش“ </a:t>
            </a:r>
          </a:p>
          <a:p>
            <a:pPr lvl="0" algn="r" rtl="1">
              <a:buFont typeface="Arial" pitchFamily="34" charset="0"/>
              <a:buChar char="•"/>
            </a:pPr>
            <a:r>
              <a:rPr lang="ar-DZ" sz="1600" b="1" dirty="0" smtClean="0">
                <a:solidFill>
                  <a:schemeClr val="tx1"/>
                </a:solidFill>
                <a:latin typeface="Traditional Arabic" pitchFamily="18" charset="-78"/>
                <a:cs typeface="Traditional Arabic" pitchFamily="18" charset="-78"/>
              </a:rPr>
              <a:t>خلاصة الفصل</a:t>
            </a:r>
            <a:endParaRPr lang="en-US" sz="1600" b="1" dirty="0">
              <a:solidFill>
                <a:schemeClr val="tx1"/>
              </a:solidFill>
              <a:latin typeface="Traditional Arabic" pitchFamily="18" charset="-78"/>
              <a:cs typeface="Traditional Arabic" pitchFamily="18" charset="-78"/>
            </a:endParaRPr>
          </a:p>
        </p:txBody>
      </p:sp>
      <p:sp>
        <p:nvSpPr>
          <p:cNvPr id="18" name="مستطيل مستدير الزوايا 29"/>
          <p:cNvSpPr/>
          <p:nvPr/>
        </p:nvSpPr>
        <p:spPr>
          <a:xfrm>
            <a:off x="2571736" y="2285992"/>
            <a:ext cx="1857388" cy="571504"/>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ar-DZ" b="1" dirty="0" smtClean="0"/>
              <a:t>الفصل الثاني</a:t>
            </a:r>
            <a:endParaRPr lang="en-US" b="1" dirty="0"/>
          </a:p>
        </p:txBody>
      </p:sp>
      <p:sp>
        <p:nvSpPr>
          <p:cNvPr id="19" name="مستطيل مستدير الزوايا 25"/>
          <p:cNvSpPr/>
          <p:nvPr/>
        </p:nvSpPr>
        <p:spPr>
          <a:xfrm>
            <a:off x="4643438" y="2285992"/>
            <a:ext cx="1857388" cy="571504"/>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ar-DZ" b="1" dirty="0" smtClean="0"/>
              <a:t>الفصل الأول</a:t>
            </a:r>
            <a:endParaRPr lang="en-US" b="1" dirty="0"/>
          </a:p>
        </p:txBody>
      </p:sp>
      <p:sp>
        <p:nvSpPr>
          <p:cNvPr id="20" name="مستطيل مستدير الزوايا 31"/>
          <p:cNvSpPr/>
          <p:nvPr/>
        </p:nvSpPr>
        <p:spPr>
          <a:xfrm>
            <a:off x="4643438" y="3071810"/>
            <a:ext cx="1857388" cy="3000396"/>
          </a:xfrm>
          <a:prstGeom prst="roundRect">
            <a:avLst/>
          </a:prstGeom>
          <a:blipFill>
            <a:blip r:embed="rId2"/>
            <a:tile tx="0" ty="0" sx="100000" sy="100000" flip="none" algn="tl"/>
          </a:blipFill>
        </p:spPr>
        <p:style>
          <a:lnRef idx="3">
            <a:schemeClr val="lt1"/>
          </a:lnRef>
          <a:fillRef idx="1">
            <a:schemeClr val="accent6"/>
          </a:fillRef>
          <a:effectRef idx="1">
            <a:schemeClr val="accent6"/>
          </a:effectRef>
          <a:fontRef idx="minor">
            <a:schemeClr val="lt1"/>
          </a:fontRef>
        </p:style>
        <p:txBody>
          <a:bodyPr rtlCol="0" anchor="ctr"/>
          <a:lstStyle/>
          <a:p>
            <a:pPr lvl="0" algn="r" eaLnBrk="0" fontAlgn="base" hangingPunct="0">
              <a:spcBef>
                <a:spcPct val="0"/>
              </a:spcBef>
              <a:spcAft>
                <a:spcPct val="0"/>
              </a:spcAft>
            </a:pPr>
            <a:endParaRPr kumimoji="0" lang="ar-DZ" sz="1600" b="1" i="0" u="none" strike="noStrike" cap="none" normalizeH="0" dirty="0" smtClean="0">
              <a:ln>
                <a:noFill/>
              </a:ln>
              <a:solidFill>
                <a:schemeClr val="tx1"/>
              </a:solidFill>
              <a:effectLst/>
              <a:latin typeface="Traditional Arabic" pitchFamily="18" charset="-78"/>
              <a:ea typeface="Times New Roman" pitchFamily="18" charset="0"/>
              <a:cs typeface="Traditional Arabic" pitchFamily="18" charset="-78"/>
            </a:endParaRPr>
          </a:p>
          <a:p>
            <a:pPr lvl="0" algn="r" eaLnBrk="0" fontAlgn="base" hangingPunct="0">
              <a:spcBef>
                <a:spcPct val="0"/>
              </a:spcBef>
              <a:spcAft>
                <a:spcPct val="0"/>
              </a:spcAft>
            </a:pPr>
            <a:endParaRPr kumimoji="0" lang="en-US" sz="1600" b="0" i="0" u="none" strike="noStrike" cap="none" normalizeH="0" baseline="0" dirty="0" smtClean="0">
              <a:ln>
                <a:noFill/>
              </a:ln>
              <a:solidFill>
                <a:schemeClr val="tx1"/>
              </a:solidFill>
              <a:effectLst/>
              <a:latin typeface="Traditional Arabic" pitchFamily="18" charset="-78"/>
              <a:cs typeface="Traditional Arabic" pitchFamily="18" charset="-78"/>
            </a:endParaRPr>
          </a:p>
          <a:p>
            <a:pPr algn="ctr"/>
            <a:endParaRPr lang="en-US" dirty="0"/>
          </a:p>
        </p:txBody>
      </p:sp>
      <p:sp>
        <p:nvSpPr>
          <p:cNvPr id="56321" name="Rectangle 1"/>
          <p:cNvSpPr>
            <a:spLocks noChangeArrowheads="1"/>
          </p:cNvSpPr>
          <p:nvPr/>
        </p:nvSpPr>
        <p:spPr bwMode="auto">
          <a:xfrm rot="10800000" flipV="1">
            <a:off x="4500562" y="3786190"/>
            <a:ext cx="2000264"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tab pos="5181600" algn="l"/>
              </a:tabLst>
            </a:pPr>
            <a:r>
              <a:rPr lang="ar-DZ" sz="1600" dirty="0" smtClean="0">
                <a:latin typeface="Simplified Arabic" pitchFamily="18" charset="-78"/>
                <a:ea typeface="Calibri" pitchFamily="34" charset="0"/>
                <a:cs typeface="Simplified Arabic" pitchFamily="18" charset="-78"/>
              </a:rPr>
              <a:t>  </a:t>
            </a:r>
            <a:r>
              <a:rPr kumimoji="0" lang="ar-DZ" sz="16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تمهيد</a:t>
            </a:r>
          </a:p>
          <a:p>
            <a:pPr marL="0" marR="0" lvl="0" indent="0" algn="r" defTabSz="914400" rtl="1" eaLnBrk="1" fontAlgn="base" latinLnBrk="0" hangingPunct="1">
              <a:lnSpc>
                <a:spcPct val="100000"/>
              </a:lnSpc>
              <a:spcBef>
                <a:spcPct val="0"/>
              </a:spcBef>
              <a:spcAft>
                <a:spcPct val="0"/>
              </a:spcAft>
              <a:buClrTx/>
              <a:buSzTx/>
              <a:buFontTx/>
              <a:buNone/>
              <a:tabLst>
                <a:tab pos="5181600" algn="l"/>
              </a:tabLst>
            </a:pPr>
            <a:endParaRPr kumimoji="0" lang="fr-FR" sz="6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r" defTabSz="914400" rtl="1" eaLnBrk="0" fontAlgn="base" latinLnBrk="0" hangingPunct="0">
              <a:lnSpc>
                <a:spcPct val="100000"/>
              </a:lnSpc>
              <a:spcBef>
                <a:spcPct val="0"/>
              </a:spcBef>
              <a:spcAft>
                <a:spcPct val="0"/>
              </a:spcAft>
              <a:buClrTx/>
              <a:buSzTx/>
              <a:buFontTx/>
              <a:buChar char="•"/>
              <a:tabLst>
                <a:tab pos="5181600" algn="l"/>
              </a:tabLst>
            </a:pPr>
            <a:r>
              <a:rPr kumimoji="0" lang="ar-DZ" sz="16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التحليل عن طريق مقاربة النمو العمراني "لفليب بانري”</a:t>
            </a:r>
          </a:p>
          <a:p>
            <a:pPr marL="0" marR="0" lvl="0" indent="0" algn="r" defTabSz="914400" rtl="1" eaLnBrk="0" fontAlgn="base" latinLnBrk="0" hangingPunct="0">
              <a:lnSpc>
                <a:spcPct val="100000"/>
              </a:lnSpc>
              <a:spcBef>
                <a:spcPct val="0"/>
              </a:spcBef>
              <a:spcAft>
                <a:spcPct val="0"/>
              </a:spcAft>
              <a:buClrTx/>
              <a:buSzTx/>
              <a:buFontTx/>
              <a:buChar char="•"/>
              <a:tabLst>
                <a:tab pos="5181600" algn="l"/>
              </a:tabLst>
            </a:pPr>
            <a:endParaRPr kumimoji="0" lang="fr-FR" sz="6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r" defTabSz="914400" rtl="1" eaLnBrk="0" fontAlgn="base" latinLnBrk="0" hangingPunct="0">
              <a:lnSpc>
                <a:spcPct val="100000"/>
              </a:lnSpc>
              <a:spcBef>
                <a:spcPct val="0"/>
              </a:spcBef>
              <a:spcAft>
                <a:spcPct val="0"/>
              </a:spcAft>
              <a:buClrTx/>
              <a:buSzTx/>
              <a:buFontTx/>
              <a:buChar char="•"/>
              <a:tabLst>
                <a:tab pos="5181600" algn="l"/>
              </a:tabLst>
            </a:pPr>
            <a:r>
              <a:rPr kumimoji="0" lang="ar-DZ" sz="16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التحليل عن طريق المقاربة الإدراكية "لكيفن لينش”</a:t>
            </a:r>
          </a:p>
          <a:p>
            <a:pPr marL="0" marR="0" lvl="0" indent="0" algn="r" defTabSz="914400" rtl="1" eaLnBrk="0" fontAlgn="base" latinLnBrk="0" hangingPunct="0">
              <a:lnSpc>
                <a:spcPct val="100000"/>
              </a:lnSpc>
              <a:spcBef>
                <a:spcPct val="0"/>
              </a:spcBef>
              <a:spcAft>
                <a:spcPct val="0"/>
              </a:spcAft>
              <a:buClrTx/>
              <a:buSzTx/>
              <a:buFontTx/>
              <a:buChar char="•"/>
              <a:tabLst>
                <a:tab pos="5181600" algn="l"/>
              </a:tabLst>
            </a:pPr>
            <a:endParaRPr kumimoji="0" lang="fr-FR" sz="600" b="1" i="0" u="none" strike="noStrike" cap="none" normalizeH="0" baseline="0" dirty="0" smtClean="0">
              <a:ln>
                <a:noFill/>
              </a:ln>
              <a:solidFill>
                <a:schemeClr val="tx1"/>
              </a:solidFill>
              <a:effectLst/>
              <a:latin typeface="Traditional Arabic" pitchFamily="18" charset="-78"/>
              <a:cs typeface="Traditional Arabic" pitchFamily="18" charset="-78"/>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tab pos="5181600" algn="l"/>
              </a:tabLst>
            </a:pPr>
            <a:r>
              <a:rPr kumimoji="0" lang="ar-DZ" sz="1600" b="1" i="0" u="none" strike="noStrike" cap="none" normalizeH="0" baseline="0" dirty="0" smtClean="0">
                <a:ln>
                  <a:noFill/>
                </a:ln>
                <a:solidFill>
                  <a:schemeClr val="tx1"/>
                </a:solidFill>
                <a:effectLst/>
                <a:latin typeface="Traditional Arabic" pitchFamily="18" charset="-78"/>
                <a:ea typeface="Calibri" pitchFamily="34" charset="0"/>
                <a:cs typeface="Traditional Arabic" pitchFamily="18" charset="-78"/>
              </a:rPr>
              <a:t>  خلاصة الفصل</a:t>
            </a:r>
            <a:endParaRPr kumimoji="0" lang="ar-DZ" sz="1400" b="1" i="0" u="none" strike="noStrike" cap="none" normalizeH="0" baseline="0" dirty="0" smtClean="0">
              <a:ln>
                <a:noFill/>
              </a:ln>
              <a:solidFill>
                <a:schemeClr val="tx1"/>
              </a:solidFill>
              <a:effectLst/>
              <a:latin typeface="Traditional Arabic" pitchFamily="18" charset="-78"/>
              <a:cs typeface="Traditional Arabic" pitchFamily="18" charset="-78"/>
            </a:endParaRPr>
          </a:p>
        </p:txBody>
      </p:sp>
    </p:spTree>
  </p:cSld>
  <p:clrMapOvr>
    <a:masterClrMapping/>
  </p:clrMapOvr>
  <p:transition advClick="0" advTm="6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to="" calcmode="lin" valueType="num">
                                      <p:cBhvr>
                                        <p:cTn id="13" dur="1" fill="hold"/>
                                        <p:tgtEl>
                                          <p:spTgt spid="7"/>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ox(in)">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checkerboard(across)">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checkerboard(across)">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box(in)">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checkerboard(across)">
                                      <p:cBhvr>
                                        <p:cTn id="62" dur="50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box(in)">
                                      <p:cBhvr>
                                        <p:cTn id="67" dur="500"/>
                                        <p:tgtEl>
                                          <p:spTgt spid="18"/>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box(in)">
                                      <p:cBhvr>
                                        <p:cTn id="72" dur="500"/>
                                        <p:tgtEl>
                                          <p:spTgt spid="19"/>
                                        </p:tgtEl>
                                      </p:cBhvr>
                                    </p:animEffect>
                                  </p:childTnLst>
                                </p:cTn>
                              </p:par>
                            </p:childTnLst>
                          </p:cTn>
                        </p:par>
                      </p:childTnLst>
                    </p:cTn>
                  </p:par>
                  <p:par>
                    <p:cTn id="73" fill="hold">
                      <p:stCondLst>
                        <p:cond delay="indefinite"/>
                      </p:stCondLst>
                      <p:childTnLst>
                        <p:par>
                          <p:cTn id="74" fill="hold">
                            <p:stCondLst>
                              <p:cond delay="0"/>
                            </p:stCondLst>
                            <p:childTnLst>
                              <p:par>
                                <p:cTn id="75" presetID="5" presetClass="entr" presetSubtype="1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checkerboard(across)">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0004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smtClean="0">
                <a:solidFill>
                  <a:srgbClr val="CC9900"/>
                </a:solidFill>
                <a:latin typeface="Tahoma" pitchFamily="34" charset="0"/>
                <a:cs typeface="Farsi Simple Bold" pitchFamily="2" charset="-78"/>
              </a:rPr>
              <a:t>  </a:t>
            </a:r>
            <a:r>
              <a:rPr lang="ar-DZ" b="0" dirty="0" smtClean="0">
                <a:solidFill>
                  <a:srgbClr val="CCFFFF"/>
                </a:solidFill>
                <a:latin typeface="Tahoma" pitchFamily="34" charset="0"/>
                <a:cs typeface="Farsi Simple Bold" pitchFamily="2" charset="-78"/>
              </a:rPr>
              <a:t>الموضوع</a:t>
            </a:r>
            <a:r>
              <a:rPr lang="ar-DZ" b="0" i="1" dirty="0" smtClean="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a:latin typeface="Tahoma" pitchFamily="34" charset="0"/>
              <a:cs typeface="Arabic Transparent" pitchFamily="2" charset="-78"/>
            </a:endParaRPr>
          </a:p>
        </p:txBody>
      </p:sp>
      <p:sp>
        <p:nvSpPr>
          <p:cNvPr id="3" name="Rectangle 26"/>
          <p:cNvSpPr>
            <a:spLocks noChangeArrowheads="1"/>
          </p:cNvSpPr>
          <p:nvPr/>
        </p:nvSpPr>
        <p:spPr bwMode="auto">
          <a:xfrm>
            <a:off x="0" y="0"/>
            <a:ext cx="1979613" cy="5714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rtl="1" eaLnBrk="1" hangingPunct="1"/>
            <a:r>
              <a:rPr lang="ar-DZ" sz="2200" dirty="0" smtClean="0">
                <a:solidFill>
                  <a:srgbClr val="323E1A"/>
                </a:solidFill>
                <a:latin typeface="Tahoma" pitchFamily="34" charset="0"/>
                <a:cs typeface="Andalus" pitchFamily="2" charset="-78"/>
              </a:rPr>
              <a:t>الفصل الثالث</a:t>
            </a:r>
            <a:endParaRPr lang="fr-FR" sz="2200" dirty="0">
              <a:solidFill>
                <a:srgbClr val="323E1A"/>
              </a:solidFill>
              <a:latin typeface="Tahoma" pitchFamily="34" charset="0"/>
              <a:cs typeface="Andalus" pitchFamily="2" charset="-78"/>
            </a:endParaRPr>
          </a:p>
        </p:txBody>
      </p:sp>
      <p:pic>
        <p:nvPicPr>
          <p:cNvPr id="4" name="Picture 8" descr="AG00051_"/>
          <p:cNvPicPr>
            <a:picLocks noChangeAspect="1" noChangeArrowheads="1" noCrop="1"/>
          </p:cNvPicPr>
          <p:nvPr/>
        </p:nvPicPr>
        <p:blipFill>
          <a:blip r:embed="rId2" cstate="print"/>
          <a:srcRect/>
          <a:stretch>
            <a:fillRect/>
          </a:stretch>
        </p:blipFill>
        <p:spPr bwMode="auto">
          <a:xfrm flipH="1">
            <a:off x="6858016" y="857232"/>
            <a:ext cx="534988" cy="158750"/>
          </a:xfrm>
          <a:prstGeom prst="rect">
            <a:avLst/>
          </a:prstGeom>
          <a:noFill/>
          <a:ln w="9525">
            <a:noFill/>
            <a:miter lim="800000"/>
            <a:headEnd/>
            <a:tailEnd/>
          </a:ln>
        </p:spPr>
      </p:pic>
      <p:sp>
        <p:nvSpPr>
          <p:cNvPr id="5" name="مستطيل مستدير الزوايا 25"/>
          <p:cNvSpPr/>
          <p:nvPr/>
        </p:nvSpPr>
        <p:spPr>
          <a:xfrm>
            <a:off x="3643306" y="714356"/>
            <a:ext cx="183600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DZ" sz="2000" b="1" dirty="0" smtClean="0">
                <a:latin typeface="Times New Roman" pitchFamily="18" charset="0"/>
                <a:cs typeface="Times New Roman" pitchFamily="18" charset="0"/>
              </a:rPr>
              <a:t>دفتر الشروط</a:t>
            </a:r>
            <a:endParaRPr lang="en-US" sz="2000" b="1" dirty="0">
              <a:latin typeface="Times New Roman" pitchFamily="18" charset="0"/>
              <a:cs typeface="Times New Roman" pitchFamily="18" charset="0"/>
            </a:endParaRPr>
          </a:p>
        </p:txBody>
      </p:sp>
      <p:sp>
        <p:nvSpPr>
          <p:cNvPr id="6" name="مستطيل مستدير الزوايا 51"/>
          <p:cNvSpPr/>
          <p:nvPr/>
        </p:nvSpPr>
        <p:spPr>
          <a:xfrm>
            <a:off x="5500694" y="1857364"/>
            <a:ext cx="226800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DZ" sz="1600" b="1" dirty="0" smtClean="0">
                <a:latin typeface="Times New Roman" pitchFamily="18" charset="0"/>
                <a:cs typeface="Times New Roman" pitchFamily="18" charset="0"/>
              </a:rPr>
              <a:t>أرضية المشروع لأغراض      الترفيه</a:t>
            </a:r>
            <a:endParaRPr lang="en-US" sz="1600" dirty="0">
              <a:latin typeface="Times New Roman" pitchFamily="18" charset="0"/>
              <a:cs typeface="Times New Roman" pitchFamily="18" charset="0"/>
            </a:endParaRPr>
          </a:p>
        </p:txBody>
      </p:sp>
      <p:sp>
        <p:nvSpPr>
          <p:cNvPr id="7" name="مستطيل مستدير الزوايا 55"/>
          <p:cNvSpPr/>
          <p:nvPr/>
        </p:nvSpPr>
        <p:spPr>
          <a:xfrm>
            <a:off x="5518710" y="2857496"/>
            <a:ext cx="226800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DZ" b="1" dirty="0" smtClean="0">
                <a:latin typeface="Traditional Arabic" pitchFamily="18" charset="-78"/>
                <a:cs typeface="Traditional Arabic" pitchFamily="18" charset="-78"/>
              </a:rPr>
              <a:t>تجهيزات المبرمجة متكاملة الوظائف</a:t>
            </a:r>
            <a:endParaRPr lang="en-US" dirty="0">
              <a:latin typeface="Traditional Arabic" pitchFamily="18" charset="-78"/>
              <a:cs typeface="Traditional Arabic" pitchFamily="18" charset="-78"/>
            </a:endParaRPr>
          </a:p>
        </p:txBody>
      </p:sp>
      <p:sp>
        <p:nvSpPr>
          <p:cNvPr id="8" name="مستطيل مستدير الزوايا 50"/>
          <p:cNvSpPr/>
          <p:nvPr/>
        </p:nvSpPr>
        <p:spPr>
          <a:xfrm>
            <a:off x="1357290" y="1857364"/>
            <a:ext cx="226800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DZ" b="1" dirty="0" smtClean="0">
                <a:latin typeface="Times New Roman" pitchFamily="18" charset="0"/>
                <a:cs typeface="Times New Roman" pitchFamily="18" charset="0"/>
              </a:rPr>
              <a:t>مراعاة جانب الرؤيا في غرفة التشغيل</a:t>
            </a:r>
            <a:endParaRPr lang="en-US" b="1" dirty="0">
              <a:latin typeface="Times New Roman" pitchFamily="18" charset="0"/>
              <a:cs typeface="Times New Roman" pitchFamily="18" charset="0"/>
            </a:endParaRPr>
          </a:p>
        </p:txBody>
      </p:sp>
      <p:sp>
        <p:nvSpPr>
          <p:cNvPr id="9" name="مستطيل مستدير الزوايا 63"/>
          <p:cNvSpPr/>
          <p:nvPr/>
        </p:nvSpPr>
        <p:spPr>
          <a:xfrm>
            <a:off x="1370778" y="2857496"/>
            <a:ext cx="226800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DZ" dirty="0" smtClean="0">
                <a:latin typeface="Times New Roman" pitchFamily="18" charset="0"/>
                <a:cs typeface="Times New Roman" pitchFamily="18" charset="0"/>
              </a:rPr>
              <a:t>توزيع المساحات الخضراء بشكل متوازن</a:t>
            </a:r>
            <a:r>
              <a:rPr lang="ar-DZ" sz="2000" b="1" dirty="0" smtClean="0">
                <a:latin typeface="Traditional Arabic" pitchFamily="18" charset="-78"/>
                <a:cs typeface="Traditional Arabic" pitchFamily="18" charset="-78"/>
              </a:rPr>
              <a:t> </a:t>
            </a:r>
            <a:endParaRPr lang="en-US" sz="2000" dirty="0">
              <a:latin typeface="Traditional Arabic" pitchFamily="18" charset="-78"/>
              <a:cs typeface="Traditional Arabic" pitchFamily="18" charset="-78"/>
            </a:endParaRPr>
          </a:p>
        </p:txBody>
      </p:sp>
      <p:sp>
        <p:nvSpPr>
          <p:cNvPr id="10" name="مستطيل مستدير الزوايا 62"/>
          <p:cNvSpPr/>
          <p:nvPr/>
        </p:nvSpPr>
        <p:spPr>
          <a:xfrm>
            <a:off x="1370778" y="3429000"/>
            <a:ext cx="226800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DZ" dirty="0" smtClean="0">
                <a:latin typeface="Times New Roman" pitchFamily="18" charset="0"/>
                <a:cs typeface="Times New Roman" pitchFamily="18" charset="0"/>
              </a:rPr>
              <a:t>النظافة</a:t>
            </a:r>
            <a:r>
              <a:rPr lang="ar-DZ" sz="2000" b="1" dirty="0" smtClean="0">
                <a:latin typeface="Traditional Arabic" pitchFamily="18" charset="-78"/>
                <a:cs typeface="Traditional Arabic" pitchFamily="18" charset="-78"/>
              </a:rPr>
              <a:t> </a:t>
            </a:r>
            <a:endParaRPr lang="en-US" sz="2000" dirty="0">
              <a:latin typeface="Traditional Arabic" pitchFamily="18" charset="-78"/>
              <a:cs typeface="Traditional Arabic" pitchFamily="18" charset="-78"/>
            </a:endParaRPr>
          </a:p>
        </p:txBody>
      </p:sp>
      <p:sp>
        <p:nvSpPr>
          <p:cNvPr id="11" name="مستطيل مستدير الزوايا 59"/>
          <p:cNvSpPr/>
          <p:nvPr/>
        </p:nvSpPr>
        <p:spPr>
          <a:xfrm>
            <a:off x="1370778" y="4000504"/>
            <a:ext cx="223200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DZ" dirty="0" smtClean="0">
                <a:latin typeface="Times New Roman" pitchFamily="18" charset="0"/>
                <a:cs typeface="Times New Roman" pitchFamily="18" charset="0"/>
              </a:rPr>
              <a:t>مراقبة وصيانة جميع التجهيزات </a:t>
            </a:r>
            <a:endParaRPr lang="en-US" dirty="0">
              <a:latin typeface="Times New Roman" pitchFamily="18" charset="0"/>
              <a:cs typeface="Times New Roman" pitchFamily="18" charset="0"/>
            </a:endParaRPr>
          </a:p>
        </p:txBody>
      </p:sp>
      <p:sp>
        <p:nvSpPr>
          <p:cNvPr id="12" name="مستطيل مستدير الزوايا 58"/>
          <p:cNvSpPr/>
          <p:nvPr/>
        </p:nvSpPr>
        <p:spPr>
          <a:xfrm>
            <a:off x="5518710" y="3429000"/>
            <a:ext cx="226800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DZ" b="1" dirty="0" smtClean="0">
                <a:latin typeface="Traditional Arabic" pitchFamily="18" charset="-78"/>
                <a:cs typeface="Traditional Arabic" pitchFamily="18" charset="-78"/>
              </a:rPr>
              <a:t>استعمال الأسلاك غير قابلة للاحتراق </a:t>
            </a:r>
            <a:endParaRPr lang="en-US" b="1" dirty="0">
              <a:latin typeface="Traditional Arabic" pitchFamily="18" charset="-78"/>
              <a:cs typeface="Traditional Arabic" pitchFamily="18" charset="-78"/>
            </a:endParaRPr>
          </a:p>
        </p:txBody>
      </p:sp>
      <p:sp>
        <p:nvSpPr>
          <p:cNvPr id="13" name="مستطيل مستدير الزوايا 57"/>
          <p:cNvSpPr/>
          <p:nvPr/>
        </p:nvSpPr>
        <p:spPr>
          <a:xfrm>
            <a:off x="5500694" y="4000504"/>
            <a:ext cx="2268000" cy="50006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DZ" b="1" dirty="0" smtClean="0">
                <a:latin typeface="Traditional Arabic" pitchFamily="18" charset="-78"/>
                <a:cs typeface="Traditional Arabic" pitchFamily="18" charset="-78"/>
              </a:rPr>
              <a:t>انجاز مسطح مائي مع معالجة لشكله العام</a:t>
            </a:r>
            <a:endParaRPr lang="en-US" dirty="0">
              <a:latin typeface="Traditional Arabic" pitchFamily="18" charset="-78"/>
              <a:cs typeface="Traditional Arabic" pitchFamily="18" charset="-78"/>
            </a:endParaRPr>
          </a:p>
        </p:txBody>
      </p:sp>
      <p:cxnSp>
        <p:nvCxnSpPr>
          <p:cNvPr id="14" name="رابط مستقيم 35"/>
          <p:cNvCxnSpPr/>
          <p:nvPr/>
        </p:nvCxnSpPr>
        <p:spPr>
          <a:xfrm rot="10800000">
            <a:off x="4746895" y="1528753"/>
            <a:ext cx="1622168" cy="19380"/>
          </a:xfrm>
          <a:prstGeom prst="line">
            <a:avLst/>
          </a:prstGeom>
        </p:spPr>
        <p:style>
          <a:lnRef idx="3">
            <a:schemeClr val="accent4"/>
          </a:lnRef>
          <a:fillRef idx="0">
            <a:schemeClr val="accent4"/>
          </a:fillRef>
          <a:effectRef idx="2">
            <a:schemeClr val="accent4"/>
          </a:effectRef>
          <a:fontRef idx="minor">
            <a:schemeClr val="tx1"/>
          </a:fontRef>
        </p:style>
      </p:cxnSp>
      <p:sp>
        <p:nvSpPr>
          <p:cNvPr id="15" name="قوس 36"/>
          <p:cNvSpPr/>
          <p:nvPr/>
        </p:nvSpPr>
        <p:spPr>
          <a:xfrm rot="4831308">
            <a:off x="4034173" y="1033785"/>
            <a:ext cx="500066" cy="500066"/>
          </a:xfrm>
          <a:prstGeom prst="arc">
            <a:avLst/>
          </a:prstGeom>
        </p:spPr>
        <p:style>
          <a:lnRef idx="3">
            <a:schemeClr val="accent4"/>
          </a:lnRef>
          <a:fillRef idx="0">
            <a:schemeClr val="accent4"/>
          </a:fillRef>
          <a:effectRef idx="2">
            <a:schemeClr val="accent4"/>
          </a:effectRef>
          <a:fontRef idx="minor">
            <a:schemeClr val="tx1"/>
          </a:fontRef>
        </p:style>
        <p:txBody>
          <a:bodyPr rtlCol="0" anchor="ctr"/>
          <a:lstStyle/>
          <a:p>
            <a:pPr marL="342900" indent="-342900" algn="ctr">
              <a:buFont typeface="+mj-lt"/>
              <a:buAutoNum type="arabicPeriod"/>
            </a:pPr>
            <a:endParaRPr lang="en-US"/>
          </a:p>
        </p:txBody>
      </p:sp>
      <p:sp>
        <p:nvSpPr>
          <p:cNvPr id="16" name="قوس 40"/>
          <p:cNvSpPr/>
          <p:nvPr/>
        </p:nvSpPr>
        <p:spPr>
          <a:xfrm rot="11392188">
            <a:off x="4539720" y="1032388"/>
            <a:ext cx="500066" cy="500066"/>
          </a:xfrm>
          <a:prstGeom prst="arc">
            <a:avLst/>
          </a:prstGeom>
        </p:spPr>
        <p:style>
          <a:lnRef idx="3">
            <a:schemeClr val="accent4"/>
          </a:lnRef>
          <a:fillRef idx="0">
            <a:schemeClr val="accent4"/>
          </a:fillRef>
          <a:effectRef idx="2">
            <a:schemeClr val="accent4"/>
          </a:effectRef>
          <a:fontRef idx="minor">
            <a:schemeClr val="tx1"/>
          </a:fontRef>
        </p:style>
        <p:txBody>
          <a:bodyPr rtlCol="0" anchor="ctr"/>
          <a:lstStyle/>
          <a:p>
            <a:pPr marL="342900" indent="-342900" algn="ctr">
              <a:buFont typeface="+mj-lt"/>
              <a:buAutoNum type="arabicPeriod"/>
            </a:pPr>
            <a:endParaRPr lang="en-US"/>
          </a:p>
        </p:txBody>
      </p:sp>
      <p:sp>
        <p:nvSpPr>
          <p:cNvPr id="17" name="قوس 47"/>
          <p:cNvSpPr/>
          <p:nvPr/>
        </p:nvSpPr>
        <p:spPr>
          <a:xfrm rot="599337">
            <a:off x="6183216" y="1539754"/>
            <a:ext cx="500066" cy="500066"/>
          </a:xfrm>
          <a:prstGeom prst="arc">
            <a:avLst>
              <a:gd name="adj1" fmla="val 14708168"/>
              <a:gd name="adj2" fmla="val 0"/>
            </a:avLst>
          </a:prstGeom>
        </p:spPr>
        <p:style>
          <a:lnRef idx="3">
            <a:schemeClr val="accent4"/>
          </a:lnRef>
          <a:fillRef idx="0">
            <a:schemeClr val="accent4"/>
          </a:fillRef>
          <a:effectRef idx="2">
            <a:schemeClr val="accent4"/>
          </a:effectRef>
          <a:fontRef idx="minor">
            <a:schemeClr val="tx1"/>
          </a:fontRef>
        </p:style>
        <p:txBody>
          <a:bodyPr rtlCol="0" anchor="ctr"/>
          <a:lstStyle/>
          <a:p>
            <a:pPr marL="342900" indent="-342900" algn="ctr">
              <a:buFont typeface="+mj-lt"/>
              <a:buAutoNum type="arabicPeriod"/>
            </a:pPr>
            <a:endParaRPr lang="en-US"/>
          </a:p>
        </p:txBody>
      </p:sp>
      <p:cxnSp>
        <p:nvCxnSpPr>
          <p:cNvPr id="18" name="رابط مستقيم 32"/>
          <p:cNvCxnSpPr/>
          <p:nvPr/>
        </p:nvCxnSpPr>
        <p:spPr>
          <a:xfrm rot="10800000" flipV="1">
            <a:off x="2750332" y="1530438"/>
            <a:ext cx="1575049" cy="41174"/>
          </a:xfrm>
          <a:prstGeom prst="line">
            <a:avLst/>
          </a:prstGeom>
        </p:spPr>
        <p:style>
          <a:lnRef idx="3">
            <a:schemeClr val="accent4"/>
          </a:lnRef>
          <a:fillRef idx="0">
            <a:schemeClr val="accent4"/>
          </a:fillRef>
          <a:effectRef idx="2">
            <a:schemeClr val="accent4"/>
          </a:effectRef>
          <a:fontRef idx="minor">
            <a:schemeClr val="tx1"/>
          </a:fontRef>
        </p:style>
      </p:cxnSp>
      <p:sp>
        <p:nvSpPr>
          <p:cNvPr id="19" name="قوس 46"/>
          <p:cNvSpPr/>
          <p:nvPr/>
        </p:nvSpPr>
        <p:spPr>
          <a:xfrm rot="16200000">
            <a:off x="2500298" y="1571612"/>
            <a:ext cx="500066" cy="500066"/>
          </a:xfrm>
          <a:prstGeom prst="arc">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a:p>
        </p:txBody>
      </p:sp>
      <p:cxnSp>
        <p:nvCxnSpPr>
          <p:cNvPr id="20" name="رابط كسهم مستقيم 68"/>
          <p:cNvCxnSpPr/>
          <p:nvPr/>
        </p:nvCxnSpPr>
        <p:spPr>
          <a:xfrm rot="16200000" flipH="1">
            <a:off x="6456099" y="2598455"/>
            <a:ext cx="500066" cy="1801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1" name="رابط كسهم مستقيم 70"/>
          <p:cNvCxnSpPr>
            <a:stCxn id="8" idx="2"/>
          </p:cNvCxnSpPr>
          <p:nvPr/>
        </p:nvCxnSpPr>
        <p:spPr>
          <a:xfrm rot="16200000" flipH="1">
            <a:off x="2245761" y="2602959"/>
            <a:ext cx="500067" cy="900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by="(-#ppt_w*2)" calcmode="lin" valueType="num">
                                      <p:cBhvr rctx="PPT">
                                        <p:cTn id="16" dur="500" autoRev="1" fill="hold">
                                          <p:stCondLst>
                                            <p:cond delay="0"/>
                                          </p:stCondLst>
                                        </p:cTn>
                                        <p:tgtEl>
                                          <p:spTgt spid="5"/>
                                        </p:tgtEl>
                                        <p:attrNameLst>
                                          <p:attrName>ppt_w</p:attrName>
                                        </p:attrNameLst>
                                      </p:cBhvr>
                                    </p:anim>
                                    <p:anim by="(#ppt_w*0.50)" calcmode="lin" valueType="num">
                                      <p:cBhvr>
                                        <p:cTn id="17" dur="500" decel="50000" autoRev="1" fill="hold">
                                          <p:stCondLst>
                                            <p:cond delay="0"/>
                                          </p:stCondLst>
                                        </p:cTn>
                                        <p:tgtEl>
                                          <p:spTgt spid="5"/>
                                        </p:tgtEl>
                                        <p:attrNameLst>
                                          <p:attrName>ppt_x</p:attrName>
                                        </p:attrNameLst>
                                      </p:cBhvr>
                                    </p:anim>
                                    <p:anim from="(-#ppt_h/2)" to="(#ppt_y)" calcmode="lin" valueType="num">
                                      <p:cBhvr>
                                        <p:cTn id="18" dur="1000" fill="hold">
                                          <p:stCondLst>
                                            <p:cond delay="0"/>
                                          </p:stCondLst>
                                        </p:cTn>
                                        <p:tgtEl>
                                          <p:spTgt spid="5"/>
                                        </p:tgtEl>
                                        <p:attrNameLst>
                                          <p:attrName>ppt_y</p:attrName>
                                        </p:attrNameLst>
                                      </p:cBhvr>
                                    </p:anim>
                                    <p:animRot by="21600000">
                                      <p:cBhvr>
                                        <p:cTn id="19" dur="1000" fill="hold">
                                          <p:stCondLst>
                                            <p:cond delay="0"/>
                                          </p:stCondLst>
                                        </p:cTn>
                                        <p:tgtEl>
                                          <p:spTgt spid="5"/>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grpId="0" nodeType="click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anim calcmode="lin" valueType="num">
                                      <p:cBhvr>
                                        <p:cTn id="25" dur="2000" fill="hold"/>
                                        <p:tgtEl>
                                          <p:spTgt spid="6"/>
                                        </p:tgtEl>
                                        <p:attrNameLst>
                                          <p:attrName>ppt_w</p:attrName>
                                        </p:attrNameLst>
                                      </p:cBhvr>
                                      <p:tavLst>
                                        <p:tav tm="0" fmla="#ppt_w*sin(2.5*pi*$)">
                                          <p:val>
                                            <p:fltVal val="0"/>
                                          </p:val>
                                        </p:tav>
                                        <p:tav tm="100000">
                                          <p:val>
                                            <p:fltVal val="1"/>
                                          </p:val>
                                        </p:tav>
                                      </p:tavLst>
                                    </p:anim>
                                    <p:anim calcmode="lin" valueType="num">
                                      <p:cBhvr>
                                        <p:cTn id="26" dur="2000" fill="hold"/>
                                        <p:tgtEl>
                                          <p:spTgt spid="6"/>
                                        </p:tgtEl>
                                        <p:attrNameLst>
                                          <p:attrName>ppt_h</p:attrName>
                                        </p:attrNameLst>
                                      </p:cBhvr>
                                      <p:tavLst>
                                        <p:tav tm="0">
                                          <p:val>
                                            <p:strVal val="#ppt_h"/>
                                          </p:val>
                                        </p:tav>
                                        <p:tav tm="100000">
                                          <p:val>
                                            <p:strVal val="#ppt_h"/>
                                          </p:val>
                                        </p:tav>
                                      </p:tavLst>
                                    </p:anim>
                                  </p:childTnLst>
                                </p:cTn>
                              </p:par>
                              <p:par>
                                <p:cTn id="27" presetID="24"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to="" calcmode="lin" valueType="num">
                                      <p:cBhvr>
                                        <p:cTn id="29" dur="1" fill="hold"/>
                                        <p:tgtEl>
                                          <p:spTgt spid="7"/>
                                        </p:tgtEl>
                                        <p:attrNameLst>
                                          <p:attrName/>
                                        </p:attrNameLst>
                                      </p:cBhvr>
                                    </p:anim>
                                  </p:childTnLst>
                                </p:cTn>
                              </p:par>
                              <p:par>
                                <p:cTn id="30" presetID="45" presetClass="entr" presetSubtype="0" fill="hold" grpId="0" nodeType="withEffect">
                                  <p:stCondLst>
                                    <p:cond delay="0"/>
                                  </p:stCondLst>
                                  <p:iterate type="lt">
                                    <p:tmPct val="10000"/>
                                  </p:iterate>
                                  <p:childTnLst>
                                    <p:set>
                                      <p:cBhvr>
                                        <p:cTn id="31" dur="1" fill="hold">
                                          <p:stCondLst>
                                            <p:cond delay="0"/>
                                          </p:stCondLst>
                                        </p:cTn>
                                        <p:tgtEl>
                                          <p:spTgt spid="8"/>
                                        </p:tgtEl>
                                        <p:attrNameLst>
                                          <p:attrName>style.visibility</p:attrName>
                                        </p:attrNameLst>
                                      </p:cBhvr>
                                      <p:to>
                                        <p:strVal val="visible"/>
                                      </p:to>
                                    </p:set>
                                    <p:animEffect transition="in" filter="fade">
                                      <p:cBhvr>
                                        <p:cTn id="32" dur="2000"/>
                                        <p:tgtEl>
                                          <p:spTgt spid="8"/>
                                        </p:tgtEl>
                                      </p:cBhvr>
                                    </p:animEffect>
                                    <p:anim calcmode="lin" valueType="num">
                                      <p:cBhvr>
                                        <p:cTn id="33" dur="2000" fill="hold"/>
                                        <p:tgtEl>
                                          <p:spTgt spid="8"/>
                                        </p:tgtEl>
                                        <p:attrNameLst>
                                          <p:attrName>ppt_w</p:attrName>
                                        </p:attrNameLst>
                                      </p:cBhvr>
                                      <p:tavLst>
                                        <p:tav tm="0" fmla="#ppt_w*sin(2.5*pi*$)">
                                          <p:val>
                                            <p:fltVal val="0"/>
                                          </p:val>
                                        </p:tav>
                                        <p:tav tm="100000">
                                          <p:val>
                                            <p:fltVal val="1"/>
                                          </p:val>
                                        </p:tav>
                                      </p:tavLst>
                                    </p:anim>
                                    <p:anim calcmode="lin" valueType="num">
                                      <p:cBhvr>
                                        <p:cTn id="34" dur="2000" fill="hold"/>
                                        <p:tgtEl>
                                          <p:spTgt spid="8"/>
                                        </p:tgtEl>
                                        <p:attrNameLst>
                                          <p:attrName>ppt_h</p:attrName>
                                        </p:attrNameLst>
                                      </p:cBhvr>
                                      <p:tavLst>
                                        <p:tav tm="0">
                                          <p:val>
                                            <p:strVal val="#ppt_h"/>
                                          </p:val>
                                        </p:tav>
                                        <p:tav tm="100000">
                                          <p:val>
                                            <p:strVal val="#ppt_h"/>
                                          </p:val>
                                        </p:tav>
                                      </p:tavLst>
                                    </p:anim>
                                  </p:childTnLst>
                                </p:cTn>
                              </p:par>
                              <p:par>
                                <p:cTn id="35" presetID="24"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attrNameLst>
                                          <p:attrName/>
                                        </p:attrNameLst>
                                      </p:cBhvr>
                                    </p:anim>
                                  </p:childTnLst>
                                </p:cTn>
                              </p:par>
                              <p:par>
                                <p:cTn id="38" presetID="24"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to="" calcmode="lin" valueType="num">
                                      <p:cBhvr>
                                        <p:cTn id="40" dur="1" fill="hold"/>
                                        <p:tgtEl>
                                          <p:spTgt spid="10"/>
                                        </p:tgtEl>
                                        <p:attrNameLst>
                                          <p:attrName/>
                                        </p:attrNameLst>
                                      </p:cBhvr>
                                    </p:anim>
                                  </p:childTnLst>
                                </p:cTn>
                              </p:par>
                              <p:par>
                                <p:cTn id="41" presetID="24"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to="" calcmode="lin" valueType="num">
                                      <p:cBhvr>
                                        <p:cTn id="43" dur="1" fill="hold"/>
                                        <p:tgtEl>
                                          <p:spTgt spid="11"/>
                                        </p:tgtEl>
                                        <p:attrNameLst>
                                          <p:attrName/>
                                        </p:attrNameLst>
                                      </p:cBhvr>
                                    </p:anim>
                                  </p:childTnLst>
                                </p:cTn>
                              </p:par>
                              <p:par>
                                <p:cTn id="44" presetID="24"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to="" calcmode="lin" valueType="num">
                                      <p:cBhvr>
                                        <p:cTn id="46" dur="1" fill="hold"/>
                                        <p:tgtEl>
                                          <p:spTgt spid="12"/>
                                        </p:tgtEl>
                                        <p:attrNameLst>
                                          <p:attrName/>
                                        </p:attrNameLst>
                                      </p:cBhvr>
                                    </p:anim>
                                  </p:childTnLst>
                                </p:cTn>
                              </p:par>
                              <p:par>
                                <p:cTn id="47" presetID="24"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to="" calcmode="lin" valueType="num">
                                      <p:cBhvr>
                                        <p:cTn id="49" dur="1" fill="hold"/>
                                        <p:tgtEl>
                                          <p:spTgt spid="13"/>
                                        </p:tgtEl>
                                        <p:attrNameLst>
                                          <p:attrName/>
                                        </p:attrNameLst>
                                      </p:cBhvr>
                                    </p:anim>
                                  </p:childTnLst>
                                </p:cTn>
                              </p:par>
                              <p:par>
                                <p:cTn id="50" presetID="29"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1000" fill="hold"/>
                                        <p:tgtEl>
                                          <p:spTgt spid="14"/>
                                        </p:tgtEl>
                                        <p:attrNameLst>
                                          <p:attrName>ppt_x</p:attrName>
                                        </p:attrNameLst>
                                      </p:cBhvr>
                                      <p:tavLst>
                                        <p:tav tm="0">
                                          <p:val>
                                            <p:strVal val="#ppt_x-.2"/>
                                          </p:val>
                                        </p:tav>
                                        <p:tav tm="100000">
                                          <p:val>
                                            <p:strVal val="#ppt_x"/>
                                          </p:val>
                                        </p:tav>
                                      </p:tavLst>
                                    </p:anim>
                                    <p:anim calcmode="lin" valueType="num">
                                      <p:cBhvr>
                                        <p:cTn id="53"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54" dur="1000"/>
                                        <p:tgtEl>
                                          <p:spTgt spid="14"/>
                                        </p:tgtEl>
                                      </p:cBhvr>
                                    </p:animEffect>
                                  </p:childTnLst>
                                </p:cTn>
                              </p:par>
                            </p:childTnLst>
                          </p:cTn>
                        </p:par>
                      </p:childTnLst>
                    </p:cTn>
                  </p:par>
                  <p:par>
                    <p:cTn id="55" fill="hold">
                      <p:stCondLst>
                        <p:cond delay="indefinite"/>
                      </p:stCondLst>
                      <p:childTnLst>
                        <p:par>
                          <p:cTn id="56" fill="hold">
                            <p:stCondLst>
                              <p:cond delay="0"/>
                            </p:stCondLst>
                            <p:childTnLst>
                              <p:par>
                                <p:cTn id="57" presetID="29" presetClass="entr" presetSubtype="0"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1000" fill="hold"/>
                                        <p:tgtEl>
                                          <p:spTgt spid="15"/>
                                        </p:tgtEl>
                                        <p:attrNameLst>
                                          <p:attrName>ppt_x</p:attrName>
                                        </p:attrNameLst>
                                      </p:cBhvr>
                                      <p:tavLst>
                                        <p:tav tm="0">
                                          <p:val>
                                            <p:strVal val="#ppt_x-.2"/>
                                          </p:val>
                                        </p:tav>
                                        <p:tav tm="100000">
                                          <p:val>
                                            <p:strVal val="#ppt_x"/>
                                          </p:val>
                                        </p:tav>
                                      </p:tavLst>
                                    </p:anim>
                                    <p:anim calcmode="lin" valueType="num">
                                      <p:cBhvr>
                                        <p:cTn id="60"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61" dur="1000"/>
                                        <p:tgtEl>
                                          <p:spTgt spid="15"/>
                                        </p:tgtEl>
                                      </p:cBhvr>
                                    </p:animEffect>
                                  </p:childTnLst>
                                </p:cTn>
                              </p:par>
                              <p:par>
                                <p:cTn id="62" presetID="29"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1000" fill="hold"/>
                                        <p:tgtEl>
                                          <p:spTgt spid="16"/>
                                        </p:tgtEl>
                                        <p:attrNameLst>
                                          <p:attrName>ppt_x</p:attrName>
                                        </p:attrNameLst>
                                      </p:cBhvr>
                                      <p:tavLst>
                                        <p:tav tm="0">
                                          <p:val>
                                            <p:strVal val="#ppt_x-.2"/>
                                          </p:val>
                                        </p:tav>
                                        <p:tav tm="100000">
                                          <p:val>
                                            <p:strVal val="#ppt_x"/>
                                          </p:val>
                                        </p:tav>
                                      </p:tavLst>
                                    </p:anim>
                                    <p:anim calcmode="lin" valueType="num">
                                      <p:cBhvr>
                                        <p:cTn id="65"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66" dur="1000"/>
                                        <p:tgtEl>
                                          <p:spTgt spid="16"/>
                                        </p:tgtEl>
                                      </p:cBhvr>
                                    </p:animEffect>
                                  </p:childTnLst>
                                </p:cTn>
                              </p:par>
                              <p:par>
                                <p:cTn id="67" presetID="29" presetClass="entr" presetSubtype="0"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p:cTn id="69" dur="1000" fill="hold"/>
                                        <p:tgtEl>
                                          <p:spTgt spid="17"/>
                                        </p:tgtEl>
                                        <p:attrNameLst>
                                          <p:attrName>ppt_x</p:attrName>
                                        </p:attrNameLst>
                                      </p:cBhvr>
                                      <p:tavLst>
                                        <p:tav tm="0">
                                          <p:val>
                                            <p:strVal val="#ppt_x-.2"/>
                                          </p:val>
                                        </p:tav>
                                        <p:tav tm="100000">
                                          <p:val>
                                            <p:strVal val="#ppt_x"/>
                                          </p:val>
                                        </p:tav>
                                      </p:tavLst>
                                    </p:anim>
                                    <p:anim calcmode="lin" valueType="num">
                                      <p:cBhvr>
                                        <p:cTn id="70"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71" dur="1000"/>
                                        <p:tgtEl>
                                          <p:spTgt spid="17"/>
                                        </p:tgtEl>
                                      </p:cBhvr>
                                    </p:animEffect>
                                  </p:childTnLst>
                                </p:cTn>
                              </p:par>
                              <p:par>
                                <p:cTn id="72" presetID="29" presetClass="entr" presetSubtype="0" fill="hold" nodeType="with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p:cTn id="74" dur="1000" fill="hold"/>
                                        <p:tgtEl>
                                          <p:spTgt spid="18"/>
                                        </p:tgtEl>
                                        <p:attrNameLst>
                                          <p:attrName>ppt_x</p:attrName>
                                        </p:attrNameLst>
                                      </p:cBhvr>
                                      <p:tavLst>
                                        <p:tav tm="0">
                                          <p:val>
                                            <p:strVal val="#ppt_x-.2"/>
                                          </p:val>
                                        </p:tav>
                                        <p:tav tm="100000">
                                          <p:val>
                                            <p:strVal val="#ppt_x"/>
                                          </p:val>
                                        </p:tav>
                                      </p:tavLst>
                                    </p:anim>
                                    <p:anim calcmode="lin" valueType="num">
                                      <p:cBhvr>
                                        <p:cTn id="75"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76" dur="1000"/>
                                        <p:tgtEl>
                                          <p:spTgt spid="18"/>
                                        </p:tgtEl>
                                      </p:cBhvr>
                                    </p:animEffect>
                                  </p:childTnLst>
                                </p:cTn>
                              </p:par>
                              <p:par>
                                <p:cTn id="77" presetID="29" presetClass="entr" presetSubtype="0"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1000" fill="hold"/>
                                        <p:tgtEl>
                                          <p:spTgt spid="19"/>
                                        </p:tgtEl>
                                        <p:attrNameLst>
                                          <p:attrName>ppt_x</p:attrName>
                                        </p:attrNameLst>
                                      </p:cBhvr>
                                      <p:tavLst>
                                        <p:tav tm="0">
                                          <p:val>
                                            <p:strVal val="#ppt_x-.2"/>
                                          </p:val>
                                        </p:tav>
                                        <p:tav tm="100000">
                                          <p:val>
                                            <p:strVal val="#ppt_x"/>
                                          </p:val>
                                        </p:tav>
                                      </p:tavLst>
                                    </p:anim>
                                    <p:anim calcmode="lin" valueType="num">
                                      <p:cBhvr>
                                        <p:cTn id="80"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81" dur="1000"/>
                                        <p:tgtEl>
                                          <p:spTgt spid="19"/>
                                        </p:tgtEl>
                                      </p:cBhvr>
                                    </p:animEffect>
                                  </p:childTnLst>
                                </p:cTn>
                              </p:par>
                            </p:childTnLst>
                          </p:cTn>
                        </p:par>
                      </p:childTnLst>
                    </p:cTn>
                  </p:par>
                  <p:par>
                    <p:cTn id="82" fill="hold">
                      <p:stCondLst>
                        <p:cond delay="indefinite"/>
                      </p:stCondLst>
                      <p:childTnLst>
                        <p:par>
                          <p:cTn id="83" fill="hold">
                            <p:stCondLst>
                              <p:cond delay="0"/>
                            </p:stCondLst>
                            <p:childTnLst>
                              <p:par>
                                <p:cTn id="84" presetID="24" presetClass="entr" presetSubtype="0" fill="hold" nodeType="clickEffect">
                                  <p:stCondLst>
                                    <p:cond delay="0"/>
                                  </p:stCondLst>
                                  <p:childTnLst>
                                    <p:set>
                                      <p:cBhvr>
                                        <p:cTn id="85" dur="1" fill="hold">
                                          <p:stCondLst>
                                            <p:cond delay="0"/>
                                          </p:stCondLst>
                                        </p:cTn>
                                        <p:tgtEl>
                                          <p:spTgt spid="20"/>
                                        </p:tgtEl>
                                        <p:attrNameLst>
                                          <p:attrName>style.visibility</p:attrName>
                                        </p:attrNameLst>
                                      </p:cBhvr>
                                      <p:to>
                                        <p:strVal val="visible"/>
                                      </p:to>
                                    </p:set>
                                    <p:anim to="" calcmode="lin" valueType="num">
                                      <p:cBhvr>
                                        <p:cTn id="86" dur="1" fill="hold"/>
                                        <p:tgtEl>
                                          <p:spTgt spid="20"/>
                                        </p:tgtEl>
                                        <p:attrNameLst>
                                          <p:attrName/>
                                        </p:attrNameLst>
                                      </p:cBhvr>
                                    </p:anim>
                                  </p:childTnLst>
                                </p:cTn>
                              </p:par>
                              <p:par>
                                <p:cTn id="87" presetID="24" presetClass="entr" presetSubtype="0" fill="hold" nodeType="withEffect">
                                  <p:stCondLst>
                                    <p:cond delay="0"/>
                                  </p:stCondLst>
                                  <p:childTnLst>
                                    <p:set>
                                      <p:cBhvr>
                                        <p:cTn id="88" dur="1" fill="hold">
                                          <p:stCondLst>
                                            <p:cond delay="0"/>
                                          </p:stCondLst>
                                        </p:cTn>
                                        <p:tgtEl>
                                          <p:spTgt spid="21"/>
                                        </p:tgtEl>
                                        <p:attrNameLst>
                                          <p:attrName>style.visibility</p:attrName>
                                        </p:attrNameLst>
                                      </p:cBhvr>
                                      <p:to>
                                        <p:strVal val="visible"/>
                                      </p:to>
                                    </p:set>
                                    <p:anim to="" calcmode="lin" valueType="num">
                                      <p:cBhvr>
                                        <p:cTn id="89" dur="1" fill="hold"/>
                                        <p:tgtEl>
                                          <p:spTgt spid="2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5" grpId="0" animBg="1"/>
      <p:bldP spid="16" grpId="0" animBg="1"/>
      <p:bldP spid="17" grpId="0" animBg="1"/>
      <p:bldP spid="1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5"/>
          <p:cNvSpPr/>
          <p:nvPr/>
        </p:nvSpPr>
        <p:spPr>
          <a:xfrm>
            <a:off x="5857884" y="642918"/>
            <a:ext cx="1928826" cy="57150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accent5"/>
          </a:lnRef>
          <a:fillRef idx="3">
            <a:schemeClr val="accent5"/>
          </a:fillRef>
          <a:effectRef idx="3">
            <a:schemeClr val="accent5"/>
          </a:effectRef>
          <a:fontRef idx="minor">
            <a:schemeClr val="lt1"/>
          </a:fontRef>
        </p:style>
        <p:txBody>
          <a:bodyPr rtlCol="0" anchor="ctr"/>
          <a:lstStyle/>
          <a:p>
            <a:pPr algn="ctr"/>
            <a:r>
              <a:rPr lang="ar-DZ" sz="2800" dirty="0" smtClean="0">
                <a:solidFill>
                  <a:schemeClr val="tx1"/>
                </a:solidFill>
                <a:latin typeface="Andalus" pitchFamily="18" charset="-78"/>
                <a:cs typeface="Andalus" pitchFamily="18" charset="-78"/>
              </a:rPr>
              <a:t>خلاصة الفصل</a:t>
            </a:r>
            <a:endParaRPr lang="en-US" sz="2800" dirty="0">
              <a:solidFill>
                <a:schemeClr val="tx1"/>
              </a:solidFill>
              <a:latin typeface="Andalus" pitchFamily="18" charset="-78"/>
              <a:cs typeface="Andalus" pitchFamily="18" charset="-78"/>
            </a:endParaRPr>
          </a:p>
        </p:txBody>
      </p:sp>
      <p:sp>
        <p:nvSpPr>
          <p:cNvPr id="3" name="مستطيل مستدير الزوايا 43"/>
          <p:cNvSpPr/>
          <p:nvPr/>
        </p:nvSpPr>
        <p:spPr>
          <a:xfrm>
            <a:off x="1285852" y="1500174"/>
            <a:ext cx="6786610" cy="164307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r" rtl="1"/>
            <a:r>
              <a:rPr lang="ar-DZ" b="1" dirty="0" smtClean="0">
                <a:latin typeface="Times New Roman" pitchFamily="18" charset="0"/>
                <a:cs typeface="Times New Roman" pitchFamily="18" charset="0"/>
              </a:rPr>
              <a:t>      بعد الدراسة التحليلية لأرضية المشروع قمنا بتهيئة </a:t>
            </a:r>
            <a:r>
              <a:rPr lang="ar-DZ" b="1" dirty="0" smtClean="0">
                <a:latin typeface="Times New Roman" pitchFamily="18" charset="0"/>
                <a:cs typeface="Times New Roman" pitchFamily="18" charset="0"/>
              </a:rPr>
              <a:t>منطقة </a:t>
            </a:r>
            <a:r>
              <a:rPr lang="ar-DZ" b="1" dirty="0" smtClean="0">
                <a:latin typeface="Times New Roman" pitchFamily="18" charset="0"/>
                <a:cs typeface="Times New Roman" pitchFamily="18" charset="0"/>
              </a:rPr>
              <a:t>"الرمال الذهبية" واقترحنا مخطط تهيئة يتوافق مع النقائص المتواجدة على المستوى السياحي في مدينة بوسعادة.</a:t>
            </a:r>
            <a:endParaRPr lang="en-US"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3"/>
                                        </p:tgtEl>
                                        <p:attrNameLst>
                                          <p:attrName>ppt_y</p:attrName>
                                        </p:attrNameLst>
                                      </p:cBhvr>
                                      <p:tavLst>
                                        <p:tav tm="0">
                                          <p:val>
                                            <p:strVal val="#ppt_y"/>
                                          </p:val>
                                        </p:tav>
                                        <p:tav tm="100000">
                                          <p:val>
                                            <p:strVal val="#ppt_y"/>
                                          </p:val>
                                        </p:tav>
                                      </p:tavLst>
                                    </p:anim>
                                    <p:animEffect transition="in" filter="fade">
                                      <p:cBhvr>
                                        <p:cTn id="1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_rosen9"/>
          <p:cNvPicPr>
            <a:picLocks noChangeAspect="1" noChangeArrowheads="1" noCrop="1"/>
          </p:cNvPicPr>
          <p:nvPr/>
        </p:nvPicPr>
        <p:blipFill>
          <a:blip r:embed="rId2" cstate="print"/>
          <a:srcRect/>
          <a:stretch>
            <a:fillRect/>
          </a:stretch>
        </p:blipFill>
        <p:spPr bwMode="auto">
          <a:xfrm>
            <a:off x="304800" y="4402138"/>
            <a:ext cx="8569325" cy="1312862"/>
          </a:xfrm>
          <a:prstGeom prst="rect">
            <a:avLst/>
          </a:prstGeom>
          <a:noFill/>
          <a:ln w="9525">
            <a:noFill/>
            <a:miter lim="800000"/>
            <a:headEnd/>
            <a:tailEnd/>
          </a:ln>
        </p:spPr>
      </p:pic>
      <p:pic>
        <p:nvPicPr>
          <p:cNvPr id="6" name="Picture 2" descr="SAHED boot (34)"/>
          <p:cNvPicPr>
            <a:picLocks noChangeAspect="1" noChangeArrowheads="1" noCrop="1"/>
          </p:cNvPicPr>
          <p:nvPr/>
        </p:nvPicPr>
        <p:blipFill>
          <a:blip r:embed="rId3" cstate="print"/>
          <a:srcRect/>
          <a:stretch>
            <a:fillRect/>
          </a:stretch>
        </p:blipFill>
        <p:spPr bwMode="auto">
          <a:xfrm>
            <a:off x="2824163" y="1397000"/>
            <a:ext cx="3495675" cy="2420938"/>
          </a:xfrm>
          <a:prstGeom prst="rect">
            <a:avLst/>
          </a:prstGeom>
          <a:noFill/>
          <a:ln w="9525">
            <a:noFill/>
            <a:miter lim="800000"/>
            <a:headEnd/>
            <a:tailEnd/>
          </a:ln>
        </p:spPr>
      </p:pic>
    </p:spTree>
  </p:cSld>
  <p:clrMapOvr>
    <a:masterClrMapping/>
  </p:clrMapOvr>
  <p:transition advClick="0" advTm="6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8" dur="1000" fill="hold"/>
                                        <p:tgtEl>
                                          <p:spTgt spid="6"/>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9"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0" fill="hold"/>
                                        <p:tgtEl>
                                          <p:spTgt spid="6"/>
                                        </p:tgtEl>
                                        <p:attrNameLst>
                                          <p:attrName>ppt_w</p:attrName>
                                        </p:attrNameLst>
                                      </p:cBhvr>
                                      <p:tavLst>
                                        <p:tav tm="0" fmla="#ppt_w*sin(2.5*pi*$)">
                                          <p:val>
                                            <p:fltVal val="0"/>
                                          </p:val>
                                        </p:tav>
                                        <p:tav tm="100000">
                                          <p:val>
                                            <p:fltVal val="1"/>
                                          </p:val>
                                        </p:tav>
                                      </p:tavLst>
                                    </p:anim>
                                    <p:anim calcmode="lin" valueType="num">
                                      <p:cBhvr>
                                        <p:cTn id="28" dur="5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9" descr="C:\Program Files\Microsoft Office\MEDIA\CAGCAT10\j0229389.wmf"/>
          <p:cNvPicPr>
            <a:picLocks noChangeAspect="1" noChangeArrowheads="1"/>
          </p:cNvPicPr>
          <p:nvPr/>
        </p:nvPicPr>
        <p:blipFill>
          <a:blip r:embed="rId2" cstate="print"/>
          <a:srcRect/>
          <a:stretch>
            <a:fillRect/>
          </a:stretch>
        </p:blipFill>
        <p:spPr bwMode="auto">
          <a:xfrm>
            <a:off x="357158" y="214290"/>
            <a:ext cx="5429288" cy="1285860"/>
          </a:xfrm>
          <a:prstGeom prst="rect">
            <a:avLst/>
          </a:prstGeom>
          <a:noFill/>
          <a:effectLst>
            <a:reflection blurRad="6350" stA="50000" endA="300" endPos="90000" dist="50800" dir="5400000" sy="-100000" algn="bl" rotWithShape="0"/>
          </a:effectLst>
        </p:spPr>
      </p:pic>
      <p:sp>
        <p:nvSpPr>
          <p:cNvPr id="7" name="Line 9"/>
          <p:cNvSpPr>
            <a:spLocks noChangeShapeType="1"/>
          </p:cNvSpPr>
          <p:nvPr/>
        </p:nvSpPr>
        <p:spPr bwMode="auto">
          <a:xfrm>
            <a:off x="7234238" y="2644389"/>
            <a:ext cx="46037" cy="1857375"/>
          </a:xfrm>
          <a:prstGeom prst="line">
            <a:avLst/>
          </a:prstGeom>
          <a:noFill/>
          <a:ln w="76200">
            <a:solidFill>
              <a:srgbClr val="FFCC99"/>
            </a:solidFill>
            <a:round/>
            <a:headEnd/>
            <a:tailEnd type="none" w="lg" len="lg"/>
          </a:ln>
          <a:effectLst>
            <a:prstShdw prst="shdw13" dist="239623" dir="3479677">
              <a:schemeClr val="bg2">
                <a:alpha val="50000"/>
              </a:schemeClr>
            </a:prstShdw>
          </a:effectLst>
        </p:spPr>
        <p:txBody>
          <a:bodyPr/>
          <a:lstStyle/>
          <a:p>
            <a:endParaRPr lang="fr-FR"/>
          </a:p>
        </p:txBody>
      </p:sp>
      <p:sp>
        <p:nvSpPr>
          <p:cNvPr id="8" name="Line 13"/>
          <p:cNvSpPr>
            <a:spLocks noChangeShapeType="1"/>
          </p:cNvSpPr>
          <p:nvPr/>
        </p:nvSpPr>
        <p:spPr bwMode="auto">
          <a:xfrm>
            <a:off x="7286643" y="4523984"/>
            <a:ext cx="60805" cy="1604963"/>
          </a:xfrm>
          <a:prstGeom prst="line">
            <a:avLst/>
          </a:prstGeom>
          <a:noFill/>
          <a:ln w="53975">
            <a:solidFill>
              <a:srgbClr val="FFCC99"/>
            </a:solidFill>
            <a:prstDash val="sysDot"/>
            <a:round/>
            <a:headEnd/>
            <a:tailEnd type="none" w="lg" len="lg"/>
          </a:ln>
          <a:effectLst>
            <a:prstShdw prst="shdw13" dist="155023" dir="2099521">
              <a:schemeClr val="bg2">
                <a:alpha val="50000"/>
              </a:schemeClr>
            </a:prstShdw>
          </a:effectLst>
        </p:spPr>
        <p:txBody>
          <a:bodyPr/>
          <a:lstStyle/>
          <a:p>
            <a:endParaRPr lang="fr-FR"/>
          </a:p>
        </p:txBody>
      </p:sp>
      <p:pic>
        <p:nvPicPr>
          <p:cNvPr id="15" name="Image 14" descr="081220081577.jpg"/>
          <p:cNvPicPr>
            <a:picLocks noChangeAspect="1"/>
          </p:cNvPicPr>
          <p:nvPr/>
        </p:nvPicPr>
        <p:blipFill>
          <a:blip r:embed="rId3" cstate="print"/>
          <a:stretch>
            <a:fillRect/>
          </a:stretch>
        </p:blipFill>
        <p:spPr>
          <a:xfrm>
            <a:off x="3357554" y="2858690"/>
            <a:ext cx="2619392" cy="1964544"/>
          </a:xfrm>
          <a:prstGeom prst="roundRect">
            <a:avLst>
              <a:gd name="adj" fmla="val 4167"/>
            </a:avLst>
          </a:prstGeom>
          <a:solidFill>
            <a:srgbClr val="FFFFFF"/>
          </a:solidFill>
          <a:ln w="76200" cap="sq">
            <a:solidFill>
              <a:srgbClr val="EAEAEA"/>
            </a:solidFill>
            <a:miter lim="800000"/>
          </a:ln>
          <a:effectLst>
            <a:glow rad="228600">
              <a:schemeClr val="accent4">
                <a:satMod val="175000"/>
                <a:alpha val="40000"/>
              </a:schemeClr>
            </a:glow>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9" name="Rectangle 11"/>
          <p:cNvSpPr>
            <a:spLocks noChangeArrowheads="1"/>
          </p:cNvSpPr>
          <p:nvPr/>
        </p:nvSpPr>
        <p:spPr bwMode="auto">
          <a:xfrm>
            <a:off x="1500166" y="428605"/>
            <a:ext cx="3216275" cy="857256"/>
          </a:xfrm>
          <a:prstGeom prst="rect">
            <a:avLst/>
          </a:prstGeom>
          <a:solidFill>
            <a:srgbClr val="CCFFFF">
              <a:alpha val="28000"/>
            </a:srgbClr>
          </a:solidFill>
          <a:ln w="57150" algn="ctr">
            <a:noFill/>
            <a:miter lim="800000"/>
            <a:headEnd/>
            <a:tailEnd/>
          </a:ln>
          <a:effectLst>
            <a:outerShdw dist="53882" dir="2700000" algn="ctr" rotWithShape="0">
              <a:schemeClr val="bg2"/>
            </a:outerShdw>
          </a:effectLst>
        </p:spPr>
        <p:txBody>
          <a:bodyPr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DZ" sz="7200" b="1" dirty="0">
                <a:ln w="11430"/>
                <a:solidFill>
                  <a:srgbClr val="FF0000"/>
                </a:solidFill>
                <a:effectLst>
                  <a:glow rad="228600">
                    <a:srgbClr val="FFFF00">
                      <a:alpha val="40000"/>
                    </a:srgbClr>
                  </a:glow>
                </a:effectLst>
                <a:latin typeface="Tahoma" pitchFamily="34" charset="0"/>
                <a:cs typeface="Old Antic Bold" pitchFamily="2" charset="-78"/>
              </a:rPr>
              <a:t>شكـــرا</a:t>
            </a:r>
            <a:endParaRPr lang="fr-FR" sz="7200" b="1" dirty="0">
              <a:ln w="11430"/>
              <a:solidFill>
                <a:srgbClr val="FF0000"/>
              </a:solidFill>
              <a:effectLst>
                <a:glow rad="228600">
                  <a:srgbClr val="FFFF00">
                    <a:alpha val="40000"/>
                  </a:srgbClr>
                </a:glow>
              </a:effectLst>
              <a:latin typeface="Tahoma" pitchFamily="34" charset="0"/>
              <a:cs typeface="Old Antic Bold" pitchFamily="2" charset="-78"/>
            </a:endParaRPr>
          </a:p>
        </p:txBody>
      </p:sp>
      <p:sp>
        <p:nvSpPr>
          <p:cNvPr id="10" name="Rectangle 12" descr="خشب جوز"/>
          <p:cNvSpPr>
            <a:spLocks noChangeArrowheads="1"/>
          </p:cNvSpPr>
          <p:nvPr/>
        </p:nvSpPr>
        <p:spPr bwMode="auto">
          <a:xfrm>
            <a:off x="785786" y="428604"/>
            <a:ext cx="4286280" cy="1000132"/>
          </a:xfrm>
          <a:prstGeom prst="rect">
            <a:avLst/>
          </a:prstGeom>
          <a:noFill/>
          <a:ln w="3175" algn="ctr">
            <a:noFill/>
            <a:miter lim="800000"/>
            <a:headEnd/>
            <a:tailEnd/>
          </a:ln>
          <a:effectLst>
            <a:glow rad="228600">
              <a:schemeClr val="accent3">
                <a:satMod val="175000"/>
                <a:alpha val="40000"/>
              </a:schemeClr>
            </a:glow>
            <a:prstShdw prst="shdw12">
              <a:schemeClr val="bg2">
                <a:alpha val="50000"/>
              </a:schemeClr>
            </a:prstShdw>
            <a:reflection blurRad="6350" stA="50000" endA="295" endPos="92000" dist="101600" dir="5400000" sy="-100000" algn="bl" rotWithShape="0"/>
          </a:effectLst>
        </p:spPr>
        <p:txBody>
          <a:bodyPr anchor="ctr"/>
          <a:lstStyle/>
          <a:p>
            <a:pPr algn="ctr" rtl="1">
              <a:buSzPct val="85000"/>
            </a:pPr>
            <a:endParaRPr lang="fr-FR" sz="3200" dirty="0" smtClean="0">
              <a:solidFill>
                <a:srgbClr val="37269E"/>
              </a:solidFill>
              <a:effectLst>
                <a:glow rad="228600">
                  <a:schemeClr val="tx1">
                    <a:alpha val="40000"/>
                  </a:schemeClr>
                </a:glow>
              </a:effectLst>
              <a:latin typeface="Tahoma" pitchFamily="34" charset="0"/>
              <a:cs typeface="Al-Mothnna" pitchFamily="2" charset="-78"/>
            </a:endParaRPr>
          </a:p>
        </p:txBody>
      </p:sp>
      <p:pic>
        <p:nvPicPr>
          <p:cNvPr id="14" name="Picture 2"/>
          <p:cNvPicPr>
            <a:picLocks noChangeAspect="1" noChangeArrowheads="1"/>
          </p:cNvPicPr>
          <p:nvPr/>
        </p:nvPicPr>
        <p:blipFill>
          <a:blip r:embed="rId4" cstate="print"/>
          <a:srcRect/>
          <a:stretch>
            <a:fillRect/>
          </a:stretch>
        </p:blipFill>
        <p:spPr bwMode="auto">
          <a:xfrm rot="20557139">
            <a:off x="1176964" y="1812760"/>
            <a:ext cx="2328190" cy="1540000"/>
          </a:xfrm>
          <a:prstGeom prst="roundRect">
            <a:avLst>
              <a:gd name="adj" fmla="val 16667"/>
            </a:avLst>
          </a:prstGeom>
          <a:ln>
            <a:noFill/>
          </a:ln>
          <a:effectLst>
            <a:glow rad="228600">
              <a:schemeClr val="accent1">
                <a:satMod val="175000"/>
                <a:alpha val="40000"/>
              </a:schemeClr>
            </a:glow>
            <a:outerShdw blurRad="76200" dist="38100" dir="7800000" algn="tl" rotWithShape="0">
              <a:srgbClr val="000000">
                <a:alpha val="40000"/>
              </a:srgbClr>
            </a:outerShdw>
            <a:reflection blurRad="6350" stA="50000" endA="300" endPos="550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Line 12"/>
          <p:cNvSpPr>
            <a:spLocks noChangeShapeType="1"/>
          </p:cNvSpPr>
          <p:nvPr/>
        </p:nvSpPr>
        <p:spPr bwMode="auto">
          <a:xfrm>
            <a:off x="3143250" y="5460609"/>
            <a:ext cx="5429250" cy="46038"/>
          </a:xfrm>
          <a:prstGeom prst="line">
            <a:avLst/>
          </a:prstGeom>
          <a:noFill/>
          <a:ln w="53975">
            <a:solidFill>
              <a:srgbClr val="FFCC99"/>
            </a:solidFill>
            <a:prstDash val="sysDot"/>
            <a:round/>
            <a:headEnd/>
            <a:tailEnd type="none" w="lg" len="lg"/>
          </a:ln>
          <a:effectLst>
            <a:prstShdw prst="shdw13" dist="155023" dir="2099521">
              <a:schemeClr val="bg2">
                <a:alpha val="50000"/>
              </a:schemeClr>
            </a:prstShdw>
          </a:effectLst>
        </p:spPr>
        <p:txBody>
          <a:bodyPr/>
          <a:lstStyle/>
          <a:p>
            <a:endParaRPr lang="fr-FR"/>
          </a:p>
        </p:txBody>
      </p:sp>
      <p:pic>
        <p:nvPicPr>
          <p:cNvPr id="12" name="Image 11" descr="E:\Fichieçus\Photos\Fichiers reçus\IMG_٢٠١٥٠٤٠٩_١٠٢٢٠٤.jpg"/>
          <p:cNvPicPr/>
          <p:nvPr/>
        </p:nvPicPr>
        <p:blipFill>
          <a:blip r:embed="rId5" cstate="print"/>
          <a:srcRect/>
          <a:stretch>
            <a:fillRect/>
          </a:stretch>
        </p:blipFill>
        <p:spPr bwMode="auto">
          <a:xfrm rot="1167674">
            <a:off x="5630285" y="1109376"/>
            <a:ext cx="2214517" cy="1586522"/>
          </a:xfrm>
          <a:prstGeom prst="roundRect">
            <a:avLst>
              <a:gd name="adj" fmla="val 16667"/>
            </a:avLst>
          </a:prstGeom>
          <a:ln>
            <a:noFill/>
          </a:ln>
          <a:effectLst>
            <a:glow rad="228600">
              <a:schemeClr val="accent1">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Image 16" descr="Capture.PNG"/>
          <p:cNvPicPr>
            <a:picLocks noChangeAspect="1"/>
          </p:cNvPicPr>
          <p:nvPr/>
        </p:nvPicPr>
        <p:blipFill>
          <a:blip r:embed="rId6"/>
          <a:stretch>
            <a:fillRect/>
          </a:stretch>
        </p:blipFill>
        <p:spPr>
          <a:xfrm rot="1125786">
            <a:off x="6180970" y="3144542"/>
            <a:ext cx="2481865" cy="1530565"/>
          </a:xfrm>
          <a:prstGeom prst="roundRect">
            <a:avLst>
              <a:gd name="adj" fmla="val 16667"/>
            </a:avLst>
          </a:prstGeom>
          <a:ln>
            <a:noFill/>
          </a:ln>
          <a:effectLst>
            <a:glow rad="228600">
              <a:schemeClr val="accent1">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8" name="Image 17" descr="iuytr.PNG"/>
          <p:cNvPicPr>
            <a:picLocks noChangeAspect="1"/>
          </p:cNvPicPr>
          <p:nvPr/>
        </p:nvPicPr>
        <p:blipFill>
          <a:blip r:embed="rId7"/>
          <a:stretch>
            <a:fillRect/>
          </a:stretch>
        </p:blipFill>
        <p:spPr>
          <a:xfrm rot="20451722">
            <a:off x="1306911" y="4001846"/>
            <a:ext cx="2500330" cy="1857388"/>
          </a:xfrm>
          <a:prstGeom prst="roundRect">
            <a:avLst>
              <a:gd name="adj" fmla="val 16667"/>
            </a:avLst>
          </a:prstGeom>
          <a:ln>
            <a:noFill/>
          </a:ln>
          <a:effectLst>
            <a:glow rad="228600">
              <a:schemeClr val="accent1">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Image 18" descr="kjh.PNG"/>
          <p:cNvPicPr>
            <a:picLocks noChangeAspect="1"/>
          </p:cNvPicPr>
          <p:nvPr/>
        </p:nvPicPr>
        <p:blipFill>
          <a:blip r:embed="rId8"/>
          <a:stretch>
            <a:fillRect/>
          </a:stretch>
        </p:blipFill>
        <p:spPr>
          <a:xfrm rot="1279324">
            <a:off x="4826555" y="4622597"/>
            <a:ext cx="2428892" cy="1857388"/>
          </a:xfrm>
          <a:prstGeom prst="roundRect">
            <a:avLst>
              <a:gd name="adj" fmla="val 16667"/>
            </a:avLst>
          </a:prstGeom>
          <a:ln>
            <a:noFill/>
          </a:ln>
          <a:effectLst>
            <a:glow rad="228600">
              <a:schemeClr val="accent1">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advClick="0" advTm="60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1000"/>
                                        <p:tgtEl>
                                          <p:spTgt spid="9"/>
                                        </p:tgtEl>
                                      </p:cBhvr>
                                    </p:animEffect>
                                  </p:childTnLst>
                                </p:cTn>
                              </p:par>
                              <p:par>
                                <p:cTn id="17" presetID="2"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 presetClass="entr" presetSubtype="12" fill="hold" grpId="0" nodeType="afterEffect" nodePh="1">
                                  <p:stCondLst>
                                    <p:cond delay="0"/>
                                  </p:stCondLst>
                                  <p:endCondLst>
                                    <p:cond evt="begin" delay="0">
                                      <p:tn val="22"/>
                                    </p:cond>
                                  </p:end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5"/>
          <p:cNvSpPr>
            <a:spLocks noChangeArrowheads="1"/>
          </p:cNvSpPr>
          <p:nvPr/>
        </p:nvSpPr>
        <p:spPr bwMode="auto">
          <a:xfrm>
            <a:off x="0" y="0"/>
            <a:ext cx="9144000" cy="57148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a:solidFill>
                  <a:srgbClr val="CC9900"/>
                </a:solidFill>
                <a:latin typeface="Tahoma" pitchFamily="34" charset="0"/>
                <a:cs typeface="Farsi Simple Bold" pitchFamily="2" charset="-78"/>
              </a:rPr>
              <a:t> </a:t>
            </a:r>
            <a:endParaRPr lang="ar-DZ" sz="2000" b="0" dirty="0" smtClean="0">
              <a:solidFill>
                <a:srgbClr val="CC9900"/>
              </a:solidFill>
              <a:latin typeface="Tahoma" pitchFamily="34" charset="0"/>
              <a:cs typeface="Farsi Simple Bold" pitchFamily="2" charset="-78"/>
            </a:endParaRPr>
          </a:p>
          <a:p>
            <a:pPr algn="r" rtl="1"/>
            <a:r>
              <a:rPr lang="ar-DZ" sz="2000" b="0" dirty="0" smtClean="0">
                <a:solidFill>
                  <a:srgbClr val="CC9900"/>
                </a:solidFill>
                <a:latin typeface="Tahoma" pitchFamily="34" charset="0"/>
                <a:cs typeface="Farsi Simple Bold" pitchFamily="2" charset="-78"/>
              </a:rPr>
              <a:t> </a:t>
            </a:r>
            <a:r>
              <a:rPr lang="ar-DZ" b="0" dirty="0">
                <a:solidFill>
                  <a:schemeClr val="bg1"/>
                </a:solidFill>
                <a:latin typeface="Tahoma" pitchFamily="34" charset="0"/>
                <a:cs typeface="Farsi Simple Bold" pitchFamily="2" charset="-78"/>
              </a:rPr>
              <a:t>الموضوع</a:t>
            </a:r>
            <a:r>
              <a:rPr lang="ar-DZ" b="0" i="1" dirty="0">
                <a:solidFill>
                  <a:schemeClr val="bg1"/>
                </a:solidFill>
                <a:effectLst>
                  <a:outerShdw blurRad="38100" dist="38100" dir="2700000" algn="tl">
                    <a:srgbClr val="000000"/>
                  </a:outerShdw>
                </a:effectLst>
                <a:latin typeface="Tahoma" pitchFamily="34" charset="0"/>
                <a:cs typeface="Monotype Koufi" pitchFamily="2" charset="-78"/>
              </a:rPr>
              <a:t> :</a:t>
            </a:r>
            <a:r>
              <a:rPr lang="ar-DZ" b="0" i="1" dirty="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smtClean="0">
              <a:solidFill>
                <a:schemeClr val="tx1"/>
              </a:solidFill>
              <a:latin typeface="Tahoma" pitchFamily="34" charset="0"/>
              <a:cs typeface="Arabic Transparent" pitchFamily="2" charset="-78"/>
            </a:endParaRPr>
          </a:p>
          <a:p>
            <a:pPr algn="r" rtl="1"/>
            <a:endParaRPr lang="ar-DZ" i="1" dirty="0" smtClean="0">
              <a:solidFill>
                <a:schemeClr val="tx2"/>
              </a:solidFill>
              <a:effectLst>
                <a:outerShdw blurRad="38100" dist="38100" dir="2700000" algn="tl">
                  <a:srgbClr val="000000"/>
                </a:outerShdw>
              </a:effectLst>
              <a:latin typeface="Tahoma" pitchFamily="34" charset="0"/>
              <a:cs typeface="Monotype Koufi" pitchFamily="2" charset="-78"/>
            </a:endParaRPr>
          </a:p>
        </p:txBody>
      </p:sp>
      <p:sp>
        <p:nvSpPr>
          <p:cNvPr id="47" name="Rectangle 12" descr="خشب جوز"/>
          <p:cNvSpPr>
            <a:spLocks noChangeArrowheads="1"/>
          </p:cNvSpPr>
          <p:nvPr/>
        </p:nvSpPr>
        <p:spPr bwMode="auto">
          <a:xfrm>
            <a:off x="4857752" y="714356"/>
            <a:ext cx="2714644" cy="714380"/>
          </a:xfrm>
          <a:prstGeom prst="rect">
            <a:avLst/>
          </a:prstGeom>
          <a:gradFill rotWithShape="1">
            <a:gsLst>
              <a:gs pos="0">
                <a:schemeClr val="bg2">
                  <a:alpha val="0"/>
                </a:schemeClr>
              </a:gs>
              <a:gs pos="100000">
                <a:schemeClr val="bg2">
                  <a:gamma/>
                  <a:shade val="72941"/>
                  <a:invGamma/>
                </a:schemeClr>
              </a:gs>
            </a:gsLst>
            <a:lin ang="0" scaled="1"/>
          </a:gradFill>
          <a:ln w="3175" algn="ctr">
            <a:solidFill>
              <a:schemeClr val="accent1">
                <a:lumMod val="20000"/>
                <a:lumOff val="80000"/>
              </a:schemeClr>
            </a:solidFill>
            <a:miter lim="800000"/>
            <a:headEnd/>
            <a:tailEnd/>
          </a:ln>
          <a:effectLst/>
          <a:scene3d>
            <a:camera prst="orthographicFront"/>
            <a:lightRig rig="threePt" dir="t"/>
          </a:scene3d>
          <a:sp3d>
            <a:bevelT/>
          </a:sp3d>
        </p:spPr>
        <p:txBody>
          <a:bodyPr anchor="ctr"/>
          <a:lstStyle/>
          <a:p>
            <a:pPr algn="ctr" rtl="1"/>
            <a:r>
              <a:rPr lang="ar-DZ" sz="3200" b="1" dirty="0" smtClean="0">
                <a:solidFill>
                  <a:srgbClr val="37269E"/>
                </a:solidFill>
                <a:latin typeface="Traditional Arabic" pitchFamily="18" charset="-78"/>
                <a:cs typeface="Old Antic Outline Shaded" pitchFamily="2" charset="-78"/>
              </a:rPr>
              <a:t>الفصل التمهيدي</a:t>
            </a:r>
            <a:r>
              <a:rPr lang="ar-DZ" sz="3200" b="1" dirty="0" smtClean="0">
                <a:solidFill>
                  <a:srgbClr val="FFFF00"/>
                </a:solidFill>
                <a:latin typeface="Traditional Arabic" pitchFamily="18" charset="-78"/>
                <a:cs typeface="Old Antic Outline Shaded" pitchFamily="2" charset="-78"/>
              </a:rPr>
              <a:t>.</a:t>
            </a:r>
          </a:p>
        </p:txBody>
      </p:sp>
      <p:sp>
        <p:nvSpPr>
          <p:cNvPr id="7" name="مستطيل 6"/>
          <p:cNvSpPr/>
          <p:nvPr/>
        </p:nvSpPr>
        <p:spPr>
          <a:xfrm>
            <a:off x="1785918" y="1500174"/>
            <a:ext cx="5786478" cy="500066"/>
          </a:xfrm>
          <a:prstGeom prst="rect">
            <a:avLst/>
          </a:prstGeom>
          <a:solidFill>
            <a:schemeClr val="accent1">
              <a:lumMod val="60000"/>
              <a:lumOff val="40000"/>
            </a:schemeClr>
          </a:solidFill>
          <a:ln w="3175">
            <a:solidFill>
              <a:schemeClr val="tx2"/>
            </a:solid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rtlCol="0" anchor="ctr"/>
          <a:lstStyle/>
          <a:p>
            <a:pPr algn="r"/>
            <a:r>
              <a:rPr lang="ar-DZ" sz="2000" b="1" dirty="0" smtClean="0">
                <a:latin typeface="Traditional Arabic" pitchFamily="18" charset="-78"/>
                <a:cs typeface="Traditional Arabic" pitchFamily="18" charset="-78"/>
              </a:rPr>
              <a:t>1-الإشكالية</a:t>
            </a:r>
            <a:endParaRPr lang="en-US" sz="2000" b="1" dirty="0">
              <a:latin typeface="Traditional Arabic" pitchFamily="18" charset="-78"/>
              <a:cs typeface="Traditional Arabic" pitchFamily="18" charset="-78"/>
            </a:endParaRPr>
          </a:p>
        </p:txBody>
      </p:sp>
      <p:sp>
        <p:nvSpPr>
          <p:cNvPr id="8" name="مستطيل 7"/>
          <p:cNvSpPr/>
          <p:nvPr/>
        </p:nvSpPr>
        <p:spPr>
          <a:xfrm>
            <a:off x="1785918" y="2143116"/>
            <a:ext cx="5786478" cy="500066"/>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2000" b="1" dirty="0" smtClean="0">
                <a:solidFill>
                  <a:schemeClr val="tx1"/>
                </a:solidFill>
                <a:latin typeface="Traditional Arabic" pitchFamily="18" charset="-78"/>
                <a:cs typeface="Traditional Arabic" pitchFamily="18" charset="-78"/>
              </a:rPr>
              <a:t>2-دوافع اختيار الموضوع</a:t>
            </a:r>
            <a:endParaRPr lang="en-US" sz="2000" dirty="0">
              <a:solidFill>
                <a:schemeClr val="tx1"/>
              </a:solidFill>
              <a:latin typeface="Traditional Arabic" pitchFamily="18" charset="-78"/>
              <a:cs typeface="Traditional Arabic" pitchFamily="18" charset="-78"/>
            </a:endParaRPr>
          </a:p>
        </p:txBody>
      </p:sp>
      <p:sp>
        <p:nvSpPr>
          <p:cNvPr id="10" name="مستطيل 9"/>
          <p:cNvSpPr/>
          <p:nvPr/>
        </p:nvSpPr>
        <p:spPr>
          <a:xfrm>
            <a:off x="1785918" y="4143380"/>
            <a:ext cx="5786478" cy="500066"/>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2000" b="1" dirty="0" smtClean="0">
                <a:solidFill>
                  <a:schemeClr val="tx1"/>
                </a:solidFill>
                <a:latin typeface="Traditional Arabic" pitchFamily="18" charset="-78"/>
                <a:cs typeface="Traditional Arabic" pitchFamily="18" charset="-78"/>
              </a:rPr>
              <a:t>5-محتوى المذكرة</a:t>
            </a:r>
            <a:endParaRPr lang="en-US" sz="2000" b="1" dirty="0">
              <a:solidFill>
                <a:schemeClr val="tx1"/>
              </a:solidFill>
              <a:latin typeface="Traditional Arabic" pitchFamily="18" charset="-78"/>
              <a:cs typeface="Traditional Arabic" pitchFamily="18" charset="-78"/>
            </a:endParaRPr>
          </a:p>
        </p:txBody>
      </p:sp>
      <p:sp>
        <p:nvSpPr>
          <p:cNvPr id="11" name="مستطيل 10"/>
          <p:cNvSpPr/>
          <p:nvPr/>
        </p:nvSpPr>
        <p:spPr>
          <a:xfrm>
            <a:off x="1785918" y="2786058"/>
            <a:ext cx="5786478" cy="500066"/>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2000" b="1" dirty="0" smtClean="0">
                <a:solidFill>
                  <a:schemeClr val="tx1"/>
                </a:solidFill>
                <a:latin typeface="Traditional Arabic" pitchFamily="18" charset="-78"/>
                <a:cs typeface="Traditional Arabic" pitchFamily="18" charset="-78"/>
              </a:rPr>
              <a:t>3-أهداف المشروع</a:t>
            </a:r>
            <a:endParaRPr lang="en-US" sz="2000" dirty="0">
              <a:solidFill>
                <a:schemeClr val="tx1"/>
              </a:solidFill>
              <a:latin typeface="Traditional Arabic" pitchFamily="18" charset="-78"/>
              <a:cs typeface="Traditional Arabic" pitchFamily="18" charset="-78"/>
            </a:endParaRPr>
          </a:p>
        </p:txBody>
      </p:sp>
      <p:sp>
        <p:nvSpPr>
          <p:cNvPr id="12" name="مستطيل 11"/>
          <p:cNvSpPr/>
          <p:nvPr/>
        </p:nvSpPr>
        <p:spPr>
          <a:xfrm>
            <a:off x="1785918" y="3429000"/>
            <a:ext cx="5786478" cy="500066"/>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2000" b="1" dirty="0" smtClean="0">
                <a:solidFill>
                  <a:schemeClr val="tx1"/>
                </a:solidFill>
                <a:latin typeface="Traditional Arabic" pitchFamily="18" charset="-78"/>
                <a:cs typeface="Traditional Arabic" pitchFamily="18" charset="-78"/>
              </a:rPr>
              <a:t>4-المنهجية المستعملة في البحث</a:t>
            </a:r>
            <a:endParaRPr lang="en-US" sz="2000" dirty="0">
              <a:solidFill>
                <a:schemeClr val="tx1"/>
              </a:solidFill>
              <a:latin typeface="Traditional Arabic" pitchFamily="18" charset="-78"/>
              <a:cs typeface="Traditional Arabic" pitchFamily="18" charset="-78"/>
            </a:endParaRPr>
          </a:p>
        </p:txBody>
      </p:sp>
    </p:spTree>
  </p:cSld>
  <p:clrMapOvr>
    <a:masterClrMapping/>
  </p:clrMapOvr>
  <p:transition spd="med" advClick="0"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strips(downLeft)">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ppt_x</p:attrName>
                                        </p:attrNameLst>
                                      </p:cBhvr>
                                      <p:tavLst>
                                        <p:tav tm="0">
                                          <p:val>
                                            <p:strVal val="#ppt_x-.2"/>
                                          </p:val>
                                        </p:tav>
                                        <p:tav tm="100000">
                                          <p:val>
                                            <p:strVal val="#ppt_x"/>
                                          </p:val>
                                        </p:tav>
                                      </p:tavLst>
                                    </p:anim>
                                    <p:anim calcmode="lin" valueType="num">
                                      <p:cBhvr>
                                        <p:cTn id="19"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0" dur="1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style.rotation</p:attrName>
                                        </p:attrNameLst>
                                      </p:cBhvr>
                                      <p:tavLst>
                                        <p:tav tm="0">
                                          <p:val>
                                            <p:fltVal val="360"/>
                                          </p:val>
                                        </p:tav>
                                        <p:tav tm="100000">
                                          <p:val>
                                            <p:fltVal val="0"/>
                                          </p:val>
                                        </p:tav>
                                      </p:tavLst>
                                    </p:anim>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35"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anim calcmode="lin" valueType="num">
                                      <p:cBhvr>
                                        <p:cTn id="34" dur="2000" fill="hold"/>
                                        <p:tgtEl>
                                          <p:spTgt spid="12"/>
                                        </p:tgtEl>
                                        <p:attrNameLst>
                                          <p:attrName>style.rotation</p:attrName>
                                        </p:attrNameLst>
                                      </p:cBhvr>
                                      <p:tavLst>
                                        <p:tav tm="0">
                                          <p:val>
                                            <p:fltVal val="720"/>
                                          </p:val>
                                        </p:tav>
                                        <p:tav tm="100000">
                                          <p:val>
                                            <p:fltVal val="0"/>
                                          </p:val>
                                        </p:tav>
                                      </p:tavLst>
                                    </p:anim>
                                    <p:anim calcmode="lin" valueType="num">
                                      <p:cBhvr>
                                        <p:cTn id="35" dur="2000" fill="hold"/>
                                        <p:tgtEl>
                                          <p:spTgt spid="12"/>
                                        </p:tgtEl>
                                        <p:attrNameLst>
                                          <p:attrName>ppt_h</p:attrName>
                                        </p:attrNameLst>
                                      </p:cBhvr>
                                      <p:tavLst>
                                        <p:tav tm="0">
                                          <p:val>
                                            <p:fltVal val="0"/>
                                          </p:val>
                                        </p:tav>
                                        <p:tav tm="100000">
                                          <p:val>
                                            <p:strVal val="#ppt_h"/>
                                          </p:val>
                                        </p:tav>
                                      </p:tavLst>
                                    </p:anim>
                                    <p:anim calcmode="lin" valueType="num">
                                      <p:cBhvr>
                                        <p:cTn id="36" dur="2000" fill="hold"/>
                                        <p:tgtEl>
                                          <p:spTgt spid="12"/>
                                        </p:tgtEl>
                                        <p:attrNameLst>
                                          <p:attrName>ppt_w</p:attrName>
                                        </p:attrNameLst>
                                      </p:cBhvr>
                                      <p:tavLst>
                                        <p:tav tm="0">
                                          <p:val>
                                            <p:fltVal val="0"/>
                                          </p:val>
                                        </p:tav>
                                        <p:tav tm="100000">
                                          <p:val>
                                            <p:strVal val="#ppt_w"/>
                                          </p:val>
                                        </p:tav>
                                      </p:tavLst>
                                    </p:anim>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80">
                                          <p:stCondLst>
                                            <p:cond delay="0"/>
                                          </p:stCondLst>
                                        </p:cTn>
                                        <p:tgtEl>
                                          <p:spTgt spid="10"/>
                                        </p:tgtEl>
                                      </p:cBhvr>
                                    </p:animEffect>
                                    <p:anim calcmode="lin" valueType="num">
                                      <p:cBhvr>
                                        <p:cTn id="4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7" dur="26">
                                          <p:stCondLst>
                                            <p:cond delay="650"/>
                                          </p:stCondLst>
                                        </p:cTn>
                                        <p:tgtEl>
                                          <p:spTgt spid="10"/>
                                        </p:tgtEl>
                                      </p:cBhvr>
                                      <p:to x="100000" y="60000"/>
                                    </p:animScale>
                                    <p:animScale>
                                      <p:cBhvr>
                                        <p:cTn id="48" dur="166" decel="50000">
                                          <p:stCondLst>
                                            <p:cond delay="676"/>
                                          </p:stCondLst>
                                        </p:cTn>
                                        <p:tgtEl>
                                          <p:spTgt spid="10"/>
                                        </p:tgtEl>
                                      </p:cBhvr>
                                      <p:to x="100000" y="100000"/>
                                    </p:animScale>
                                    <p:animScale>
                                      <p:cBhvr>
                                        <p:cTn id="49" dur="26">
                                          <p:stCondLst>
                                            <p:cond delay="1312"/>
                                          </p:stCondLst>
                                        </p:cTn>
                                        <p:tgtEl>
                                          <p:spTgt spid="10"/>
                                        </p:tgtEl>
                                      </p:cBhvr>
                                      <p:to x="100000" y="80000"/>
                                    </p:animScale>
                                    <p:animScale>
                                      <p:cBhvr>
                                        <p:cTn id="50" dur="166" decel="50000">
                                          <p:stCondLst>
                                            <p:cond delay="1338"/>
                                          </p:stCondLst>
                                        </p:cTn>
                                        <p:tgtEl>
                                          <p:spTgt spid="10"/>
                                        </p:tgtEl>
                                      </p:cBhvr>
                                      <p:to x="100000" y="100000"/>
                                    </p:animScale>
                                    <p:animScale>
                                      <p:cBhvr>
                                        <p:cTn id="51" dur="26">
                                          <p:stCondLst>
                                            <p:cond delay="1642"/>
                                          </p:stCondLst>
                                        </p:cTn>
                                        <p:tgtEl>
                                          <p:spTgt spid="10"/>
                                        </p:tgtEl>
                                      </p:cBhvr>
                                      <p:to x="100000" y="90000"/>
                                    </p:animScale>
                                    <p:animScale>
                                      <p:cBhvr>
                                        <p:cTn id="52" dur="166" decel="50000">
                                          <p:stCondLst>
                                            <p:cond delay="1668"/>
                                          </p:stCondLst>
                                        </p:cTn>
                                        <p:tgtEl>
                                          <p:spTgt spid="10"/>
                                        </p:tgtEl>
                                      </p:cBhvr>
                                      <p:to x="100000" y="100000"/>
                                    </p:animScale>
                                    <p:animScale>
                                      <p:cBhvr>
                                        <p:cTn id="53" dur="26">
                                          <p:stCondLst>
                                            <p:cond delay="1808"/>
                                          </p:stCondLst>
                                        </p:cTn>
                                        <p:tgtEl>
                                          <p:spTgt spid="10"/>
                                        </p:tgtEl>
                                      </p:cBhvr>
                                      <p:to x="100000" y="95000"/>
                                    </p:animScale>
                                    <p:animScale>
                                      <p:cBhvr>
                                        <p:cTn id="54"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7" grpId="0" animBg="1"/>
      <p:bldP spid="8"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5"/>
          <p:cNvSpPr>
            <a:spLocks noChangeArrowheads="1"/>
          </p:cNvSpPr>
          <p:nvPr/>
        </p:nvSpPr>
        <p:spPr bwMode="auto">
          <a:xfrm>
            <a:off x="0" y="0"/>
            <a:ext cx="9144000" cy="57148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a:solidFill>
                  <a:srgbClr val="CC9900"/>
                </a:solidFill>
                <a:latin typeface="Tahoma" pitchFamily="34" charset="0"/>
                <a:cs typeface="Farsi Simple Bold" pitchFamily="2" charset="-78"/>
              </a:rPr>
              <a:t> </a:t>
            </a:r>
            <a:endParaRPr lang="ar-DZ" sz="2000" b="0" dirty="0" smtClean="0">
              <a:solidFill>
                <a:srgbClr val="CC9900"/>
              </a:solidFill>
              <a:latin typeface="Tahoma" pitchFamily="34" charset="0"/>
              <a:cs typeface="Farsi Simple Bold" pitchFamily="2" charset="-78"/>
            </a:endParaRPr>
          </a:p>
          <a:p>
            <a:pPr algn="r" rtl="1"/>
            <a:r>
              <a:rPr lang="ar-DZ" sz="2000" b="0" dirty="0" smtClean="0">
                <a:solidFill>
                  <a:srgbClr val="CC9900"/>
                </a:solidFill>
                <a:latin typeface="Tahoma" pitchFamily="34" charset="0"/>
                <a:cs typeface="Farsi Simple Bold" pitchFamily="2" charset="-78"/>
              </a:rPr>
              <a:t> </a:t>
            </a:r>
            <a:r>
              <a:rPr lang="ar-DZ" b="0" dirty="0">
                <a:solidFill>
                  <a:schemeClr val="bg1"/>
                </a:solidFill>
                <a:latin typeface="Tahoma" pitchFamily="34" charset="0"/>
                <a:cs typeface="Farsi Simple Bold" pitchFamily="2" charset="-78"/>
              </a:rPr>
              <a:t>الموضوع</a:t>
            </a:r>
            <a:r>
              <a:rPr lang="ar-DZ" b="0" i="1" dirty="0">
                <a:solidFill>
                  <a:schemeClr val="bg1"/>
                </a:solidFill>
                <a:effectLst>
                  <a:outerShdw blurRad="38100" dist="38100" dir="2700000" algn="tl">
                    <a:srgbClr val="000000"/>
                  </a:outerShdw>
                </a:effectLst>
                <a:latin typeface="Tahoma" pitchFamily="34" charset="0"/>
                <a:cs typeface="Monotype Koufi" pitchFamily="2" charset="-78"/>
              </a:rPr>
              <a:t> :</a:t>
            </a:r>
            <a:r>
              <a:rPr lang="ar-DZ" b="0" i="1" dirty="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smtClean="0">
              <a:solidFill>
                <a:schemeClr val="tx1"/>
              </a:solidFill>
              <a:latin typeface="Tahoma" pitchFamily="34" charset="0"/>
              <a:cs typeface="Arabic Transparent" pitchFamily="2" charset="-78"/>
            </a:endParaRPr>
          </a:p>
          <a:p>
            <a:pPr algn="r" rtl="1"/>
            <a:endParaRPr lang="ar-DZ" i="1" dirty="0" smtClean="0">
              <a:solidFill>
                <a:schemeClr val="tx2"/>
              </a:solidFill>
              <a:effectLst>
                <a:outerShdw blurRad="38100" dist="38100" dir="2700000" algn="tl">
                  <a:srgbClr val="000000"/>
                </a:outerShdw>
              </a:effectLst>
              <a:latin typeface="Tahoma" pitchFamily="34" charset="0"/>
              <a:cs typeface="Monotype Koufi" pitchFamily="2" charset="-78"/>
            </a:endParaRPr>
          </a:p>
        </p:txBody>
      </p:sp>
      <p:sp>
        <p:nvSpPr>
          <p:cNvPr id="4" name="Rectangle 26"/>
          <p:cNvSpPr>
            <a:spLocks noChangeArrowheads="1"/>
          </p:cNvSpPr>
          <p:nvPr/>
        </p:nvSpPr>
        <p:spPr bwMode="auto">
          <a:xfrm>
            <a:off x="0" y="0"/>
            <a:ext cx="1979613" cy="571480"/>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SA" sz="2200" u="sng" dirty="0">
                <a:solidFill>
                  <a:srgbClr val="323E1A"/>
                </a:solidFill>
                <a:latin typeface="Tahoma" pitchFamily="34" charset="0"/>
                <a:cs typeface="Old Antic Outline Shaded" pitchFamily="2" charset="-78"/>
              </a:rPr>
              <a:t> </a:t>
            </a:r>
            <a:r>
              <a:rPr lang="ar-DZ" sz="2200" dirty="0" smtClean="0">
                <a:solidFill>
                  <a:srgbClr val="323E1A"/>
                </a:solidFill>
                <a:latin typeface="Tahoma" pitchFamily="34" charset="0"/>
                <a:cs typeface="Andalus" pitchFamily="2" charset="-78"/>
              </a:rPr>
              <a:t>الفصل التمهيدي</a:t>
            </a:r>
            <a:endParaRPr lang="fr-FR" sz="2200" dirty="0">
              <a:solidFill>
                <a:srgbClr val="323E1A"/>
              </a:solidFill>
              <a:latin typeface="Tahoma" pitchFamily="34" charset="0"/>
              <a:cs typeface="Andalus" pitchFamily="2" charset="-78"/>
            </a:endParaRPr>
          </a:p>
        </p:txBody>
      </p:sp>
      <p:sp>
        <p:nvSpPr>
          <p:cNvPr id="5" name="مستطيل مستدير الزوايا 81"/>
          <p:cNvSpPr/>
          <p:nvPr/>
        </p:nvSpPr>
        <p:spPr>
          <a:xfrm>
            <a:off x="5786446" y="857232"/>
            <a:ext cx="1785950" cy="78581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ar-DZ" sz="3200" b="1" dirty="0" smtClean="0">
              <a:solidFill>
                <a:srgbClr val="FF0000"/>
              </a:solidFill>
              <a:latin typeface="Traditional Arabic" pitchFamily="18" charset="-78"/>
              <a:cs typeface="Traditional Arabic" pitchFamily="18" charset="-78"/>
            </a:endParaRPr>
          </a:p>
          <a:p>
            <a:pPr algn="ctr"/>
            <a:r>
              <a:rPr lang="ar-DZ" sz="3200" b="1" dirty="0" smtClean="0">
                <a:solidFill>
                  <a:srgbClr val="FF0000"/>
                </a:solidFill>
                <a:latin typeface="Traditional Arabic" pitchFamily="18" charset="-78"/>
                <a:cs typeface="Traditional Arabic" pitchFamily="18" charset="-78"/>
              </a:rPr>
              <a:t>الإشكالية :</a:t>
            </a:r>
          </a:p>
          <a:p>
            <a:pPr algn="ctr"/>
            <a:endParaRPr lang="en-US" dirty="0"/>
          </a:p>
        </p:txBody>
      </p:sp>
      <p:sp>
        <p:nvSpPr>
          <p:cNvPr id="6" name="مستطيل مستدير الزوايا 82"/>
          <p:cNvSpPr/>
          <p:nvPr/>
        </p:nvSpPr>
        <p:spPr>
          <a:xfrm>
            <a:off x="5072066" y="1785926"/>
            <a:ext cx="2928958" cy="4071966"/>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r" rtl="1"/>
            <a:r>
              <a:rPr lang="ar-DZ" b="1" dirty="0" smtClean="0">
                <a:solidFill>
                  <a:srgbClr val="000000"/>
                </a:solidFill>
                <a:latin typeface="Traditional Arabic" pitchFamily="18" charset="-78"/>
                <a:cs typeface="Traditional Arabic" pitchFamily="18" charset="-78"/>
              </a:rPr>
              <a:t>تعد مدينة بوسعادة من مدن ولاية المسيلة التي تتمتع بمؤهلات سياحية طبيعية (رمال- نخيل- ووديان...)، وثقافية تاريخية (جامع النخلة- برج الساعة- مطحنة فيريرو...)، إلا أن هذه المقومات السياحية لم تستغل بالدرجة التي تتناسب مع مكانة المدينة، فهي تفتقر لعنصر الترفيه، مما جعل سكان المدينة يبحثون عن أماكن ترفيهية خارج مدينتهم، ومن هنا يمكن طرح التساؤلات التالية:</a:t>
            </a:r>
          </a:p>
        </p:txBody>
      </p:sp>
      <p:sp>
        <p:nvSpPr>
          <p:cNvPr id="7" name="سهم إلى اليمين 84"/>
          <p:cNvSpPr/>
          <p:nvPr/>
        </p:nvSpPr>
        <p:spPr>
          <a:xfrm rot="10800000">
            <a:off x="4286248" y="2928933"/>
            <a:ext cx="714380" cy="188595"/>
          </a:xfrm>
          <a:prstGeom prst="rightArrow">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66"/>
              </a:solidFill>
            </a:endParaRPr>
          </a:p>
        </p:txBody>
      </p:sp>
      <p:sp>
        <p:nvSpPr>
          <p:cNvPr id="8" name="سهم إلى اليمين 85"/>
          <p:cNvSpPr/>
          <p:nvPr/>
        </p:nvSpPr>
        <p:spPr>
          <a:xfrm rot="10800000">
            <a:off x="4286248" y="4357694"/>
            <a:ext cx="714380" cy="188594"/>
          </a:xfrm>
          <a:prstGeom prst="rightArrow">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66"/>
              </a:solidFill>
            </a:endParaRPr>
          </a:p>
        </p:txBody>
      </p:sp>
      <p:sp>
        <p:nvSpPr>
          <p:cNvPr id="9" name="شكل بيضاوي 88"/>
          <p:cNvSpPr/>
          <p:nvPr/>
        </p:nvSpPr>
        <p:spPr>
          <a:xfrm>
            <a:off x="0" y="2428868"/>
            <a:ext cx="4071966" cy="1214446"/>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ar-DZ" dirty="0" smtClean="0">
              <a:solidFill>
                <a:srgbClr val="C00000"/>
              </a:solidFill>
              <a:latin typeface="Traditional Arabic" pitchFamily="18" charset="-78"/>
              <a:cs typeface="Traditional Arabic" pitchFamily="18" charset="-78"/>
            </a:endParaRPr>
          </a:p>
          <a:p>
            <a:pPr algn="ctr"/>
            <a:r>
              <a:rPr lang="ar-DZ" sz="2000" b="1" dirty="0" smtClean="0">
                <a:solidFill>
                  <a:srgbClr val="FF0066"/>
                </a:solidFill>
                <a:latin typeface="Traditional Arabic" pitchFamily="18" charset="-78"/>
                <a:cs typeface="Traditional Arabic" pitchFamily="18" charset="-78"/>
              </a:rPr>
              <a:t>1</a:t>
            </a:r>
            <a:r>
              <a:rPr lang="ar-SA" sz="2000" b="1" dirty="0" smtClean="0">
                <a:solidFill>
                  <a:srgbClr val="FF0066"/>
                </a:solidFill>
                <a:latin typeface="Traditional Arabic" pitchFamily="18" charset="-78"/>
                <a:cs typeface="Traditional Arabic" pitchFamily="18" charset="-78"/>
              </a:rPr>
              <a:t>- </a:t>
            </a:r>
            <a:r>
              <a:rPr lang="ar-DZ" sz="2000" b="1" dirty="0" smtClean="0">
                <a:solidFill>
                  <a:srgbClr val="FF0066"/>
                </a:solidFill>
                <a:latin typeface="Traditional Arabic" pitchFamily="18" charset="-78"/>
                <a:cs typeface="Traditional Arabic" pitchFamily="18" charset="-78"/>
              </a:rPr>
              <a:t>كيف يمكن تفعيل السياحة الترفيهية في مدينة بوسعادة باستغلال مؤهلاتها السياحية </a:t>
            </a:r>
            <a:r>
              <a:rPr lang="ar-SA" sz="2000" b="1" dirty="0" smtClean="0">
                <a:solidFill>
                  <a:srgbClr val="FF0066"/>
                </a:solidFill>
                <a:latin typeface="Traditional Arabic" pitchFamily="18" charset="-78"/>
                <a:cs typeface="Traditional Arabic" pitchFamily="18" charset="-78"/>
              </a:rPr>
              <a:t>؟</a:t>
            </a:r>
            <a:endParaRPr lang="en-US" sz="2000" b="1" dirty="0" smtClean="0">
              <a:solidFill>
                <a:srgbClr val="FF0066"/>
              </a:solidFill>
              <a:latin typeface="Traditional Arabic" pitchFamily="18" charset="-78"/>
              <a:cs typeface="Traditional Arabic" pitchFamily="18" charset="-78"/>
            </a:endParaRPr>
          </a:p>
          <a:p>
            <a:pPr algn="ctr"/>
            <a:endParaRPr lang="en-US" dirty="0"/>
          </a:p>
        </p:txBody>
      </p:sp>
      <p:sp>
        <p:nvSpPr>
          <p:cNvPr id="10" name="شكل بيضاوي 90"/>
          <p:cNvSpPr/>
          <p:nvPr/>
        </p:nvSpPr>
        <p:spPr>
          <a:xfrm>
            <a:off x="35268" y="3786190"/>
            <a:ext cx="4071966" cy="142288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ar-DZ" sz="2000" b="1" dirty="0" smtClean="0">
              <a:solidFill>
                <a:srgbClr val="C00000"/>
              </a:solidFill>
              <a:latin typeface="Traditional Arabic" pitchFamily="18" charset="-78"/>
              <a:cs typeface="Traditional Arabic" pitchFamily="18" charset="-78"/>
            </a:endParaRPr>
          </a:p>
          <a:p>
            <a:pPr algn="ctr"/>
            <a:r>
              <a:rPr lang="ar-DZ" sz="2000" b="1" dirty="0" smtClean="0">
                <a:solidFill>
                  <a:srgbClr val="FF0066"/>
                </a:solidFill>
                <a:latin typeface="Traditional Arabic" pitchFamily="18" charset="-78"/>
                <a:cs typeface="Traditional Arabic" pitchFamily="18" charset="-78"/>
              </a:rPr>
              <a:t>2-</a:t>
            </a:r>
            <a:r>
              <a:rPr lang="ar-SA" sz="2000" b="1" dirty="0" smtClean="0">
                <a:solidFill>
                  <a:srgbClr val="FF0066"/>
                </a:solidFill>
                <a:latin typeface="Traditional Arabic" pitchFamily="18" charset="-78"/>
                <a:cs typeface="Traditional Arabic" pitchFamily="18" charset="-78"/>
              </a:rPr>
              <a:t> </a:t>
            </a:r>
            <a:r>
              <a:rPr lang="ar-DZ" sz="2000" b="1" dirty="0" smtClean="0">
                <a:solidFill>
                  <a:srgbClr val="FF0066"/>
                </a:solidFill>
                <a:latin typeface="Traditional Arabic" pitchFamily="18" charset="-78"/>
                <a:cs typeface="Traditional Arabic" pitchFamily="18" charset="-78"/>
              </a:rPr>
              <a:t>ما هي الأسس التصميمية التي يجب الاعتماد عليها لتهيئة مشروع سياحي ترفيهي بمنطقة الرمال الذهبية </a:t>
            </a:r>
            <a:r>
              <a:rPr lang="ar-SA" sz="2000" b="1" dirty="0" smtClean="0">
                <a:solidFill>
                  <a:srgbClr val="FF0066"/>
                </a:solidFill>
                <a:latin typeface="Traditional Arabic" pitchFamily="18" charset="-78"/>
                <a:cs typeface="Traditional Arabic" pitchFamily="18" charset="-78"/>
              </a:rPr>
              <a:t>؟</a:t>
            </a:r>
            <a:endParaRPr lang="en-US" sz="2000" b="1" dirty="0" smtClean="0">
              <a:solidFill>
                <a:srgbClr val="FF0066"/>
              </a:solidFill>
              <a:latin typeface="Traditional Arabic" pitchFamily="18" charset="-78"/>
              <a:cs typeface="Traditional Arabic" pitchFamily="18" charset="-78"/>
            </a:endParaRPr>
          </a:p>
          <a:p>
            <a:pPr algn="ct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68" decel="100000"/>
                                        <p:tgtEl>
                                          <p:spTgt spid="4"/>
                                        </p:tgtEl>
                                      </p:cBhvr>
                                    </p:animEffect>
                                    <p:animScale>
                                      <p:cBhvr>
                                        <p:cTn id="8" dur="768" decel="100000"/>
                                        <p:tgtEl>
                                          <p:spTgt spid="4"/>
                                        </p:tgtEl>
                                      </p:cBhvr>
                                      <p:from x="10000" y="10000"/>
                                      <p:to x="200000" y="450000"/>
                                    </p:animScale>
                                    <p:animScale>
                                      <p:cBhvr>
                                        <p:cTn id="9" dur="1232" accel="100000" fill="hold">
                                          <p:stCondLst>
                                            <p:cond delay="768"/>
                                          </p:stCondLst>
                                        </p:cTn>
                                        <p:tgtEl>
                                          <p:spTgt spid="4"/>
                                        </p:tgtEl>
                                      </p:cBhvr>
                                      <p:from x="200000" y="450000"/>
                                      <p:to x="100000" y="100000"/>
                                    </p:animScale>
                                    <p:set>
                                      <p:cBhvr>
                                        <p:cTn id="10" dur="768" fill="hold"/>
                                        <p:tgtEl>
                                          <p:spTgt spid="4"/>
                                        </p:tgtEl>
                                        <p:attrNameLst>
                                          <p:attrName>ppt_x</p:attrName>
                                        </p:attrNameLst>
                                      </p:cBhvr>
                                      <p:to>
                                        <p:strVal val="(0.5)"/>
                                      </p:to>
                                    </p:set>
                                    <p:anim from="(0.5)" to="(#ppt_x)" calcmode="lin" valueType="num">
                                      <p:cBhvr>
                                        <p:cTn id="11" dur="1232" accel="100000" fill="hold">
                                          <p:stCondLst>
                                            <p:cond delay="768"/>
                                          </p:stCondLst>
                                        </p:cTn>
                                        <p:tgtEl>
                                          <p:spTgt spid="4"/>
                                        </p:tgtEl>
                                        <p:attrNameLst>
                                          <p:attrName>ppt_x</p:attrName>
                                        </p:attrNameLst>
                                      </p:cBhvr>
                                    </p:anim>
                                    <p:set>
                                      <p:cBhvr>
                                        <p:cTn id="12" dur="768" fill="hold"/>
                                        <p:tgtEl>
                                          <p:spTgt spid="4"/>
                                        </p:tgtEl>
                                        <p:attrNameLst>
                                          <p:attrName>ppt_y</p:attrName>
                                        </p:attrNameLst>
                                      </p:cBhvr>
                                      <p:to>
                                        <p:strVal val="(#ppt_y+0.4)"/>
                                      </p:to>
                                    </p:set>
                                    <p:anim from="(#ppt_y+0.4)" to="(#ppt_y)" calcmode="lin" valueType="num">
                                      <p:cBhvr>
                                        <p:cTn id="13" dur="1232" accel="100000" fill="hold">
                                          <p:stCondLst>
                                            <p:cond delay="768"/>
                                          </p:stCondLst>
                                        </p:cTn>
                                        <p:tgtEl>
                                          <p:spTgt spid="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lide(fromBottom)">
                                      <p:cBhvr>
                                        <p:cTn id="23" dur="500"/>
                                        <p:tgtEl>
                                          <p:spTgt spid="6"/>
                                        </p:tgtEl>
                                      </p:cBhvr>
                                    </p:animEffect>
                                  </p:childTnLst>
                                </p:cTn>
                              </p:par>
                              <p:par>
                                <p:cTn id="24" presetID="7"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0" fill="hold"/>
                                        <p:tgtEl>
                                          <p:spTgt spid="7"/>
                                        </p:tgtEl>
                                        <p:attrNameLst>
                                          <p:attrName>ppt_x</p:attrName>
                                        </p:attrNameLst>
                                      </p:cBhvr>
                                      <p:tavLst>
                                        <p:tav tm="0">
                                          <p:val>
                                            <p:strVal val="#ppt_x"/>
                                          </p:val>
                                        </p:tav>
                                        <p:tav tm="100000">
                                          <p:val>
                                            <p:strVal val="#ppt_x"/>
                                          </p:val>
                                        </p:tav>
                                      </p:tavLst>
                                    </p:anim>
                                    <p:anim calcmode="lin" valueType="num">
                                      <p:cBhvr additive="base">
                                        <p:cTn id="27" dur="5000" fill="hold"/>
                                        <p:tgtEl>
                                          <p:spTgt spid="7"/>
                                        </p:tgtEl>
                                        <p:attrNameLst>
                                          <p:attrName>ppt_y</p:attrName>
                                        </p:attrNameLst>
                                      </p:cBhvr>
                                      <p:tavLst>
                                        <p:tav tm="0">
                                          <p:val>
                                            <p:strVal val="1+#ppt_h/2"/>
                                          </p:val>
                                        </p:tav>
                                        <p:tav tm="100000">
                                          <p:val>
                                            <p:strVal val="#ppt_y"/>
                                          </p:val>
                                        </p:tav>
                                      </p:tavLst>
                                    </p:anim>
                                  </p:childTnLst>
                                </p:cTn>
                              </p:par>
                              <p:par>
                                <p:cTn id="28" presetID="7" presetClass="entr" presetSubtype="4"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0" fill="hold"/>
                                        <p:tgtEl>
                                          <p:spTgt spid="8"/>
                                        </p:tgtEl>
                                        <p:attrNameLst>
                                          <p:attrName>ppt_x</p:attrName>
                                        </p:attrNameLst>
                                      </p:cBhvr>
                                      <p:tavLst>
                                        <p:tav tm="0">
                                          <p:val>
                                            <p:strVal val="#ppt_x"/>
                                          </p:val>
                                        </p:tav>
                                        <p:tav tm="100000">
                                          <p:val>
                                            <p:strVal val="#ppt_x"/>
                                          </p:val>
                                        </p:tav>
                                      </p:tavLst>
                                    </p:anim>
                                    <p:anim calcmode="lin" valueType="num">
                                      <p:cBhvr additive="base">
                                        <p:cTn id="31"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3"/>
          <p:cNvSpPr/>
          <p:nvPr/>
        </p:nvSpPr>
        <p:spPr>
          <a:xfrm>
            <a:off x="5643570" y="857232"/>
            <a:ext cx="2412000" cy="5760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800" b="1" dirty="0" smtClean="0">
                <a:solidFill>
                  <a:srgbClr val="FF0000"/>
                </a:solidFill>
                <a:effectLst>
                  <a:outerShdw blurRad="38100" dist="38100" dir="2700000" algn="tl">
                    <a:srgbClr val="000000">
                      <a:alpha val="43137"/>
                    </a:srgbClr>
                  </a:outerShdw>
                </a:effectLst>
                <a:latin typeface="Aharoni" pitchFamily="2" charset="-79"/>
                <a:cs typeface="Old Antic Bold" pitchFamily="2" charset="-78"/>
              </a:rPr>
              <a:t>دوافع اختيار الموضوع</a:t>
            </a:r>
            <a:r>
              <a:rPr lang="ar-SA" sz="2800" b="1" dirty="0" smtClean="0">
                <a:solidFill>
                  <a:srgbClr val="FF0000"/>
                </a:solidFill>
                <a:effectLst>
                  <a:outerShdw blurRad="38100" dist="38100" dir="2700000" algn="tl">
                    <a:srgbClr val="000000">
                      <a:alpha val="43137"/>
                    </a:srgbClr>
                  </a:outerShdw>
                </a:effectLst>
                <a:latin typeface="Aharoni" pitchFamily="2" charset="-79"/>
                <a:cs typeface="Old Antic Bold" pitchFamily="2" charset="-78"/>
              </a:rPr>
              <a:t>:</a:t>
            </a:r>
            <a:endParaRPr lang="en-US" sz="2800" b="1" dirty="0" smtClean="0">
              <a:solidFill>
                <a:srgbClr val="FF0000"/>
              </a:solidFill>
              <a:effectLst>
                <a:outerShdw blurRad="38100" dist="38100" dir="2700000" algn="tl">
                  <a:srgbClr val="000000">
                    <a:alpha val="43137"/>
                  </a:srgbClr>
                </a:outerShdw>
              </a:effectLst>
              <a:latin typeface="Aharoni" pitchFamily="2" charset="-79"/>
              <a:cs typeface="Old Antic Bold" pitchFamily="2" charset="-78"/>
            </a:endParaRPr>
          </a:p>
          <a:p>
            <a:pPr algn="ctr"/>
            <a:endParaRPr lang="en-US" dirty="0"/>
          </a:p>
        </p:txBody>
      </p:sp>
      <p:sp>
        <p:nvSpPr>
          <p:cNvPr id="3" name="Rectangle 25"/>
          <p:cNvSpPr>
            <a:spLocks noChangeArrowheads="1"/>
          </p:cNvSpPr>
          <p:nvPr/>
        </p:nvSpPr>
        <p:spPr bwMode="auto">
          <a:xfrm>
            <a:off x="0" y="0"/>
            <a:ext cx="9144000" cy="57148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a:solidFill>
                  <a:srgbClr val="CC9900"/>
                </a:solidFill>
                <a:latin typeface="Tahoma" pitchFamily="34" charset="0"/>
                <a:cs typeface="Farsi Simple Bold" pitchFamily="2" charset="-78"/>
              </a:rPr>
              <a:t> </a:t>
            </a:r>
            <a:endParaRPr lang="ar-DZ" sz="2000" b="0" dirty="0" smtClean="0">
              <a:solidFill>
                <a:srgbClr val="CC9900"/>
              </a:solidFill>
              <a:latin typeface="Tahoma" pitchFamily="34" charset="0"/>
              <a:cs typeface="Farsi Simple Bold" pitchFamily="2" charset="-78"/>
            </a:endParaRPr>
          </a:p>
          <a:p>
            <a:pPr algn="r" rtl="1"/>
            <a:r>
              <a:rPr lang="ar-DZ" sz="2000" b="0" dirty="0" smtClean="0">
                <a:solidFill>
                  <a:srgbClr val="CC9900"/>
                </a:solidFill>
                <a:latin typeface="Tahoma" pitchFamily="34" charset="0"/>
                <a:cs typeface="Farsi Simple Bold" pitchFamily="2" charset="-78"/>
              </a:rPr>
              <a:t> </a:t>
            </a:r>
            <a:r>
              <a:rPr lang="ar-DZ" b="0" dirty="0">
                <a:solidFill>
                  <a:schemeClr val="bg1"/>
                </a:solidFill>
                <a:latin typeface="Tahoma" pitchFamily="34" charset="0"/>
                <a:cs typeface="Farsi Simple Bold" pitchFamily="2" charset="-78"/>
              </a:rPr>
              <a:t>الموضوع</a:t>
            </a:r>
            <a:r>
              <a:rPr lang="ar-DZ" b="0" i="1" dirty="0">
                <a:solidFill>
                  <a:schemeClr val="bg1"/>
                </a:solidFill>
                <a:effectLst>
                  <a:outerShdw blurRad="38100" dist="38100" dir="2700000" algn="tl">
                    <a:srgbClr val="000000"/>
                  </a:outerShdw>
                </a:effectLst>
                <a:latin typeface="Tahoma" pitchFamily="34" charset="0"/>
                <a:cs typeface="Monotype Koufi" pitchFamily="2" charset="-78"/>
              </a:rPr>
              <a:t> :</a:t>
            </a:r>
            <a:r>
              <a:rPr lang="ar-DZ" b="0" i="1" dirty="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smtClean="0">
              <a:solidFill>
                <a:schemeClr val="tx1"/>
              </a:solidFill>
              <a:latin typeface="Tahoma" pitchFamily="34" charset="0"/>
              <a:cs typeface="Arabic Transparent" pitchFamily="2" charset="-78"/>
            </a:endParaRPr>
          </a:p>
          <a:p>
            <a:pPr algn="r" rtl="1"/>
            <a:endParaRPr lang="ar-DZ" i="1" dirty="0" smtClean="0">
              <a:solidFill>
                <a:schemeClr val="tx2"/>
              </a:solidFill>
              <a:effectLst>
                <a:outerShdw blurRad="38100" dist="38100" dir="2700000" algn="tl">
                  <a:srgbClr val="000000"/>
                </a:outerShdw>
              </a:effectLst>
              <a:latin typeface="Tahoma" pitchFamily="34" charset="0"/>
              <a:cs typeface="Monotype Koufi" pitchFamily="2" charset="-78"/>
            </a:endParaRPr>
          </a:p>
        </p:txBody>
      </p:sp>
      <p:sp>
        <p:nvSpPr>
          <p:cNvPr id="4" name="Rectangle 26"/>
          <p:cNvSpPr>
            <a:spLocks noChangeArrowheads="1"/>
          </p:cNvSpPr>
          <p:nvPr/>
        </p:nvSpPr>
        <p:spPr bwMode="auto">
          <a:xfrm>
            <a:off x="0" y="0"/>
            <a:ext cx="1979613" cy="571480"/>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SA" sz="2200" u="sng" dirty="0">
                <a:solidFill>
                  <a:srgbClr val="323E1A"/>
                </a:solidFill>
                <a:latin typeface="Tahoma" pitchFamily="34" charset="0"/>
                <a:cs typeface="Old Antic Outline Shaded" pitchFamily="2" charset="-78"/>
              </a:rPr>
              <a:t> </a:t>
            </a:r>
            <a:r>
              <a:rPr lang="ar-DZ" sz="2200" dirty="0" smtClean="0">
                <a:solidFill>
                  <a:srgbClr val="323E1A"/>
                </a:solidFill>
                <a:latin typeface="Tahoma" pitchFamily="34" charset="0"/>
                <a:cs typeface="Andalus" pitchFamily="2" charset="-78"/>
              </a:rPr>
              <a:t>الفصل التمهيدي</a:t>
            </a:r>
            <a:endParaRPr lang="fr-FR" sz="2200" dirty="0">
              <a:solidFill>
                <a:srgbClr val="323E1A"/>
              </a:solidFill>
              <a:latin typeface="Tahoma" pitchFamily="34" charset="0"/>
              <a:cs typeface="Andalus" pitchFamily="2" charset="-78"/>
            </a:endParaRPr>
          </a:p>
        </p:txBody>
      </p:sp>
      <p:sp>
        <p:nvSpPr>
          <p:cNvPr id="5" name="مستطيل مستدير الزوايا 14"/>
          <p:cNvSpPr/>
          <p:nvPr/>
        </p:nvSpPr>
        <p:spPr>
          <a:xfrm>
            <a:off x="428596" y="1643050"/>
            <a:ext cx="7215238" cy="5400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dirty="0" smtClean="0">
                <a:solidFill>
                  <a:schemeClr val="tx1"/>
                </a:solidFill>
                <a:latin typeface="Traditional Arabic" pitchFamily="18" charset="-78"/>
                <a:cs typeface="Traditional Arabic" pitchFamily="18" charset="-78"/>
              </a:rPr>
              <a:t> </a:t>
            </a:r>
            <a:r>
              <a:rPr lang="ar-SA" sz="2800" b="1" dirty="0" smtClean="0">
                <a:solidFill>
                  <a:schemeClr val="tx1"/>
                </a:solidFill>
                <a:latin typeface="Traditional Arabic" pitchFamily="18" charset="-78"/>
                <a:cs typeface="Akhbar MT" pitchFamily="2" charset="-78"/>
              </a:rPr>
              <a:t>-</a:t>
            </a:r>
            <a:r>
              <a:rPr lang="ar-DZ" sz="2800" b="1" dirty="0" smtClean="0">
                <a:solidFill>
                  <a:schemeClr val="tx1"/>
                </a:solidFill>
                <a:latin typeface="Traditional Arabic" pitchFamily="18" charset="-78"/>
                <a:cs typeface="Akhbar MT" pitchFamily="2" charset="-78"/>
              </a:rPr>
              <a:t> الدافع القوي لإحياء الوظيفة الترفيهية باعتبارها عنصر مهم في حياة الفرد.</a:t>
            </a:r>
            <a:r>
              <a:rPr lang="ar-SA" sz="2800" b="1" dirty="0" smtClean="0">
                <a:solidFill>
                  <a:schemeClr val="tx1"/>
                </a:solidFill>
                <a:latin typeface="Traditional Arabic" pitchFamily="18" charset="-78"/>
                <a:cs typeface="Akhbar MT" pitchFamily="2" charset="-78"/>
              </a:rPr>
              <a:t> </a:t>
            </a:r>
            <a:endParaRPr lang="en-US" sz="2800" b="1" dirty="0">
              <a:solidFill>
                <a:schemeClr val="tx1"/>
              </a:solidFill>
              <a:latin typeface="Traditional Arabic" pitchFamily="18" charset="-78"/>
              <a:cs typeface="Akhbar MT" pitchFamily="2" charset="-78"/>
            </a:endParaRPr>
          </a:p>
        </p:txBody>
      </p:sp>
      <p:sp>
        <p:nvSpPr>
          <p:cNvPr id="6" name="مستطيل مستدير الزوايا 15"/>
          <p:cNvSpPr/>
          <p:nvPr/>
        </p:nvSpPr>
        <p:spPr>
          <a:xfrm>
            <a:off x="357158" y="2643182"/>
            <a:ext cx="7215238" cy="5400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200" dirty="0" smtClean="0">
                <a:solidFill>
                  <a:schemeClr val="tx1"/>
                </a:solidFill>
                <a:latin typeface="Traditional Arabic" pitchFamily="18" charset="-78"/>
                <a:cs typeface="Traditional Arabic" pitchFamily="18" charset="-78"/>
              </a:rPr>
              <a:t> -  </a:t>
            </a:r>
            <a:r>
              <a:rPr lang="ar-DZ" sz="2800" b="1" dirty="0" smtClean="0">
                <a:solidFill>
                  <a:schemeClr val="tx1"/>
                </a:solidFill>
                <a:latin typeface="Traditional Arabic" pitchFamily="18" charset="-78"/>
                <a:cs typeface="Akhbar MT" pitchFamily="2" charset="-78"/>
              </a:rPr>
              <a:t>احتواء منطقة الدراسة على مقومات تؤهلها لتكون قطبا سياحيا ترفيهيا محليا </a:t>
            </a:r>
            <a:r>
              <a:rPr lang="ar-DZ" sz="3200" dirty="0" smtClean="0">
                <a:solidFill>
                  <a:schemeClr val="tx1"/>
                </a:solidFill>
                <a:latin typeface="Traditional Arabic" pitchFamily="18" charset="-78"/>
                <a:cs typeface="Traditional Arabic" pitchFamily="18" charset="-78"/>
              </a:rPr>
              <a:t>.</a:t>
            </a:r>
            <a:endParaRPr lang="en-US" dirty="0">
              <a:solidFill>
                <a:schemeClr val="tx1"/>
              </a:solidFill>
            </a:endParaRPr>
          </a:p>
        </p:txBody>
      </p:sp>
      <p:cxnSp>
        <p:nvCxnSpPr>
          <p:cNvPr id="7" name="رابط مستقيم 17"/>
          <p:cNvCxnSpPr/>
          <p:nvPr/>
        </p:nvCxnSpPr>
        <p:spPr>
          <a:xfrm rot="5400000">
            <a:off x="7144165" y="2214157"/>
            <a:ext cx="1571636" cy="794"/>
          </a:xfrm>
          <a:prstGeom prst="line">
            <a:avLst/>
          </a:prstGeom>
          <a:ln/>
          <a:scene3d>
            <a:camera prst="orthographicFront"/>
            <a:lightRig rig="threePt" dir="t"/>
          </a:scene3d>
          <a:sp3d>
            <a:bevelT prst="relaxedInset"/>
          </a:sp3d>
        </p:spPr>
        <p:style>
          <a:lnRef idx="3">
            <a:schemeClr val="accent3"/>
          </a:lnRef>
          <a:fillRef idx="0">
            <a:schemeClr val="accent3"/>
          </a:fillRef>
          <a:effectRef idx="2">
            <a:schemeClr val="accent3"/>
          </a:effectRef>
          <a:fontRef idx="minor">
            <a:schemeClr val="tx1"/>
          </a:fontRef>
        </p:style>
      </p:cxnSp>
      <p:cxnSp>
        <p:nvCxnSpPr>
          <p:cNvPr id="8" name="رابط كسهم مستقيم 19"/>
          <p:cNvCxnSpPr/>
          <p:nvPr/>
        </p:nvCxnSpPr>
        <p:spPr>
          <a:xfrm rot="10800000" flipV="1">
            <a:off x="7643834" y="1928802"/>
            <a:ext cx="285752" cy="1575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1" name="رابط كسهم مستقيم 20"/>
          <p:cNvCxnSpPr/>
          <p:nvPr/>
        </p:nvCxnSpPr>
        <p:spPr>
          <a:xfrm rot="10800000" flipV="1">
            <a:off x="7643834" y="3000372"/>
            <a:ext cx="285752" cy="1575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0" name="مستطيل مستدير الزوايا 13"/>
          <p:cNvSpPr/>
          <p:nvPr/>
        </p:nvSpPr>
        <p:spPr>
          <a:xfrm>
            <a:off x="5500694" y="4286256"/>
            <a:ext cx="2412000" cy="576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2800" b="1" dirty="0" smtClean="0">
                <a:solidFill>
                  <a:srgbClr val="FF0000"/>
                </a:solidFill>
                <a:effectLst>
                  <a:outerShdw blurRad="38100" dist="38100" dir="2700000" algn="tl">
                    <a:srgbClr val="000000">
                      <a:alpha val="43137"/>
                    </a:srgbClr>
                  </a:outerShdw>
                </a:effectLst>
                <a:latin typeface="Aharoni" pitchFamily="2" charset="-79"/>
                <a:cs typeface="Old Antic Bold" pitchFamily="2" charset="-78"/>
              </a:rPr>
              <a:t>الهدف من الدراسة</a:t>
            </a:r>
            <a:r>
              <a:rPr lang="ar-SA" sz="2800" b="1" dirty="0" smtClean="0">
                <a:solidFill>
                  <a:srgbClr val="FF0000"/>
                </a:solidFill>
                <a:effectLst>
                  <a:outerShdw blurRad="38100" dist="38100" dir="2700000" algn="tl">
                    <a:srgbClr val="000000">
                      <a:alpha val="43137"/>
                    </a:srgbClr>
                  </a:outerShdw>
                </a:effectLst>
                <a:latin typeface="Aharoni" pitchFamily="2" charset="-79"/>
                <a:cs typeface="Old Antic Bold" pitchFamily="2" charset="-78"/>
              </a:rPr>
              <a:t>:</a:t>
            </a:r>
            <a:endParaRPr lang="en-US" sz="2800" b="1" dirty="0" smtClean="0">
              <a:solidFill>
                <a:srgbClr val="FF0000"/>
              </a:solidFill>
              <a:effectLst>
                <a:outerShdw blurRad="38100" dist="38100" dir="2700000" algn="tl">
                  <a:srgbClr val="000000">
                    <a:alpha val="43137"/>
                  </a:srgbClr>
                </a:outerShdw>
              </a:effectLst>
              <a:latin typeface="Aharoni" pitchFamily="2" charset="-79"/>
              <a:cs typeface="Old Antic Bold" pitchFamily="2" charset="-78"/>
            </a:endParaRPr>
          </a:p>
          <a:p>
            <a:pPr algn="ctr"/>
            <a:endParaRPr lang="en-US" dirty="0"/>
          </a:p>
        </p:txBody>
      </p:sp>
      <p:cxnSp>
        <p:nvCxnSpPr>
          <p:cNvPr id="16" name="رابط مستقيم 17"/>
          <p:cNvCxnSpPr/>
          <p:nvPr/>
        </p:nvCxnSpPr>
        <p:spPr>
          <a:xfrm rot="5400000">
            <a:off x="7429917" y="5285991"/>
            <a:ext cx="714380" cy="794"/>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18" name="رابط كسهم مستقيم 20"/>
          <p:cNvCxnSpPr/>
          <p:nvPr/>
        </p:nvCxnSpPr>
        <p:spPr>
          <a:xfrm rot="10800000" flipV="1">
            <a:off x="7500958" y="5643578"/>
            <a:ext cx="285752" cy="1575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9" name="مستطيل مستدير الزوايا 14"/>
          <p:cNvSpPr/>
          <p:nvPr/>
        </p:nvSpPr>
        <p:spPr>
          <a:xfrm>
            <a:off x="214282" y="5214950"/>
            <a:ext cx="7215238" cy="92869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SA" sz="3200" dirty="0" smtClean="0">
                <a:solidFill>
                  <a:schemeClr val="tx1"/>
                </a:solidFill>
                <a:latin typeface="Traditional Arabic" pitchFamily="18" charset="-78"/>
                <a:cs typeface="Traditional Arabic" pitchFamily="18" charset="-78"/>
              </a:rPr>
              <a:t> </a:t>
            </a:r>
            <a:r>
              <a:rPr lang="ar-SA" sz="2800" b="1" dirty="0" smtClean="0">
                <a:solidFill>
                  <a:schemeClr val="tx1"/>
                </a:solidFill>
                <a:latin typeface="Traditional Arabic" pitchFamily="18" charset="-78"/>
                <a:cs typeface="Akhbar MT" pitchFamily="2" charset="-78"/>
              </a:rPr>
              <a:t>-</a:t>
            </a:r>
            <a:r>
              <a:rPr lang="ar-DZ" sz="2800" b="1" dirty="0" smtClean="0">
                <a:solidFill>
                  <a:schemeClr val="tx1"/>
                </a:solidFill>
                <a:latin typeface="Traditional Arabic" pitchFamily="18" charset="-78"/>
                <a:cs typeface="Akhbar MT" pitchFamily="2" charset="-78"/>
              </a:rPr>
              <a:t> استغلال مؤهلات منطقة الرمال الذهبية لتوفير </a:t>
            </a:r>
            <a:r>
              <a:rPr lang="ar-DZ" sz="2800" b="1" dirty="0" err="1" smtClean="0">
                <a:solidFill>
                  <a:schemeClr val="tx1"/>
                </a:solidFill>
                <a:latin typeface="Traditional Arabic" pitchFamily="18" charset="-78"/>
                <a:cs typeface="Akhbar MT" pitchFamily="2" charset="-78"/>
              </a:rPr>
              <a:t>فضاءات</a:t>
            </a:r>
            <a:r>
              <a:rPr lang="ar-DZ" sz="2800" b="1" dirty="0" smtClean="0">
                <a:solidFill>
                  <a:schemeClr val="tx1"/>
                </a:solidFill>
                <a:latin typeface="Traditional Arabic" pitchFamily="18" charset="-78"/>
                <a:cs typeface="Akhbar MT" pitchFamily="2" charset="-78"/>
              </a:rPr>
              <a:t> للراحة والترفيه والنهوض بقطاع السياحة بالمدينة.</a:t>
            </a:r>
            <a:r>
              <a:rPr lang="ar-SA" sz="2800" b="1" dirty="0" smtClean="0">
                <a:solidFill>
                  <a:schemeClr val="tx1"/>
                </a:solidFill>
                <a:latin typeface="Traditional Arabic" pitchFamily="18" charset="-78"/>
                <a:cs typeface="Akhbar MT" pitchFamily="2" charset="-78"/>
              </a:rPr>
              <a:t> </a:t>
            </a:r>
            <a:endParaRPr lang="en-US" sz="2800" b="1" dirty="0">
              <a:solidFill>
                <a:schemeClr val="tx1"/>
              </a:solidFill>
              <a:latin typeface="Traditional Arabic" pitchFamily="18" charset="-78"/>
              <a:cs typeface="Akhbar MT"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51"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768" decel="100000"/>
                                        <p:tgtEl>
                                          <p:spTgt spid="4"/>
                                        </p:tgtEl>
                                      </p:cBhvr>
                                    </p:animEffect>
                                    <p:animScale>
                                      <p:cBhvr>
                                        <p:cTn id="25" dur="768" decel="100000"/>
                                        <p:tgtEl>
                                          <p:spTgt spid="4"/>
                                        </p:tgtEl>
                                      </p:cBhvr>
                                      <p:from x="10000" y="10000"/>
                                      <p:to x="200000" y="450000"/>
                                    </p:animScale>
                                    <p:animScale>
                                      <p:cBhvr>
                                        <p:cTn id="26" dur="1232" accel="100000" fill="hold">
                                          <p:stCondLst>
                                            <p:cond delay="768"/>
                                          </p:stCondLst>
                                        </p:cTn>
                                        <p:tgtEl>
                                          <p:spTgt spid="4"/>
                                        </p:tgtEl>
                                      </p:cBhvr>
                                      <p:from x="200000" y="450000"/>
                                      <p:to x="100000" y="100000"/>
                                    </p:animScale>
                                    <p:set>
                                      <p:cBhvr>
                                        <p:cTn id="27" dur="768" fill="hold"/>
                                        <p:tgtEl>
                                          <p:spTgt spid="4"/>
                                        </p:tgtEl>
                                        <p:attrNameLst>
                                          <p:attrName>ppt_x</p:attrName>
                                        </p:attrNameLst>
                                      </p:cBhvr>
                                      <p:to>
                                        <p:strVal val="(0.5)"/>
                                      </p:to>
                                    </p:set>
                                    <p:anim from="(0.5)" to="(#ppt_x)" calcmode="lin" valueType="num">
                                      <p:cBhvr>
                                        <p:cTn id="28" dur="1232" accel="100000" fill="hold">
                                          <p:stCondLst>
                                            <p:cond delay="768"/>
                                          </p:stCondLst>
                                        </p:cTn>
                                        <p:tgtEl>
                                          <p:spTgt spid="4"/>
                                        </p:tgtEl>
                                        <p:attrNameLst>
                                          <p:attrName>ppt_x</p:attrName>
                                        </p:attrNameLst>
                                      </p:cBhvr>
                                    </p:anim>
                                    <p:set>
                                      <p:cBhvr>
                                        <p:cTn id="29" dur="768" fill="hold"/>
                                        <p:tgtEl>
                                          <p:spTgt spid="4"/>
                                        </p:tgtEl>
                                        <p:attrNameLst>
                                          <p:attrName>ppt_y</p:attrName>
                                        </p:attrNameLst>
                                      </p:cBhvr>
                                      <p:to>
                                        <p:strVal val="(#ppt_y+0.4)"/>
                                      </p:to>
                                    </p:set>
                                    <p:anim from="(#ppt_y+0.4)" to="(#ppt_y)" calcmode="lin" valueType="num">
                                      <p:cBhvr>
                                        <p:cTn id="30" dur="1232" accel="100000" fill="hold">
                                          <p:stCondLst>
                                            <p:cond delay="768"/>
                                          </p:stCondLst>
                                        </p:cTn>
                                        <p:tgtEl>
                                          <p:spTgt spid="4"/>
                                        </p:tgtEl>
                                        <p:attrNameLst>
                                          <p:attrName>ppt_y</p:attrName>
                                        </p:attrNameLst>
                                      </p:cBhvr>
                                    </p:anim>
                                  </p:childTnLst>
                                </p:cTn>
                              </p:par>
                            </p:childTnLst>
                          </p:cTn>
                        </p:par>
                      </p:childTnLst>
                    </p:cTn>
                  </p:par>
                  <p:par>
                    <p:cTn id="31" fill="hold">
                      <p:stCondLst>
                        <p:cond delay="indefinite"/>
                      </p:stCondLst>
                      <p:childTnLst>
                        <p:par>
                          <p:cTn id="32" fill="hold">
                            <p:stCondLst>
                              <p:cond delay="0"/>
                            </p:stCondLst>
                            <p:childTnLst>
                              <p:par>
                                <p:cTn id="33" presetID="25"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8" dur="1000" fill="hold"/>
                                        <p:tgtEl>
                                          <p:spTgt spid="5"/>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1000" fill="hold"/>
                                        <p:tgtEl>
                                          <p:spTgt spid="6"/>
                                        </p:tgtEl>
                                        <p:attrNameLst>
                                          <p:attrName>ppt_w</p:attrName>
                                        </p:attrNameLst>
                                      </p:cBhvr>
                                      <p:tavLst>
                                        <p:tav tm="0">
                                          <p:val>
                                            <p:fltVal val="0"/>
                                          </p:val>
                                        </p:tav>
                                        <p:tav tm="100000">
                                          <p:val>
                                            <p:strVal val="#ppt_w"/>
                                          </p:val>
                                        </p:tav>
                                      </p:tavLst>
                                    </p:anim>
                                    <p:anim calcmode="lin" valueType="num">
                                      <p:cBhvr>
                                        <p:cTn id="48" dur="1000" fill="hold"/>
                                        <p:tgtEl>
                                          <p:spTgt spid="6"/>
                                        </p:tgtEl>
                                        <p:attrNameLst>
                                          <p:attrName>ppt_h</p:attrName>
                                        </p:attrNameLst>
                                      </p:cBhvr>
                                      <p:tavLst>
                                        <p:tav tm="0">
                                          <p:val>
                                            <p:fltVal val="0"/>
                                          </p:val>
                                        </p:tav>
                                        <p:tav tm="100000">
                                          <p:val>
                                            <p:strVal val="#ppt_h"/>
                                          </p:val>
                                        </p:tav>
                                      </p:tavLst>
                                    </p:anim>
                                    <p:anim calcmode="lin" valueType="num">
                                      <p:cBhvr>
                                        <p:cTn id="4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6"/>
                                        </p:tgtEl>
                                        <p:attrNameLst>
                                          <p:attrName>ppt_y</p:attrName>
                                        </p:attrNameLst>
                                      </p:cBhvr>
                                      <p:tavLst>
                                        <p:tav tm="0" fmla="#ppt_y+(sin(-2*pi*(1-$))*-#ppt_x+cos(-2*pi*(1-$))*(1-#ppt_y))*(1-$)">
                                          <p:val>
                                            <p:fltVal val="0"/>
                                          </p:val>
                                        </p:tav>
                                        <p:tav tm="100000">
                                          <p:val>
                                            <p:fltVal val="1"/>
                                          </p:val>
                                        </p:tav>
                                      </p:tavLst>
                                    </p:anim>
                                  </p:childTnLst>
                                </p:cTn>
                              </p:par>
                              <p:par>
                                <p:cTn id="51" presetID="21" presetClass="entr" presetSubtype="4" fill="hold"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heel(4)">
                                      <p:cBhvr>
                                        <p:cTn id="53" dur="20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21" presetClass="entr" presetSubtype="4" fill="hold"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heel(4)">
                                      <p:cBhvr>
                                        <p:cTn id="58" dur="2000"/>
                                        <p:tgtEl>
                                          <p:spTgt spid="8"/>
                                        </p:tgtEl>
                                      </p:cBhvr>
                                    </p:animEffect>
                                  </p:childTnLst>
                                </p:cTn>
                              </p:par>
                              <p:par>
                                <p:cTn id="59" presetID="21" presetClass="entr" presetSubtype="4" fill="hold"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heel(4)">
                                      <p:cBhvr>
                                        <p:cTn id="61" dur="20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26" presetClass="entr" presetSubtype="0" fill="hold" grpId="0" nodeType="click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down)">
                                      <p:cBhvr>
                                        <p:cTn id="66" dur="580">
                                          <p:stCondLst>
                                            <p:cond delay="0"/>
                                          </p:stCondLst>
                                        </p:cTn>
                                        <p:tgtEl>
                                          <p:spTgt spid="10"/>
                                        </p:tgtEl>
                                      </p:cBhvr>
                                    </p:animEffect>
                                    <p:anim calcmode="lin" valueType="num">
                                      <p:cBhvr>
                                        <p:cTn id="67"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72" dur="26">
                                          <p:stCondLst>
                                            <p:cond delay="650"/>
                                          </p:stCondLst>
                                        </p:cTn>
                                        <p:tgtEl>
                                          <p:spTgt spid="10"/>
                                        </p:tgtEl>
                                      </p:cBhvr>
                                      <p:to x="100000" y="60000"/>
                                    </p:animScale>
                                    <p:animScale>
                                      <p:cBhvr>
                                        <p:cTn id="73" dur="166" decel="50000">
                                          <p:stCondLst>
                                            <p:cond delay="676"/>
                                          </p:stCondLst>
                                        </p:cTn>
                                        <p:tgtEl>
                                          <p:spTgt spid="10"/>
                                        </p:tgtEl>
                                      </p:cBhvr>
                                      <p:to x="100000" y="100000"/>
                                    </p:animScale>
                                    <p:animScale>
                                      <p:cBhvr>
                                        <p:cTn id="74" dur="26">
                                          <p:stCondLst>
                                            <p:cond delay="1312"/>
                                          </p:stCondLst>
                                        </p:cTn>
                                        <p:tgtEl>
                                          <p:spTgt spid="10"/>
                                        </p:tgtEl>
                                      </p:cBhvr>
                                      <p:to x="100000" y="80000"/>
                                    </p:animScale>
                                    <p:animScale>
                                      <p:cBhvr>
                                        <p:cTn id="75" dur="166" decel="50000">
                                          <p:stCondLst>
                                            <p:cond delay="1338"/>
                                          </p:stCondLst>
                                        </p:cTn>
                                        <p:tgtEl>
                                          <p:spTgt spid="10"/>
                                        </p:tgtEl>
                                      </p:cBhvr>
                                      <p:to x="100000" y="100000"/>
                                    </p:animScale>
                                    <p:animScale>
                                      <p:cBhvr>
                                        <p:cTn id="76" dur="26">
                                          <p:stCondLst>
                                            <p:cond delay="1642"/>
                                          </p:stCondLst>
                                        </p:cTn>
                                        <p:tgtEl>
                                          <p:spTgt spid="10"/>
                                        </p:tgtEl>
                                      </p:cBhvr>
                                      <p:to x="100000" y="90000"/>
                                    </p:animScale>
                                    <p:animScale>
                                      <p:cBhvr>
                                        <p:cTn id="77" dur="166" decel="50000">
                                          <p:stCondLst>
                                            <p:cond delay="1668"/>
                                          </p:stCondLst>
                                        </p:cTn>
                                        <p:tgtEl>
                                          <p:spTgt spid="10"/>
                                        </p:tgtEl>
                                      </p:cBhvr>
                                      <p:to x="100000" y="100000"/>
                                    </p:animScale>
                                    <p:animScale>
                                      <p:cBhvr>
                                        <p:cTn id="78" dur="26">
                                          <p:stCondLst>
                                            <p:cond delay="1808"/>
                                          </p:stCondLst>
                                        </p:cTn>
                                        <p:tgtEl>
                                          <p:spTgt spid="10"/>
                                        </p:tgtEl>
                                      </p:cBhvr>
                                      <p:to x="100000" y="95000"/>
                                    </p:animScale>
                                    <p:animScale>
                                      <p:cBhvr>
                                        <p:cTn id="79" dur="166" decel="50000">
                                          <p:stCondLst>
                                            <p:cond delay="1834"/>
                                          </p:stCondLst>
                                        </p:cTn>
                                        <p:tgtEl>
                                          <p:spTgt spid="10"/>
                                        </p:tgtEl>
                                      </p:cBhvr>
                                      <p:to x="100000" y="100000"/>
                                    </p:animScale>
                                  </p:childTnLst>
                                </p:cTn>
                              </p:par>
                              <p:par>
                                <p:cTn id="80" presetID="21" presetClass="entr" presetSubtype="4" fill="hold" nodeType="with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wheel(4)">
                                      <p:cBhvr>
                                        <p:cTn id="82" dur="2000"/>
                                        <p:tgtEl>
                                          <p:spTgt spid="16"/>
                                        </p:tgtEl>
                                      </p:cBhvr>
                                    </p:animEffect>
                                  </p:childTnLst>
                                </p:cTn>
                              </p:par>
                              <p:par>
                                <p:cTn id="83" presetID="21" presetClass="entr" presetSubtype="4" fill="hold"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heel(4)">
                                      <p:cBhvr>
                                        <p:cTn id="85" dur="2000"/>
                                        <p:tgtEl>
                                          <p:spTgt spid="18"/>
                                        </p:tgtEl>
                                      </p:cBhvr>
                                    </p:animEffect>
                                  </p:childTnLst>
                                </p:cTn>
                              </p:par>
                            </p:childTnLst>
                          </p:cTn>
                        </p:par>
                      </p:childTnLst>
                    </p:cTn>
                  </p:par>
                  <p:par>
                    <p:cTn id="86" fill="hold">
                      <p:stCondLst>
                        <p:cond delay="indefinite"/>
                      </p:stCondLst>
                      <p:childTnLst>
                        <p:par>
                          <p:cTn id="87" fill="hold">
                            <p:stCondLst>
                              <p:cond delay="0"/>
                            </p:stCondLst>
                            <p:childTnLst>
                              <p:par>
                                <p:cTn id="88" presetID="25"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91"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2"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93" dur="1000" fill="hold"/>
                                        <p:tgtEl>
                                          <p:spTgt spid="19"/>
                                        </p:tgtEl>
                                        <p:attrNameLst>
                                          <p:attrName>ppt_h</p:attrName>
                                        </p:attrNameLst>
                                      </p:cBhvr>
                                      <p:tavLst>
                                        <p:tav tm="0">
                                          <p:val>
                                            <p:strVal val="#ppt_h"/>
                                          </p:val>
                                        </p:tav>
                                        <p:tav tm="100000">
                                          <p:val>
                                            <p:strVal val="#ppt_h"/>
                                          </p:val>
                                        </p:tav>
                                      </p:tavLst>
                                    </p:anim>
                                    <p:anim calcmode="lin" valueType="num">
                                      <p:cBhvr>
                                        <p:cTn id="94"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95"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6"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97" dur="1000" decel="50000">
                                          <p:stCondLst>
                                            <p:cond delay="0"/>
                                          </p:stCondLst>
                                        </p:cTn>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10"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2"/>
          <p:cNvSpPr txBox="1">
            <a:spLocks noChangeArrowheads="1"/>
          </p:cNvSpPr>
          <p:nvPr/>
        </p:nvSpPr>
        <p:spPr bwMode="auto">
          <a:xfrm>
            <a:off x="4429124" y="642918"/>
            <a:ext cx="3672000" cy="642942"/>
          </a:xfrm>
          <a:prstGeom prst="rect">
            <a:avLst/>
          </a:prstGeom>
          <a:ln>
            <a:headEnd/>
            <a:tailEnd/>
          </a:ln>
        </p:spPr>
        <p:style>
          <a:lnRef idx="1">
            <a:schemeClr val="dk1"/>
          </a:lnRef>
          <a:fillRef idx="2">
            <a:schemeClr val="dk1"/>
          </a:fillRef>
          <a:effectRef idx="1">
            <a:schemeClr val="dk1"/>
          </a:effectRef>
          <a:fontRef idx="minor">
            <a:schemeClr val="dk1"/>
          </a:fontRef>
        </p:style>
        <p:txBody>
          <a:bodyPr anchor="ctr"/>
          <a:lstStyle/>
          <a:p>
            <a:pPr algn="ctr" rtl="1">
              <a:spcBef>
                <a:spcPct val="50000"/>
              </a:spcBef>
              <a:defRPr/>
            </a:pPr>
            <a:r>
              <a:rPr lang="ar-DZ" sz="2800" b="1" dirty="0" smtClean="0">
                <a:solidFill>
                  <a:srgbClr val="C00000"/>
                </a:solidFill>
                <a:effectLst>
                  <a:glow rad="139700">
                    <a:schemeClr val="bg1">
                      <a:alpha val="40000"/>
                    </a:schemeClr>
                  </a:glow>
                  <a:outerShdw blurRad="38100" dist="38100" dir="2700000" algn="tl">
                    <a:srgbClr val="000000"/>
                  </a:outerShdw>
                </a:effectLst>
                <a:latin typeface="Tahoma" pitchFamily="34" charset="0"/>
                <a:cs typeface="Monotype Koufi" pitchFamily="2" charset="-78"/>
                <a:sym typeface="AGA Arabesque" pitchFamily="2" charset="2"/>
              </a:rPr>
              <a:t>منهجية البحث </a:t>
            </a:r>
            <a:endParaRPr lang="fr-FR" sz="2800" b="1" dirty="0">
              <a:solidFill>
                <a:srgbClr val="C00000"/>
              </a:solidFill>
              <a:effectLst>
                <a:glow rad="139700">
                  <a:schemeClr val="bg1">
                    <a:alpha val="40000"/>
                  </a:schemeClr>
                </a:glow>
                <a:outerShdw blurRad="38100" dist="38100" dir="2700000" algn="tl">
                  <a:srgbClr val="000000"/>
                </a:outerShdw>
              </a:effectLst>
              <a:latin typeface="Tahoma" pitchFamily="34" charset="0"/>
              <a:cs typeface="Monotype Koufi" pitchFamily="2" charset="-78"/>
              <a:sym typeface="AGA Arabesque" pitchFamily="2" charset="2"/>
            </a:endParaRPr>
          </a:p>
        </p:txBody>
      </p:sp>
      <p:sp>
        <p:nvSpPr>
          <p:cNvPr id="6" name="Rectangle 25"/>
          <p:cNvSpPr>
            <a:spLocks noChangeArrowheads="1"/>
          </p:cNvSpPr>
          <p:nvPr/>
        </p:nvSpPr>
        <p:spPr bwMode="auto">
          <a:xfrm>
            <a:off x="0" y="0"/>
            <a:ext cx="9144000" cy="57148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a:solidFill>
                  <a:srgbClr val="CC9900"/>
                </a:solidFill>
                <a:latin typeface="Tahoma" pitchFamily="34" charset="0"/>
                <a:cs typeface="Farsi Simple Bold" pitchFamily="2" charset="-78"/>
              </a:rPr>
              <a:t> </a:t>
            </a:r>
            <a:endParaRPr lang="ar-DZ" sz="2000" b="0" dirty="0" smtClean="0">
              <a:solidFill>
                <a:srgbClr val="CC9900"/>
              </a:solidFill>
              <a:latin typeface="Tahoma" pitchFamily="34" charset="0"/>
              <a:cs typeface="Farsi Simple Bold" pitchFamily="2" charset="-78"/>
            </a:endParaRPr>
          </a:p>
          <a:p>
            <a:pPr algn="r" rtl="1"/>
            <a:r>
              <a:rPr lang="ar-DZ" sz="2000" b="0" dirty="0" smtClean="0">
                <a:solidFill>
                  <a:srgbClr val="CC9900"/>
                </a:solidFill>
                <a:latin typeface="Tahoma" pitchFamily="34" charset="0"/>
                <a:cs typeface="Farsi Simple Bold" pitchFamily="2" charset="-78"/>
              </a:rPr>
              <a:t> </a:t>
            </a:r>
            <a:r>
              <a:rPr lang="ar-DZ" b="0" dirty="0">
                <a:solidFill>
                  <a:schemeClr val="bg1"/>
                </a:solidFill>
                <a:latin typeface="Tahoma" pitchFamily="34" charset="0"/>
                <a:cs typeface="Farsi Simple Bold" pitchFamily="2" charset="-78"/>
              </a:rPr>
              <a:t>الموضوع</a:t>
            </a:r>
            <a:r>
              <a:rPr lang="ar-DZ" b="0" i="1" dirty="0">
                <a:solidFill>
                  <a:schemeClr val="bg1"/>
                </a:solidFill>
                <a:effectLst>
                  <a:outerShdw blurRad="38100" dist="38100" dir="2700000" algn="tl">
                    <a:srgbClr val="000000"/>
                  </a:outerShdw>
                </a:effectLst>
                <a:latin typeface="Tahoma" pitchFamily="34" charset="0"/>
                <a:cs typeface="Monotype Koufi" pitchFamily="2" charset="-78"/>
              </a:rPr>
              <a:t> :</a:t>
            </a:r>
            <a:r>
              <a:rPr lang="ar-DZ" b="0" i="1" dirty="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smtClean="0">
              <a:solidFill>
                <a:schemeClr val="tx1"/>
              </a:solidFill>
              <a:latin typeface="Tahoma" pitchFamily="34" charset="0"/>
              <a:cs typeface="Arabic Transparent" pitchFamily="2" charset="-78"/>
            </a:endParaRPr>
          </a:p>
          <a:p>
            <a:pPr algn="r" rtl="1"/>
            <a:endParaRPr lang="ar-DZ" i="1" dirty="0" smtClean="0">
              <a:solidFill>
                <a:schemeClr val="tx2"/>
              </a:solidFill>
              <a:effectLst>
                <a:outerShdw blurRad="38100" dist="38100" dir="2700000" algn="tl">
                  <a:srgbClr val="000000"/>
                </a:outerShdw>
              </a:effectLst>
              <a:latin typeface="Tahoma" pitchFamily="34" charset="0"/>
              <a:cs typeface="Monotype Koufi" pitchFamily="2" charset="-78"/>
            </a:endParaRPr>
          </a:p>
        </p:txBody>
      </p:sp>
      <p:sp>
        <p:nvSpPr>
          <p:cNvPr id="7" name="Rectangle 26"/>
          <p:cNvSpPr>
            <a:spLocks noChangeArrowheads="1"/>
          </p:cNvSpPr>
          <p:nvPr/>
        </p:nvSpPr>
        <p:spPr bwMode="auto">
          <a:xfrm>
            <a:off x="0" y="0"/>
            <a:ext cx="1979613" cy="571480"/>
          </a:xfrm>
          <a:prstGeom prst="rect">
            <a:avLst/>
          </a:prstGeom>
          <a:ln>
            <a:solidFill>
              <a:schemeClr val="accent3">
                <a:lumMod val="50000"/>
              </a:schemeClr>
            </a:solidFill>
            <a:headEnd/>
            <a:tailEnd/>
          </a:ln>
        </p:spPr>
        <p:style>
          <a:lnRef idx="1">
            <a:schemeClr val="accent3"/>
          </a:lnRef>
          <a:fillRef idx="2">
            <a:schemeClr val="accent3"/>
          </a:fillRef>
          <a:effectRef idx="1">
            <a:schemeClr val="accent3"/>
          </a:effectRef>
          <a:fontRef idx="minor">
            <a:schemeClr val="dk1"/>
          </a:fontRef>
        </p:style>
        <p:txBody>
          <a:bodyPr anchor="ctr"/>
          <a:lstStyle/>
          <a:p>
            <a:pPr algn="ctr" rtl="1" eaLnBrk="1" hangingPunct="1"/>
            <a:r>
              <a:rPr lang="ar-SA" sz="2200" u="sng" dirty="0">
                <a:solidFill>
                  <a:srgbClr val="323E1A"/>
                </a:solidFill>
                <a:latin typeface="Tahoma" pitchFamily="34" charset="0"/>
                <a:cs typeface="Old Antic Outline Shaded" pitchFamily="2" charset="-78"/>
              </a:rPr>
              <a:t> </a:t>
            </a:r>
            <a:r>
              <a:rPr lang="ar-DZ" sz="2200" dirty="0" smtClean="0">
                <a:solidFill>
                  <a:srgbClr val="323E1A"/>
                </a:solidFill>
                <a:latin typeface="Tahoma" pitchFamily="34" charset="0"/>
                <a:cs typeface="Andalus" pitchFamily="2" charset="-78"/>
              </a:rPr>
              <a:t>الفصل التمهيدي</a:t>
            </a:r>
            <a:endParaRPr lang="fr-FR" sz="2200" dirty="0">
              <a:solidFill>
                <a:srgbClr val="323E1A"/>
              </a:solidFill>
              <a:latin typeface="Tahoma" pitchFamily="34" charset="0"/>
              <a:cs typeface="Andalus" pitchFamily="2" charset="-78"/>
            </a:endParaRPr>
          </a:p>
        </p:txBody>
      </p:sp>
      <p:cxnSp>
        <p:nvCxnSpPr>
          <p:cNvPr id="8" name="رابط كسهم مستقيم 19"/>
          <p:cNvCxnSpPr/>
          <p:nvPr/>
        </p:nvCxnSpPr>
        <p:spPr>
          <a:xfrm rot="5400000">
            <a:off x="6385793" y="1543769"/>
            <a:ext cx="516612" cy="794"/>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9" name="مستطيل 12"/>
          <p:cNvSpPr/>
          <p:nvPr/>
        </p:nvSpPr>
        <p:spPr>
          <a:xfrm>
            <a:off x="1214414" y="1857364"/>
            <a:ext cx="6858048" cy="1571636"/>
          </a:xfrm>
          <a:prstGeom prst="rect">
            <a:avLst/>
          </a:prstGeom>
          <a:solidFill>
            <a:schemeClr val="accent3">
              <a:lumMod val="40000"/>
              <a:lumOff val="60000"/>
            </a:schemeClr>
          </a:solidFill>
          <a:ln>
            <a:solidFill>
              <a:srgbClr val="FFC000"/>
            </a:solid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rPr>
              <a:t> </a:t>
            </a:r>
            <a:r>
              <a:rPr lang="ar-DZ" sz="2000" dirty="0" smtClean="0">
                <a:solidFill>
                  <a:schemeClr val="tx1"/>
                </a:solidFill>
                <a:latin typeface="Times New Roman" pitchFamily="18" charset="0"/>
                <a:cs typeface="Times New Roman" pitchFamily="18" charset="0"/>
              </a:rPr>
              <a:t>للوصول إلى نتائج فعلية كون موضوع بحثنا واقعي اعتمدنا لفهم وتحليل العناصر المدروسة على المنهج الوصفي وذلك بالاستناد على المقاربتين التحليليتين، مقاربة النمو العمراني ”لفليب بانري“، والمقاربة الإدراكية ”لكيفن لينش“ التي تعتمد على:</a:t>
            </a:r>
            <a:endParaRPr lang="en-US" sz="2000" dirty="0" smtClean="0">
              <a:solidFill>
                <a:schemeClr val="tx1"/>
              </a:solidFill>
              <a:latin typeface="Times New Roman" pitchFamily="18" charset="0"/>
              <a:cs typeface="Times New Roman" pitchFamily="18" charset="0"/>
            </a:endParaRPr>
          </a:p>
        </p:txBody>
      </p:sp>
      <p:grpSp>
        <p:nvGrpSpPr>
          <p:cNvPr id="10" name="مجموعة 33"/>
          <p:cNvGrpSpPr/>
          <p:nvPr/>
        </p:nvGrpSpPr>
        <p:grpSpPr>
          <a:xfrm>
            <a:off x="1714480" y="4000504"/>
            <a:ext cx="6480000" cy="869942"/>
            <a:chOff x="-208194" y="71437"/>
            <a:chExt cx="6480000" cy="661049"/>
          </a:xfrm>
          <a:scene3d>
            <a:camera prst="orthographicFront"/>
            <a:lightRig rig="flat" dir="t"/>
          </a:scene3d>
        </p:grpSpPr>
        <p:sp>
          <p:nvSpPr>
            <p:cNvPr id="11" name="شارة رتبة 34"/>
            <p:cNvSpPr/>
            <p:nvPr/>
          </p:nvSpPr>
          <p:spPr>
            <a:xfrm rot="10800000">
              <a:off x="-208194" y="71437"/>
              <a:ext cx="6480000" cy="606765"/>
            </a:xfrm>
            <a:prstGeom prst="chevron">
              <a:avLst/>
            </a:prstGeom>
            <a:sp3d extrusionH="12700" prstMaterial="plastic">
              <a:bevelT w="50800" h="50800"/>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sp>
        <p:sp>
          <p:nvSpPr>
            <p:cNvPr id="12" name="شارة رتبة 4"/>
            <p:cNvSpPr/>
            <p:nvPr/>
          </p:nvSpPr>
          <p:spPr>
            <a:xfrm>
              <a:off x="77558" y="125721"/>
              <a:ext cx="5796853" cy="60676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3970" rIns="27940" bIns="13970" numCol="1" spcCol="1270" anchor="ctr" anchorCtr="0">
              <a:noAutofit/>
            </a:bodyPr>
            <a:lstStyle/>
            <a:p>
              <a:pPr algn="ctr" rtl="1"/>
              <a:r>
                <a:rPr lang="ar-DZ" sz="2000" b="1" dirty="0" smtClean="0">
                  <a:latin typeface="Times New Roman" pitchFamily="18" charset="0"/>
                  <a:cs typeface="Times New Roman" pitchFamily="18" charset="0"/>
                </a:rPr>
                <a:t>الملاحظة، المقابلة، الاستمارة، الوثائق البيانية (المخططات والجداول)، الصور الفوتوغرافية.</a:t>
              </a:r>
              <a:endParaRPr lang="en-US" sz="2000" b="1" dirty="0">
                <a:latin typeface="Times New Roman" pitchFamily="18" charset="0"/>
                <a:cs typeface="Times New Roman" pitchFamily="18" charset="0"/>
              </a:endParaRPr>
            </a:p>
          </p:txBody>
        </p:sp>
      </p:grpSp>
      <p:grpSp>
        <p:nvGrpSpPr>
          <p:cNvPr id="13" name="مجموعة 33"/>
          <p:cNvGrpSpPr/>
          <p:nvPr/>
        </p:nvGrpSpPr>
        <p:grpSpPr>
          <a:xfrm>
            <a:off x="1714480" y="4929198"/>
            <a:ext cx="6480000" cy="928694"/>
            <a:chOff x="-208194" y="71437"/>
            <a:chExt cx="6480000" cy="678203"/>
          </a:xfrm>
          <a:scene3d>
            <a:camera prst="orthographicFront"/>
            <a:lightRig rig="flat" dir="t"/>
          </a:scene3d>
        </p:grpSpPr>
        <p:sp>
          <p:nvSpPr>
            <p:cNvPr id="14" name="شارة رتبة 34"/>
            <p:cNvSpPr/>
            <p:nvPr/>
          </p:nvSpPr>
          <p:spPr>
            <a:xfrm rot="10800000">
              <a:off x="-208194" y="71437"/>
              <a:ext cx="6480000" cy="606765"/>
            </a:xfrm>
            <a:prstGeom prst="chevron">
              <a:avLst/>
            </a:prstGeom>
            <a:sp3d extrusionH="12700" prstMaterial="plastic">
              <a:bevelT w="50800" h="50800"/>
            </a:sp3d>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2">
              <a:schemeClr val="accent1">
                <a:alpha val="90000"/>
                <a:tint val="40000"/>
                <a:hueOff val="0"/>
                <a:satOff val="0"/>
                <a:lumOff val="0"/>
                <a:alphaOff val="0"/>
              </a:schemeClr>
            </a:effectRef>
            <a:fontRef idx="minor">
              <a:schemeClr val="dk1">
                <a:hueOff val="0"/>
                <a:satOff val="0"/>
                <a:lumOff val="0"/>
                <a:alphaOff val="0"/>
              </a:schemeClr>
            </a:fontRef>
          </p:style>
        </p:sp>
        <p:sp>
          <p:nvSpPr>
            <p:cNvPr id="15" name="شارة رتبة 4"/>
            <p:cNvSpPr/>
            <p:nvPr/>
          </p:nvSpPr>
          <p:spPr>
            <a:xfrm rot="21600000">
              <a:off x="320593" y="142875"/>
              <a:ext cx="5796853" cy="60676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3970" rIns="27940" bIns="13970" numCol="1" spcCol="1270" anchor="ctr" anchorCtr="0">
              <a:noAutofit/>
            </a:bodyPr>
            <a:lstStyle/>
            <a:p>
              <a:pPr lvl="0" algn="ctr" rtl="1"/>
              <a:r>
                <a:rPr lang="ar-DZ" sz="2000" b="1" dirty="0" smtClean="0">
                  <a:latin typeface="Times New Roman" pitchFamily="18" charset="0"/>
                  <a:cs typeface="Times New Roman" pitchFamily="18" charset="0"/>
                </a:rPr>
                <a:t>واعتمدنا أيضا على: الاتصال بالأجهزة الإدارية والجهات المعنية، وزيارة بعض المواقع الإلكترونية على شبكة </a:t>
              </a:r>
              <a:r>
                <a:rPr lang="ar-DZ" sz="2000" b="1" dirty="0" err="1" smtClean="0">
                  <a:latin typeface="Times New Roman" pitchFamily="18" charset="0"/>
                  <a:cs typeface="Times New Roman" pitchFamily="18" charset="0"/>
                </a:rPr>
                <a:t>الأنترنت</a:t>
              </a:r>
              <a:r>
                <a:rPr lang="ar-DZ"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p:txBody>
        </p:sp>
      </p:grpSp>
      <p:pic>
        <p:nvPicPr>
          <p:cNvPr id="19" name="Picture 8" descr="AG00051_"/>
          <p:cNvPicPr>
            <a:picLocks noChangeAspect="1" noChangeArrowheads="1" noCrop="1"/>
          </p:cNvPicPr>
          <p:nvPr/>
        </p:nvPicPr>
        <p:blipFill>
          <a:blip r:embed="rId2" cstate="print"/>
          <a:srcRect/>
          <a:stretch>
            <a:fillRect/>
          </a:stretch>
        </p:blipFill>
        <p:spPr bwMode="auto">
          <a:xfrm flipH="1">
            <a:off x="8286776" y="928670"/>
            <a:ext cx="534988" cy="158750"/>
          </a:xfrm>
          <a:prstGeom prst="rect">
            <a:avLst/>
          </a:prstGeom>
          <a:noFill/>
          <a:ln w="9525">
            <a:noFill/>
            <a:miter lim="800000"/>
            <a:headEnd/>
            <a:tailEnd/>
          </a:ln>
        </p:spPr>
      </p:pic>
      <p:pic>
        <p:nvPicPr>
          <p:cNvPr id="20" name="Picture 8" descr="AG00051_"/>
          <p:cNvPicPr>
            <a:picLocks noChangeAspect="1" noChangeArrowheads="1" noCrop="1"/>
          </p:cNvPicPr>
          <p:nvPr/>
        </p:nvPicPr>
        <p:blipFill>
          <a:blip r:embed="rId2" cstate="print"/>
          <a:srcRect/>
          <a:stretch>
            <a:fillRect/>
          </a:stretch>
        </p:blipFill>
        <p:spPr bwMode="auto">
          <a:xfrm flipH="1">
            <a:off x="8286776" y="4572008"/>
            <a:ext cx="534988" cy="158750"/>
          </a:xfrm>
          <a:prstGeom prst="rect">
            <a:avLst/>
          </a:prstGeom>
          <a:noFill/>
          <a:ln w="9525">
            <a:noFill/>
            <a:miter lim="800000"/>
            <a:headEnd/>
            <a:tailEnd/>
          </a:ln>
        </p:spPr>
      </p:pic>
      <p:pic>
        <p:nvPicPr>
          <p:cNvPr id="21" name="Picture 8" descr="AG00051_"/>
          <p:cNvPicPr>
            <a:picLocks noChangeAspect="1" noChangeArrowheads="1" noCrop="1"/>
          </p:cNvPicPr>
          <p:nvPr/>
        </p:nvPicPr>
        <p:blipFill>
          <a:blip r:embed="rId2" cstate="print"/>
          <a:srcRect/>
          <a:stretch>
            <a:fillRect/>
          </a:stretch>
        </p:blipFill>
        <p:spPr bwMode="auto">
          <a:xfrm flipH="1">
            <a:off x="8286776" y="5286388"/>
            <a:ext cx="534988" cy="158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1"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68" decel="100000"/>
                                        <p:tgtEl>
                                          <p:spTgt spid="7"/>
                                        </p:tgtEl>
                                      </p:cBhvr>
                                    </p:animEffect>
                                    <p:animScale>
                                      <p:cBhvr>
                                        <p:cTn id="13" dur="768" decel="100000"/>
                                        <p:tgtEl>
                                          <p:spTgt spid="7"/>
                                        </p:tgtEl>
                                      </p:cBhvr>
                                      <p:from x="10000" y="10000"/>
                                      <p:to x="200000" y="450000"/>
                                    </p:animScale>
                                    <p:animScale>
                                      <p:cBhvr>
                                        <p:cTn id="14" dur="1232" accel="100000" fill="hold">
                                          <p:stCondLst>
                                            <p:cond delay="768"/>
                                          </p:stCondLst>
                                        </p:cTn>
                                        <p:tgtEl>
                                          <p:spTgt spid="7"/>
                                        </p:tgtEl>
                                      </p:cBhvr>
                                      <p:from x="200000" y="450000"/>
                                      <p:to x="100000" y="100000"/>
                                    </p:animScale>
                                    <p:set>
                                      <p:cBhvr>
                                        <p:cTn id="15" dur="768" fill="hold"/>
                                        <p:tgtEl>
                                          <p:spTgt spid="7"/>
                                        </p:tgtEl>
                                        <p:attrNameLst>
                                          <p:attrName>ppt_x</p:attrName>
                                        </p:attrNameLst>
                                      </p:cBhvr>
                                      <p:to>
                                        <p:strVal val="(0.5)"/>
                                      </p:to>
                                    </p:set>
                                    <p:anim from="(0.5)" to="(#ppt_x)" calcmode="lin" valueType="num">
                                      <p:cBhvr>
                                        <p:cTn id="16" dur="1232" accel="100000" fill="hold">
                                          <p:stCondLst>
                                            <p:cond delay="768"/>
                                          </p:stCondLst>
                                        </p:cTn>
                                        <p:tgtEl>
                                          <p:spTgt spid="7"/>
                                        </p:tgtEl>
                                        <p:attrNameLst>
                                          <p:attrName>ppt_x</p:attrName>
                                        </p:attrNameLst>
                                      </p:cBhvr>
                                    </p:anim>
                                    <p:set>
                                      <p:cBhvr>
                                        <p:cTn id="17" dur="768" fill="hold"/>
                                        <p:tgtEl>
                                          <p:spTgt spid="7"/>
                                        </p:tgtEl>
                                        <p:attrNameLst>
                                          <p:attrName>ppt_y</p:attrName>
                                        </p:attrNameLst>
                                      </p:cBhvr>
                                      <p:to>
                                        <p:strVal val="(#ppt_y+0.4)"/>
                                      </p:to>
                                    </p:set>
                                    <p:anim from="(#ppt_y+0.4)" to="(#ppt_y)" calcmode="lin" valueType="num">
                                      <p:cBhvr>
                                        <p:cTn id="18" dur="1232" accel="100000" fill="hold">
                                          <p:stCondLst>
                                            <p:cond delay="768"/>
                                          </p:stCondLst>
                                        </p:cTn>
                                        <p:tgtEl>
                                          <p:spTgt spid="7"/>
                                        </p:tgtEl>
                                        <p:attrNameLst>
                                          <p:attrName>ppt_y</p:attrName>
                                        </p:attrNameLst>
                                      </p:cBhvr>
                                    </p:anim>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4)">
                                      <p:cBhvr>
                                        <p:cTn id="23" dur="2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0" presetClass="entr" presetSubtype="0"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800" decel="100000"/>
                                        <p:tgtEl>
                                          <p:spTgt spid="10"/>
                                        </p:tgtEl>
                                      </p:cBhvr>
                                    </p:animEffect>
                                    <p:anim calcmode="lin" valueType="num">
                                      <p:cBhvr>
                                        <p:cTn id="37" dur="800" decel="100000" fill="hold"/>
                                        <p:tgtEl>
                                          <p:spTgt spid="10"/>
                                        </p:tgtEl>
                                        <p:attrNameLst>
                                          <p:attrName>style.rotation</p:attrName>
                                        </p:attrNameLst>
                                      </p:cBhvr>
                                      <p:tavLst>
                                        <p:tav tm="0">
                                          <p:val>
                                            <p:fltVal val="-90"/>
                                          </p:val>
                                        </p:tav>
                                        <p:tav tm="100000">
                                          <p:val>
                                            <p:fltVal val="0"/>
                                          </p:val>
                                        </p:tav>
                                      </p:tavLst>
                                    </p:anim>
                                    <p:anim calcmode="lin" valueType="num">
                                      <p:cBhvr>
                                        <p:cTn id="38" dur="800" decel="100000" fill="hold"/>
                                        <p:tgtEl>
                                          <p:spTgt spid="10"/>
                                        </p:tgtEl>
                                        <p:attrNameLst>
                                          <p:attrName>ppt_x</p:attrName>
                                        </p:attrNameLst>
                                      </p:cBhvr>
                                      <p:tavLst>
                                        <p:tav tm="0">
                                          <p:val>
                                            <p:strVal val="#ppt_x+0.4"/>
                                          </p:val>
                                        </p:tav>
                                        <p:tav tm="100000">
                                          <p:val>
                                            <p:strVal val="#ppt_x-0.05"/>
                                          </p:val>
                                        </p:tav>
                                      </p:tavLst>
                                    </p:anim>
                                    <p:anim calcmode="lin" valueType="num">
                                      <p:cBhvr>
                                        <p:cTn id="39" dur="800" decel="100000" fill="hold"/>
                                        <p:tgtEl>
                                          <p:spTgt spid="10"/>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0" presetClass="entr" presetSubtype="0" fill="hold"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800" decel="100000"/>
                                        <p:tgtEl>
                                          <p:spTgt spid="13"/>
                                        </p:tgtEl>
                                      </p:cBhvr>
                                    </p:animEffect>
                                    <p:anim calcmode="lin" valueType="num">
                                      <p:cBhvr>
                                        <p:cTn id="47" dur="800" decel="100000" fill="hold"/>
                                        <p:tgtEl>
                                          <p:spTgt spid="13"/>
                                        </p:tgtEl>
                                        <p:attrNameLst>
                                          <p:attrName>style.rotation</p:attrName>
                                        </p:attrNameLst>
                                      </p:cBhvr>
                                      <p:tavLst>
                                        <p:tav tm="0">
                                          <p:val>
                                            <p:fltVal val="-90"/>
                                          </p:val>
                                        </p:tav>
                                        <p:tav tm="100000">
                                          <p:val>
                                            <p:fltVal val="0"/>
                                          </p:val>
                                        </p:tav>
                                      </p:tavLst>
                                    </p:anim>
                                    <p:anim calcmode="lin" valueType="num">
                                      <p:cBhvr>
                                        <p:cTn id="48" dur="800" decel="100000" fill="hold"/>
                                        <p:tgtEl>
                                          <p:spTgt spid="13"/>
                                        </p:tgtEl>
                                        <p:attrNameLst>
                                          <p:attrName>ppt_x</p:attrName>
                                        </p:attrNameLst>
                                      </p:cBhvr>
                                      <p:tavLst>
                                        <p:tav tm="0">
                                          <p:val>
                                            <p:strVal val="#ppt_x+0.4"/>
                                          </p:val>
                                        </p:tav>
                                        <p:tav tm="100000">
                                          <p:val>
                                            <p:strVal val="#ppt_x-0.05"/>
                                          </p:val>
                                        </p:tav>
                                      </p:tavLst>
                                    </p:anim>
                                    <p:anim calcmode="lin" valueType="num">
                                      <p:cBhvr>
                                        <p:cTn id="49" dur="800" decel="100000" fill="hold"/>
                                        <p:tgtEl>
                                          <p:spTgt spid="13"/>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ppt_x"/>
                                          </p:val>
                                        </p:tav>
                                        <p:tav tm="100000">
                                          <p:val>
                                            <p:strVal val="#ppt_x"/>
                                          </p:val>
                                        </p:tav>
                                      </p:tavLst>
                                    </p:anim>
                                    <p:anim calcmode="lin" valueType="num">
                                      <p:cBhvr additive="base">
                                        <p:cTn id="5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additive="base">
                                        <p:cTn id="68" dur="500" fill="hold"/>
                                        <p:tgtEl>
                                          <p:spTgt spid="21"/>
                                        </p:tgtEl>
                                        <p:attrNameLst>
                                          <p:attrName>ppt_x</p:attrName>
                                        </p:attrNameLst>
                                      </p:cBhvr>
                                      <p:tavLst>
                                        <p:tav tm="0">
                                          <p:val>
                                            <p:strVal val="#ppt_x"/>
                                          </p:val>
                                        </p:tav>
                                        <p:tav tm="100000">
                                          <p:val>
                                            <p:strVal val="#ppt_x"/>
                                          </p:val>
                                        </p:tav>
                                      </p:tavLst>
                                    </p:anim>
                                    <p:anim calcmode="lin" valueType="num">
                                      <p:cBhvr additive="base">
                                        <p:cTn id="6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descr="خشب جوز"/>
          <p:cNvSpPr>
            <a:spLocks noChangeArrowheads="1"/>
          </p:cNvSpPr>
          <p:nvPr/>
        </p:nvSpPr>
        <p:spPr bwMode="auto">
          <a:xfrm>
            <a:off x="6143636" y="714356"/>
            <a:ext cx="1428760" cy="642942"/>
          </a:xfrm>
          <a:prstGeom prst="rect">
            <a:avLst/>
          </a:prstGeom>
          <a:gradFill rotWithShape="1">
            <a:gsLst>
              <a:gs pos="0">
                <a:schemeClr val="bg2">
                  <a:alpha val="0"/>
                </a:schemeClr>
              </a:gs>
              <a:gs pos="100000">
                <a:schemeClr val="bg2">
                  <a:gamma/>
                  <a:shade val="72941"/>
                  <a:invGamma/>
                </a:schemeClr>
              </a:gs>
            </a:gsLst>
            <a:lin ang="0" scaled="1"/>
          </a:gradFill>
          <a:ln w="3175" algn="ctr">
            <a:solidFill>
              <a:schemeClr val="accent1">
                <a:lumMod val="20000"/>
                <a:lumOff val="80000"/>
              </a:schemeClr>
            </a:solidFill>
            <a:miter lim="800000"/>
            <a:headEnd/>
            <a:tailEnd/>
          </a:ln>
          <a:effectLst/>
          <a:scene3d>
            <a:camera prst="orthographicFront"/>
            <a:lightRig rig="threePt" dir="t"/>
          </a:scene3d>
          <a:sp3d>
            <a:bevelT/>
          </a:sp3d>
        </p:spPr>
        <p:txBody>
          <a:bodyPr anchor="ctr"/>
          <a:lstStyle/>
          <a:p>
            <a:pPr algn="ctr" rtl="1"/>
            <a:r>
              <a:rPr lang="ar-DZ" sz="2800" b="1" dirty="0" smtClean="0">
                <a:solidFill>
                  <a:srgbClr val="37269E"/>
                </a:solidFill>
                <a:latin typeface="Traditional Arabic" pitchFamily="18" charset="-78"/>
                <a:cs typeface="Old Antic Outline Shaded" pitchFamily="2" charset="-78"/>
              </a:rPr>
              <a:t>الفصل الأول</a:t>
            </a:r>
          </a:p>
        </p:txBody>
      </p:sp>
      <p:sp>
        <p:nvSpPr>
          <p:cNvPr id="3" name="Rectangle 12" descr="خشب جوز"/>
          <p:cNvSpPr>
            <a:spLocks noChangeArrowheads="1"/>
          </p:cNvSpPr>
          <p:nvPr/>
        </p:nvSpPr>
        <p:spPr bwMode="auto">
          <a:xfrm>
            <a:off x="1785918" y="714356"/>
            <a:ext cx="4214842" cy="714380"/>
          </a:xfrm>
          <a:prstGeom prst="rect">
            <a:avLst/>
          </a:prstGeom>
          <a:gradFill rotWithShape="1">
            <a:gsLst>
              <a:gs pos="0">
                <a:schemeClr val="bg2">
                  <a:alpha val="0"/>
                </a:schemeClr>
              </a:gs>
              <a:gs pos="100000">
                <a:schemeClr val="bg2">
                  <a:gamma/>
                  <a:shade val="72941"/>
                  <a:invGamma/>
                </a:schemeClr>
              </a:gs>
            </a:gsLst>
            <a:lin ang="0" scaled="1"/>
          </a:gradFill>
          <a:ln w="3175" algn="ctr">
            <a:solidFill>
              <a:schemeClr val="accent1">
                <a:lumMod val="20000"/>
                <a:lumOff val="80000"/>
              </a:schemeClr>
            </a:solidFill>
            <a:miter lim="800000"/>
            <a:headEnd/>
            <a:tailEnd/>
          </a:ln>
          <a:effectLst/>
          <a:scene3d>
            <a:camera prst="orthographicFront"/>
            <a:lightRig rig="threePt" dir="t"/>
          </a:scene3d>
          <a:sp3d>
            <a:bevelT/>
          </a:sp3d>
        </p:spPr>
        <p:txBody>
          <a:bodyPr anchor="ctr"/>
          <a:lstStyle/>
          <a:p>
            <a:pPr algn="ctr"/>
            <a:r>
              <a:rPr lang="ar-DZ" sz="2400" b="1" dirty="0" smtClean="0">
                <a:solidFill>
                  <a:srgbClr val="37269E"/>
                </a:solidFill>
                <a:latin typeface="Traditional Arabic" pitchFamily="18" charset="-78"/>
                <a:cs typeface="Old Antic Outline Shaded" pitchFamily="2" charset="-78"/>
              </a:rPr>
              <a:t>التحليل عن طريق المقاربة العمرانية والمقاربة الإدراكية</a:t>
            </a:r>
          </a:p>
        </p:txBody>
      </p:sp>
      <p:sp>
        <p:nvSpPr>
          <p:cNvPr id="4" name="مستطيل 17"/>
          <p:cNvSpPr/>
          <p:nvPr/>
        </p:nvSpPr>
        <p:spPr>
          <a:xfrm>
            <a:off x="1785918" y="1571612"/>
            <a:ext cx="5786478" cy="500066"/>
          </a:xfrm>
          <a:prstGeom prst="rect">
            <a:avLst/>
          </a:prstGeom>
          <a:solidFill>
            <a:schemeClr val="accent1">
              <a:lumMod val="60000"/>
              <a:lumOff val="40000"/>
            </a:schemeClr>
          </a:solidFill>
          <a:ln w="3175">
            <a:solidFill>
              <a:schemeClr val="tx2"/>
            </a:solid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rtlCol="0" anchor="ctr"/>
          <a:lstStyle/>
          <a:p>
            <a:pPr algn="r"/>
            <a:r>
              <a:rPr lang="ar-DZ" sz="2000" b="1" dirty="0" smtClean="0">
                <a:latin typeface="Traditional Arabic" pitchFamily="18" charset="-78"/>
                <a:cs typeface="Traditional Arabic" pitchFamily="18" charset="-78"/>
              </a:rPr>
              <a:t>تمهيد</a:t>
            </a:r>
            <a:endParaRPr lang="en-US" sz="2000" b="1" dirty="0">
              <a:latin typeface="Traditional Arabic" pitchFamily="18" charset="-78"/>
              <a:cs typeface="Traditional Arabic" pitchFamily="18" charset="-78"/>
            </a:endParaRPr>
          </a:p>
        </p:txBody>
      </p:sp>
      <p:sp>
        <p:nvSpPr>
          <p:cNvPr id="5" name="مستطيل 18"/>
          <p:cNvSpPr/>
          <p:nvPr/>
        </p:nvSpPr>
        <p:spPr>
          <a:xfrm>
            <a:off x="1857356" y="2357430"/>
            <a:ext cx="5786478" cy="500066"/>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الدراسة التحليلية عن طريق مقاربة النمو العمراني</a:t>
            </a:r>
            <a:endParaRPr lang="en-US" sz="2000" b="1" dirty="0">
              <a:solidFill>
                <a:schemeClr val="tx1"/>
              </a:solidFill>
              <a:latin typeface="Traditional Arabic" pitchFamily="18" charset="-78"/>
              <a:cs typeface="Traditional Arabic" pitchFamily="18" charset="-78"/>
            </a:endParaRPr>
          </a:p>
        </p:txBody>
      </p:sp>
      <p:sp>
        <p:nvSpPr>
          <p:cNvPr id="6" name="مستطيل 20"/>
          <p:cNvSpPr/>
          <p:nvPr/>
        </p:nvSpPr>
        <p:spPr>
          <a:xfrm>
            <a:off x="1785918" y="3071810"/>
            <a:ext cx="5786478" cy="500066"/>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الدراسة التحليلية عن طريق المقاربة الإدراكية</a:t>
            </a:r>
            <a:endParaRPr lang="en-US" sz="2000" dirty="0">
              <a:solidFill>
                <a:schemeClr val="tx1"/>
              </a:solidFill>
              <a:latin typeface="Traditional Arabic" pitchFamily="18" charset="-78"/>
              <a:cs typeface="Traditional Arabic" pitchFamily="18" charset="-78"/>
            </a:endParaRPr>
          </a:p>
        </p:txBody>
      </p:sp>
      <p:sp>
        <p:nvSpPr>
          <p:cNvPr id="7" name="مستطيل 19"/>
          <p:cNvSpPr/>
          <p:nvPr/>
        </p:nvSpPr>
        <p:spPr>
          <a:xfrm>
            <a:off x="1785918" y="3786190"/>
            <a:ext cx="5786478" cy="500066"/>
          </a:xfrm>
          <a:prstGeom prst="rect">
            <a:avLst/>
          </a:prstGeom>
          <a:solidFill>
            <a:schemeClr val="accent1">
              <a:lumMod val="60000"/>
              <a:lumOff val="40000"/>
            </a:schemeClr>
          </a:solidFill>
          <a:ln w="3175">
            <a:noFill/>
          </a:ln>
          <a:effectLst>
            <a:glow rad="635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DZ" sz="2000" b="1" dirty="0" smtClean="0">
                <a:solidFill>
                  <a:schemeClr val="tx1"/>
                </a:solidFill>
                <a:latin typeface="Traditional Arabic" pitchFamily="18" charset="-78"/>
                <a:cs typeface="Traditional Arabic" pitchFamily="18" charset="-78"/>
              </a:rPr>
              <a:t>خلاصة الفصل</a:t>
            </a:r>
            <a:endParaRPr lang="en-US" sz="2000" dirty="0">
              <a:solidFill>
                <a:schemeClr val="tx1"/>
              </a:solidFill>
              <a:latin typeface="Traditional Arabic" pitchFamily="18" charset="-78"/>
              <a:cs typeface="Traditional Arabic" pitchFamily="18" charset="-78"/>
            </a:endParaRPr>
          </a:p>
        </p:txBody>
      </p:sp>
      <p:sp>
        <p:nvSpPr>
          <p:cNvPr id="8" name="Rectangle 25"/>
          <p:cNvSpPr>
            <a:spLocks noChangeArrowheads="1"/>
          </p:cNvSpPr>
          <p:nvPr/>
        </p:nvSpPr>
        <p:spPr bwMode="auto">
          <a:xfrm>
            <a:off x="0" y="0"/>
            <a:ext cx="9144000" cy="57148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r" rtl="1"/>
            <a:r>
              <a:rPr lang="ar-DZ" sz="2000" b="0" dirty="0">
                <a:solidFill>
                  <a:srgbClr val="CC9900"/>
                </a:solidFill>
                <a:latin typeface="Tahoma" pitchFamily="34" charset="0"/>
                <a:cs typeface="Farsi Simple Bold" pitchFamily="2" charset="-78"/>
              </a:rPr>
              <a:t> </a:t>
            </a:r>
            <a:endParaRPr lang="ar-DZ" sz="2000" b="0" dirty="0" smtClean="0">
              <a:solidFill>
                <a:srgbClr val="CC9900"/>
              </a:solidFill>
              <a:latin typeface="Tahoma" pitchFamily="34" charset="0"/>
              <a:cs typeface="Farsi Simple Bold" pitchFamily="2" charset="-78"/>
            </a:endParaRPr>
          </a:p>
          <a:p>
            <a:pPr algn="r" rtl="1"/>
            <a:r>
              <a:rPr lang="ar-DZ" sz="2000" b="0" dirty="0" smtClean="0">
                <a:solidFill>
                  <a:srgbClr val="CC9900"/>
                </a:solidFill>
                <a:latin typeface="Tahoma" pitchFamily="34" charset="0"/>
                <a:cs typeface="Farsi Simple Bold" pitchFamily="2" charset="-78"/>
              </a:rPr>
              <a:t> </a:t>
            </a:r>
            <a:r>
              <a:rPr lang="ar-DZ" b="0" dirty="0">
                <a:solidFill>
                  <a:schemeClr val="bg1"/>
                </a:solidFill>
                <a:latin typeface="Tahoma" pitchFamily="34" charset="0"/>
                <a:cs typeface="Farsi Simple Bold" pitchFamily="2" charset="-78"/>
              </a:rPr>
              <a:t>الموضوع</a:t>
            </a:r>
            <a:r>
              <a:rPr lang="ar-DZ" b="0" i="1" dirty="0">
                <a:solidFill>
                  <a:schemeClr val="bg1"/>
                </a:solidFill>
                <a:effectLst>
                  <a:outerShdw blurRad="38100" dist="38100" dir="2700000" algn="tl">
                    <a:srgbClr val="000000"/>
                  </a:outerShdw>
                </a:effectLst>
                <a:latin typeface="Tahoma" pitchFamily="34" charset="0"/>
                <a:cs typeface="Monotype Koufi" pitchFamily="2" charset="-78"/>
              </a:rPr>
              <a:t> :</a:t>
            </a:r>
            <a:r>
              <a:rPr lang="ar-DZ" b="0" i="1" dirty="0">
                <a:solidFill>
                  <a:schemeClr val="tx2"/>
                </a:solidFill>
                <a:effectLst>
                  <a:outerShdw blurRad="38100" dist="38100" dir="2700000" algn="tl">
                    <a:srgbClr val="000000"/>
                  </a:outerShdw>
                </a:effectLst>
                <a:latin typeface="Tahoma" pitchFamily="34" charset="0"/>
                <a:cs typeface="Monotype Koufi" pitchFamily="2" charset="-78"/>
              </a:rPr>
              <a:t> </a:t>
            </a:r>
            <a:r>
              <a:rPr lang="ar-DZ" dirty="0" smtClean="0">
                <a:solidFill>
                  <a:srgbClr val="CCFFFF"/>
                </a:solidFill>
                <a:latin typeface="Tahoma" pitchFamily="34" charset="0"/>
                <a:cs typeface="Farsi Simple Bold" pitchFamily="2" charset="-78"/>
              </a:rPr>
              <a:t>  </a:t>
            </a:r>
            <a:r>
              <a:rPr lang="ar-DZ" i="1" dirty="0" smtClean="0">
                <a:solidFill>
                  <a:schemeClr val="tx1"/>
                </a:solidFill>
                <a:effectLst>
                  <a:outerShdw blurRad="38100" dist="38100" dir="2700000" algn="tl">
                    <a:srgbClr val="000000"/>
                  </a:outerShdw>
                </a:effectLst>
                <a:latin typeface="Tahoma" pitchFamily="34" charset="0"/>
                <a:cs typeface="Monotype Koufi" pitchFamily="2" charset="-78"/>
              </a:rPr>
              <a:t>ترقية السياحة الترفيهية في مدينة بوسعادة</a:t>
            </a:r>
            <a:r>
              <a:rPr lang="ar-DZ" sz="1400" b="1" dirty="0" smtClean="0">
                <a:solidFill>
                  <a:schemeClr val="tx1"/>
                </a:solidFill>
                <a:latin typeface="Tahoma" pitchFamily="34" charset="0"/>
                <a:cs typeface="Arabic Transparent" pitchFamily="2" charset="-78"/>
              </a:rPr>
              <a:t>.</a:t>
            </a:r>
            <a:endParaRPr lang="fr-FR" sz="1400" b="1" dirty="0" smtClean="0">
              <a:solidFill>
                <a:schemeClr val="tx1"/>
              </a:solidFill>
              <a:latin typeface="Tahoma" pitchFamily="34" charset="0"/>
              <a:cs typeface="Arabic Transparent" pitchFamily="2" charset="-78"/>
            </a:endParaRPr>
          </a:p>
          <a:p>
            <a:pPr algn="r" rtl="1"/>
            <a:endParaRPr lang="ar-DZ" i="1" dirty="0" smtClean="0">
              <a:solidFill>
                <a:schemeClr val="tx2"/>
              </a:solidFill>
              <a:effectLst>
                <a:outerShdw blurRad="38100" dist="38100" dir="2700000" algn="tl">
                  <a:srgbClr val="000000"/>
                </a:outerShdw>
              </a:effectLst>
              <a:latin typeface="Tahoma" pitchFamily="34" charset="0"/>
              <a:cs typeface="Monotype Koufi"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ppt_x</p:attrName>
                                        </p:attrNameLst>
                                      </p:cBhvr>
                                      <p:tavLst>
                                        <p:tav tm="0">
                                          <p:val>
                                            <p:strVal val="#ppt_x-.2"/>
                                          </p:val>
                                        </p:tav>
                                        <p:tav tm="100000">
                                          <p:val>
                                            <p:strVal val="#ppt_x"/>
                                          </p:val>
                                        </p:tav>
                                      </p:tavLst>
                                    </p:anim>
                                    <p:anim calcmode="lin" valueType="num">
                                      <p:cBhvr>
                                        <p:cTn id="2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5" dur="1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49" presetClass="entr" presetSubtype="0" decel="10000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 calcmode="lin" valueType="num">
                                      <p:cBhvr>
                                        <p:cTn id="32" dur="500" fill="hold"/>
                                        <p:tgtEl>
                                          <p:spTgt spid="6"/>
                                        </p:tgtEl>
                                        <p:attrNameLst>
                                          <p:attrName>style.rotation</p:attrName>
                                        </p:attrNameLst>
                                      </p:cBhvr>
                                      <p:tavLst>
                                        <p:tav tm="0">
                                          <p:val>
                                            <p:fltVal val="360"/>
                                          </p:val>
                                        </p:tav>
                                        <p:tav tm="100000">
                                          <p:val>
                                            <p:fltVal val="0"/>
                                          </p:val>
                                        </p:tav>
                                      </p:tavLst>
                                    </p:anim>
                                    <p:animEffect transition="in" filter="fade">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down)">
                                      <p:cBhvr>
                                        <p:cTn id="38" dur="580">
                                          <p:stCondLst>
                                            <p:cond delay="0"/>
                                          </p:stCondLst>
                                        </p:cTn>
                                        <p:tgtEl>
                                          <p:spTgt spid="7"/>
                                        </p:tgtEl>
                                      </p:cBhvr>
                                    </p:animEffect>
                                    <p:anim calcmode="lin" valueType="num">
                                      <p:cBhvr>
                                        <p:cTn id="39"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4" dur="26">
                                          <p:stCondLst>
                                            <p:cond delay="650"/>
                                          </p:stCondLst>
                                        </p:cTn>
                                        <p:tgtEl>
                                          <p:spTgt spid="7"/>
                                        </p:tgtEl>
                                      </p:cBhvr>
                                      <p:to x="100000" y="60000"/>
                                    </p:animScale>
                                    <p:animScale>
                                      <p:cBhvr>
                                        <p:cTn id="45" dur="166" decel="50000">
                                          <p:stCondLst>
                                            <p:cond delay="676"/>
                                          </p:stCondLst>
                                        </p:cTn>
                                        <p:tgtEl>
                                          <p:spTgt spid="7"/>
                                        </p:tgtEl>
                                      </p:cBhvr>
                                      <p:to x="100000" y="100000"/>
                                    </p:animScale>
                                    <p:animScale>
                                      <p:cBhvr>
                                        <p:cTn id="46" dur="26">
                                          <p:stCondLst>
                                            <p:cond delay="1312"/>
                                          </p:stCondLst>
                                        </p:cTn>
                                        <p:tgtEl>
                                          <p:spTgt spid="7"/>
                                        </p:tgtEl>
                                      </p:cBhvr>
                                      <p:to x="100000" y="80000"/>
                                    </p:animScale>
                                    <p:animScale>
                                      <p:cBhvr>
                                        <p:cTn id="47" dur="166" decel="50000">
                                          <p:stCondLst>
                                            <p:cond delay="1338"/>
                                          </p:stCondLst>
                                        </p:cTn>
                                        <p:tgtEl>
                                          <p:spTgt spid="7"/>
                                        </p:tgtEl>
                                      </p:cBhvr>
                                      <p:to x="100000" y="100000"/>
                                    </p:animScale>
                                    <p:animScale>
                                      <p:cBhvr>
                                        <p:cTn id="48" dur="26">
                                          <p:stCondLst>
                                            <p:cond delay="1642"/>
                                          </p:stCondLst>
                                        </p:cTn>
                                        <p:tgtEl>
                                          <p:spTgt spid="7"/>
                                        </p:tgtEl>
                                      </p:cBhvr>
                                      <p:to x="100000" y="90000"/>
                                    </p:animScale>
                                    <p:animScale>
                                      <p:cBhvr>
                                        <p:cTn id="49" dur="166" decel="50000">
                                          <p:stCondLst>
                                            <p:cond delay="1668"/>
                                          </p:stCondLst>
                                        </p:cTn>
                                        <p:tgtEl>
                                          <p:spTgt spid="7"/>
                                        </p:tgtEl>
                                      </p:cBhvr>
                                      <p:to x="100000" y="100000"/>
                                    </p:animScale>
                                    <p:animScale>
                                      <p:cBhvr>
                                        <p:cTn id="50" dur="26">
                                          <p:stCondLst>
                                            <p:cond delay="1808"/>
                                          </p:stCondLst>
                                        </p:cTn>
                                        <p:tgtEl>
                                          <p:spTgt spid="7"/>
                                        </p:tgtEl>
                                      </p:cBhvr>
                                      <p:to x="100000" y="95000"/>
                                    </p:animScale>
                                    <p:animScale>
                                      <p:cBhvr>
                                        <p:cTn id="51"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8953</TotalTime>
  <Words>2770</Words>
  <Application>Microsoft Office PowerPoint</Application>
  <PresentationFormat>Affichage à l'écran (4:3)</PresentationFormat>
  <Paragraphs>434</Paragraphs>
  <Slides>43</Slides>
  <Notes>4</Notes>
  <HiddenSlides>0</HiddenSlides>
  <MMClips>0</MMClips>
  <ScaleCrop>false</ScaleCrop>
  <HeadingPairs>
    <vt:vector size="4" baseType="variant">
      <vt:variant>
        <vt:lpstr>Thème</vt:lpstr>
      </vt:variant>
      <vt:variant>
        <vt:i4>1</vt:i4>
      </vt:variant>
      <vt:variant>
        <vt:lpstr>Titres des diapositives</vt:lpstr>
      </vt:variant>
      <vt:variant>
        <vt:i4>43</vt:i4>
      </vt:variant>
    </vt:vector>
  </HeadingPairs>
  <TitlesOfParts>
    <vt:vector size="44" baseType="lpstr">
      <vt:lpstr>Opulent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SMAIL</dc:creator>
  <cp:lastModifiedBy>H</cp:lastModifiedBy>
  <cp:revision>1302</cp:revision>
  <dcterms:created xsi:type="dcterms:W3CDTF">2009-04-07T19:33:03Z</dcterms:created>
  <dcterms:modified xsi:type="dcterms:W3CDTF">2015-09-12T06:34:15Z</dcterms:modified>
</cp:coreProperties>
</file>