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 id="2147483742" r:id="rId2"/>
    <p:sldMasterId id="2147483759" r:id="rId3"/>
  </p:sldMasterIdLst>
  <p:sldIdLst>
    <p:sldId id="279" r:id="rId4"/>
    <p:sldId id="256" r:id="rId5"/>
    <p:sldId id="257" r:id="rId6"/>
    <p:sldId id="258" r:id="rId7"/>
    <p:sldId id="259" r:id="rId8"/>
    <p:sldId id="283" r:id="rId9"/>
    <p:sldId id="260" r:id="rId10"/>
    <p:sldId id="261" r:id="rId11"/>
    <p:sldId id="262" r:id="rId12"/>
    <p:sldId id="267" r:id="rId13"/>
    <p:sldId id="284" r:id="rId14"/>
    <p:sldId id="276" r:id="rId15"/>
    <p:sldId id="277" r:id="rId16"/>
    <p:sldId id="278" r:id="rId17"/>
    <p:sldId id="282" r:id="rId18"/>
    <p:sldId id="285" r:id="rId19"/>
  </p:sldIdLst>
  <p:sldSz cx="9906000" cy="6858000" type="A4"/>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588" autoAdjust="0"/>
    <p:restoredTop sz="94660" autoAdjust="0"/>
  </p:normalViewPr>
  <p:slideViewPr>
    <p:cSldViewPr snapToGrid="0">
      <p:cViewPr varScale="1">
        <p:scale>
          <a:sx n="73" d="100"/>
          <a:sy n="73" d="100"/>
        </p:scale>
        <p:origin x="-1122" y="36"/>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104284" y="2514601"/>
            <a:ext cx="7150489"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2104284" y="4777381"/>
            <a:ext cx="715048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8"/>
          <p:cNvSpPr/>
          <p:nvPr/>
        </p:nvSpPr>
        <p:spPr bwMode="auto">
          <a:xfrm>
            <a:off x="-34362" y="4321159"/>
            <a:ext cx="1511762"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58612" y="4529542"/>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139066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104284" y="609600"/>
            <a:ext cx="7141317"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2104284" y="4354046"/>
            <a:ext cx="7141317"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5" name="Footer Placeholder 4"/>
          <p:cNvSpPr>
            <a:spLocks noGrp="1"/>
          </p:cNvSpPr>
          <p:nvPr>
            <p:ph type="ftr" sz="quarter" idx="11"/>
          </p:nvPr>
        </p:nvSpPr>
        <p:spPr/>
        <p:txBody>
          <a:bodyPr/>
          <a:lstStyle/>
          <a:p>
            <a:endParaRPr lang="fr-FR"/>
          </a:p>
        </p:txBody>
      </p:sp>
      <p:sp>
        <p:nvSpPr>
          <p:cNvPr id="10" name="Freeform 11"/>
          <p:cNvSpPr/>
          <p:nvPr/>
        </p:nvSpPr>
        <p:spPr bwMode="auto">
          <a:xfrm flipV="1">
            <a:off x="63" y="3166528"/>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53830" y="3244141"/>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681037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370467" y="609600"/>
            <a:ext cx="6618719"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2617303" y="3505200"/>
            <a:ext cx="6125045"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2104284" y="4354046"/>
            <a:ext cx="7141317"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5" name="Footer Placeholder 4"/>
          <p:cNvSpPr>
            <a:spLocks noGrp="1"/>
          </p:cNvSpPr>
          <p:nvPr>
            <p:ph type="ftr" sz="quarter" idx="11"/>
          </p:nvPr>
        </p:nvSpPr>
        <p:spPr/>
        <p:txBody>
          <a:bodyPr/>
          <a:lstStyle/>
          <a:p>
            <a:endParaRPr lang="fr-FR"/>
          </a:p>
        </p:txBody>
      </p:sp>
      <p:sp>
        <p:nvSpPr>
          <p:cNvPr id="19" name="Freeform 11"/>
          <p:cNvSpPr/>
          <p:nvPr/>
        </p:nvSpPr>
        <p:spPr bwMode="auto">
          <a:xfrm flipV="1">
            <a:off x="63" y="3166528"/>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53830" y="3244141"/>
            <a:ext cx="633726" cy="365125"/>
          </a:xfrm>
        </p:spPr>
        <p:txBody>
          <a:bodyPr/>
          <a:lstStyle/>
          <a:p>
            <a:fld id="{F5D4C312-E056-4D4D-8F0C-8BD9884D576B}" type="slidenum">
              <a:rPr lang="fr-FR" smtClean="0"/>
              <a:pPr/>
              <a:t>‹N°›</a:t>
            </a:fld>
            <a:endParaRPr lang="fr-FR"/>
          </a:p>
        </p:txBody>
      </p:sp>
      <p:sp>
        <p:nvSpPr>
          <p:cNvPr id="14" name="TextBox 13"/>
          <p:cNvSpPr txBox="1"/>
          <p:nvPr/>
        </p:nvSpPr>
        <p:spPr>
          <a:xfrm>
            <a:off x="1959010" y="648005"/>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850328" y="290530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425054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104284" y="2438402"/>
            <a:ext cx="7141317"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2104284" y="5181600"/>
            <a:ext cx="7141317"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6" name="Footer Placeholder 5"/>
          <p:cNvSpPr>
            <a:spLocks noGrp="1"/>
          </p:cNvSpPr>
          <p:nvPr>
            <p:ph type="ftr" sz="quarter" idx="11"/>
          </p:nvPr>
        </p:nvSpPr>
        <p:spPr/>
        <p:txBody>
          <a:bodyPr/>
          <a:lstStyle/>
          <a:p>
            <a:endParaRPr lang="fr-FR"/>
          </a:p>
        </p:txBody>
      </p:sp>
      <p:sp>
        <p:nvSpPr>
          <p:cNvPr id="11"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11673140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arte nom citation">
    <p:spTree>
      <p:nvGrpSpPr>
        <p:cNvPr id="1" name=""/>
        <p:cNvGrpSpPr/>
        <p:nvPr/>
      </p:nvGrpSpPr>
      <p:grpSpPr>
        <a:xfrm>
          <a:off x="0" y="0"/>
          <a:ext cx="0" cy="0"/>
          <a:chOff x="0" y="0"/>
          <a:chExt cx="0" cy="0"/>
        </a:xfrm>
      </p:grpSpPr>
      <p:sp>
        <p:nvSpPr>
          <p:cNvPr id="13" name="Title 1"/>
          <p:cNvSpPr>
            <a:spLocks noGrp="1"/>
          </p:cNvSpPr>
          <p:nvPr>
            <p:ph type="title"/>
          </p:nvPr>
        </p:nvSpPr>
        <p:spPr>
          <a:xfrm>
            <a:off x="2370467" y="609600"/>
            <a:ext cx="6618719"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2104283" y="4343400"/>
            <a:ext cx="724565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104283" y="5181600"/>
            <a:ext cx="724565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6" name="Footer Placeholder 5"/>
          <p:cNvSpPr>
            <a:spLocks noGrp="1"/>
          </p:cNvSpPr>
          <p:nvPr>
            <p:ph type="ftr" sz="quarter" idx="11"/>
          </p:nvPr>
        </p:nvSpPr>
        <p:spPr/>
        <p:txBody>
          <a:bodyPr/>
          <a:lstStyle/>
          <a:p>
            <a:endParaRPr lang="fr-FR"/>
          </a:p>
        </p:txBody>
      </p:sp>
      <p:sp>
        <p:nvSpPr>
          <p:cNvPr id="20"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
        <p:nvSpPr>
          <p:cNvPr id="11" name="TextBox 10"/>
          <p:cNvSpPr txBox="1"/>
          <p:nvPr/>
        </p:nvSpPr>
        <p:spPr>
          <a:xfrm>
            <a:off x="1959010" y="648005"/>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850328" y="290530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18475583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104284" y="627407"/>
            <a:ext cx="7141316"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2104284" y="4343400"/>
            <a:ext cx="7141317"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104284" y="5181600"/>
            <a:ext cx="7141317"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6" name="Footer Placeholder 5"/>
          <p:cNvSpPr>
            <a:spLocks noGrp="1"/>
          </p:cNvSpPr>
          <p:nvPr>
            <p:ph type="ftr" sz="quarter" idx="11"/>
          </p:nvPr>
        </p:nvSpPr>
        <p:spPr/>
        <p:txBody>
          <a:bodyPr/>
          <a:lstStyle/>
          <a:p>
            <a:endParaRPr lang="fr-FR"/>
          </a:p>
        </p:txBody>
      </p:sp>
      <p:sp>
        <p:nvSpPr>
          <p:cNvPr id="10"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4259212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5" name="Footer Placeholder 4"/>
          <p:cNvSpPr>
            <a:spLocks noGrp="1"/>
          </p:cNvSpPr>
          <p:nvPr>
            <p:ph type="ftr" sz="quarter" idx="11"/>
          </p:nvPr>
        </p:nvSpPr>
        <p:spPr/>
        <p:txBody>
          <a:bodyPr/>
          <a:lstStyle/>
          <a:p>
            <a:endParaRPr lang="fr-F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3020299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1746" y="627407"/>
            <a:ext cx="1794143"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2104284" y="627407"/>
            <a:ext cx="5109377" cy="528381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5" name="Footer Placeholder 4"/>
          <p:cNvSpPr>
            <a:spLocks noGrp="1"/>
          </p:cNvSpPr>
          <p:nvPr>
            <p:ph type="ftr" sz="quarter" idx="11"/>
          </p:nvPr>
        </p:nvSpPr>
        <p:spPr/>
        <p:txBody>
          <a:bodyPr/>
          <a:lstStyle/>
          <a:p>
            <a:endParaRPr lang="fr-F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320007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104284" y="2514601"/>
            <a:ext cx="7150489"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2104284" y="4777381"/>
            <a:ext cx="715048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9" name="Freeform 8"/>
          <p:cNvSpPr/>
          <p:nvPr/>
        </p:nvSpPr>
        <p:spPr bwMode="auto">
          <a:xfrm>
            <a:off x="-34362" y="4321159"/>
            <a:ext cx="1511762"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58612" y="4529542"/>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1153950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107302" y="624110"/>
            <a:ext cx="7138299"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2104284" y="2133600"/>
            <a:ext cx="7141317" cy="377762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06742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104284" y="2074562"/>
            <a:ext cx="7141317"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2104284" y="3581400"/>
            <a:ext cx="7141317"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1" name="Freeform 11"/>
          <p:cNvSpPr/>
          <p:nvPr/>
        </p:nvSpPr>
        <p:spPr bwMode="auto">
          <a:xfrm flipV="1">
            <a:off x="63" y="3166528"/>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53830" y="3244141"/>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498072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107302" y="624110"/>
            <a:ext cx="7138299"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2104284" y="2133600"/>
            <a:ext cx="7141317" cy="377762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5" name="Footer Placeholder 4"/>
          <p:cNvSpPr>
            <a:spLocks noGrp="1"/>
          </p:cNvSpPr>
          <p:nvPr>
            <p:ph type="ftr" sz="quarter" idx="11"/>
          </p:nvPr>
        </p:nvSpPr>
        <p:spPr/>
        <p:txBody>
          <a:bodyPr/>
          <a:lstStyle/>
          <a:p>
            <a:endParaRPr lang="fr-F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18514577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2104285" y="2136707"/>
            <a:ext cx="3463992"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782083" y="2136707"/>
            <a:ext cx="3463517"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9"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53830" y="787784"/>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9057399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454131" y="2226626"/>
            <a:ext cx="311414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2104283" y="2802889"/>
            <a:ext cx="3463993"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127501" y="2223398"/>
            <a:ext cx="31126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778191" y="2799661"/>
            <a:ext cx="3461987"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endParaRPr lang="fr-FR">
              <a:solidFill>
                <a:prstClr val="black">
                  <a:tint val="75000"/>
                </a:prstClr>
              </a:solidFill>
            </a:endParaRPr>
          </a:p>
        </p:txBody>
      </p:sp>
      <p:sp>
        <p:nvSpPr>
          <p:cNvPr id="11"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53830" y="787784"/>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1983841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2107300" y="624110"/>
            <a:ext cx="7138300" cy="128089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endParaRPr lang="fr-FR">
              <a:solidFill>
                <a:prstClr val="black">
                  <a:tint val="75000"/>
                </a:prstClr>
              </a:solidFill>
            </a:endParaRPr>
          </a:p>
        </p:txBody>
      </p:sp>
      <p:sp>
        <p:nvSpPr>
          <p:cNvPr id="8"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2816425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endParaRPr lang="fr-FR">
              <a:solidFill>
                <a:prstClr val="black">
                  <a:tint val="75000"/>
                </a:prstClr>
              </a:solidFill>
            </a:endParaRPr>
          </a:p>
        </p:txBody>
      </p:sp>
      <p:sp>
        <p:nvSpPr>
          <p:cNvPr id="6"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6703604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04283" y="446088"/>
            <a:ext cx="2848716"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5138785" y="446090"/>
            <a:ext cx="4106815" cy="5414963"/>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2104283" y="1598613"/>
            <a:ext cx="2848716"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4656601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04284" y="4800600"/>
            <a:ext cx="714131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2104284" y="634965"/>
            <a:ext cx="7141317"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2104284" y="5367338"/>
            <a:ext cx="714131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4800420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104284" y="609600"/>
            <a:ext cx="7141317"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2104284" y="4354046"/>
            <a:ext cx="7141317"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3166528"/>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53830" y="3244141"/>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0310209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370467" y="609600"/>
            <a:ext cx="6618719"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2617303" y="3505200"/>
            <a:ext cx="6125045"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2104284" y="4354046"/>
            <a:ext cx="7141317"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9" name="Freeform 11"/>
          <p:cNvSpPr/>
          <p:nvPr/>
        </p:nvSpPr>
        <p:spPr bwMode="auto">
          <a:xfrm flipV="1">
            <a:off x="63" y="3166528"/>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53830" y="3244141"/>
            <a:ext cx="633726" cy="365125"/>
          </a:xfrm>
        </p:spPr>
        <p:txBody>
          <a:bodyPr/>
          <a:lstStyle/>
          <a:p>
            <a:fld id="{F5D4C312-E056-4D4D-8F0C-8BD9884D576B}" type="slidenum">
              <a:rPr lang="fr-FR" smtClean="0"/>
              <a:pPr/>
              <a:t>‹N°›</a:t>
            </a:fld>
            <a:endParaRPr lang="fr-FR"/>
          </a:p>
        </p:txBody>
      </p:sp>
      <p:sp>
        <p:nvSpPr>
          <p:cNvPr id="14" name="TextBox 13"/>
          <p:cNvSpPr txBox="1"/>
          <p:nvPr/>
        </p:nvSpPr>
        <p:spPr>
          <a:xfrm>
            <a:off x="1959010" y="648005"/>
            <a:ext cx="49542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8850328" y="2905306"/>
            <a:ext cx="49542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23439605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104284" y="2438402"/>
            <a:ext cx="7141317"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2104284" y="5181600"/>
            <a:ext cx="7141317"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11"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6286990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arte nom citation">
    <p:spTree>
      <p:nvGrpSpPr>
        <p:cNvPr id="1" name=""/>
        <p:cNvGrpSpPr/>
        <p:nvPr/>
      </p:nvGrpSpPr>
      <p:grpSpPr>
        <a:xfrm>
          <a:off x="0" y="0"/>
          <a:ext cx="0" cy="0"/>
          <a:chOff x="0" y="0"/>
          <a:chExt cx="0" cy="0"/>
        </a:xfrm>
      </p:grpSpPr>
      <p:sp>
        <p:nvSpPr>
          <p:cNvPr id="13" name="Title 1"/>
          <p:cNvSpPr>
            <a:spLocks noGrp="1"/>
          </p:cNvSpPr>
          <p:nvPr>
            <p:ph type="title"/>
          </p:nvPr>
        </p:nvSpPr>
        <p:spPr>
          <a:xfrm>
            <a:off x="2370467" y="609600"/>
            <a:ext cx="6618719"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2104283" y="4343400"/>
            <a:ext cx="724565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104283" y="5181600"/>
            <a:ext cx="724565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20"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
        <p:nvSpPr>
          <p:cNvPr id="11" name="TextBox 10"/>
          <p:cNvSpPr txBox="1"/>
          <p:nvPr/>
        </p:nvSpPr>
        <p:spPr>
          <a:xfrm>
            <a:off x="1959010" y="648005"/>
            <a:ext cx="49542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2" name="TextBox 11"/>
          <p:cNvSpPr txBox="1"/>
          <p:nvPr/>
        </p:nvSpPr>
        <p:spPr>
          <a:xfrm>
            <a:off x="8850328" y="2905306"/>
            <a:ext cx="49542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4030505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104284" y="2074562"/>
            <a:ext cx="7141317"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2104284" y="3581400"/>
            <a:ext cx="7141317"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5" name="Footer Placeholder 4"/>
          <p:cNvSpPr>
            <a:spLocks noGrp="1"/>
          </p:cNvSpPr>
          <p:nvPr>
            <p:ph type="ftr" sz="quarter" idx="11"/>
          </p:nvPr>
        </p:nvSpPr>
        <p:spPr/>
        <p:txBody>
          <a:bodyPr/>
          <a:lstStyle/>
          <a:p>
            <a:endParaRPr lang="fr-FR"/>
          </a:p>
        </p:txBody>
      </p:sp>
      <p:sp>
        <p:nvSpPr>
          <p:cNvPr id="11" name="Freeform 11"/>
          <p:cNvSpPr/>
          <p:nvPr/>
        </p:nvSpPr>
        <p:spPr bwMode="auto">
          <a:xfrm flipV="1">
            <a:off x="63" y="3166528"/>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53830" y="3244141"/>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9455915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104284" y="627407"/>
            <a:ext cx="7141316"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2104284" y="4343400"/>
            <a:ext cx="7141317"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104284" y="5181600"/>
            <a:ext cx="7141317"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649168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42402534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1746" y="627407"/>
            <a:ext cx="1794143"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2104284" y="627407"/>
            <a:ext cx="5109377" cy="528381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3587927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104284" y="2514601"/>
            <a:ext cx="7150489"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2104284" y="4777381"/>
            <a:ext cx="715048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9" name="Freeform 8"/>
          <p:cNvSpPr/>
          <p:nvPr/>
        </p:nvSpPr>
        <p:spPr bwMode="auto">
          <a:xfrm>
            <a:off x="-34362" y="4321159"/>
            <a:ext cx="1511762"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58612" y="4529542"/>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0229633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107302" y="624110"/>
            <a:ext cx="7138299"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2104284" y="2133600"/>
            <a:ext cx="7141317" cy="377762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4750613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104284" y="2074562"/>
            <a:ext cx="7141317"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2104284" y="3581400"/>
            <a:ext cx="7141317"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1" name="Freeform 11"/>
          <p:cNvSpPr/>
          <p:nvPr/>
        </p:nvSpPr>
        <p:spPr bwMode="auto">
          <a:xfrm flipV="1">
            <a:off x="63" y="3166528"/>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53830" y="3244141"/>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14688131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2104285" y="2136707"/>
            <a:ext cx="3463992"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782083" y="2136707"/>
            <a:ext cx="3463517"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9"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53830" y="787784"/>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9524241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454131" y="2226626"/>
            <a:ext cx="311414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2104283" y="2802889"/>
            <a:ext cx="3463993"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127501" y="2223398"/>
            <a:ext cx="31126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778191" y="2799661"/>
            <a:ext cx="3461987"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endParaRPr lang="fr-FR">
              <a:solidFill>
                <a:prstClr val="black">
                  <a:tint val="75000"/>
                </a:prstClr>
              </a:solidFill>
            </a:endParaRPr>
          </a:p>
        </p:txBody>
      </p:sp>
      <p:sp>
        <p:nvSpPr>
          <p:cNvPr id="11"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53830" y="787784"/>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7993486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2107300" y="624110"/>
            <a:ext cx="7138300" cy="128089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endParaRPr lang="fr-FR">
              <a:solidFill>
                <a:prstClr val="black">
                  <a:tint val="75000"/>
                </a:prstClr>
              </a:solidFill>
            </a:endParaRPr>
          </a:p>
        </p:txBody>
      </p:sp>
      <p:sp>
        <p:nvSpPr>
          <p:cNvPr id="8"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1779695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endParaRPr lang="fr-FR">
              <a:solidFill>
                <a:prstClr val="black">
                  <a:tint val="75000"/>
                </a:prstClr>
              </a:solidFill>
            </a:endParaRPr>
          </a:p>
        </p:txBody>
      </p:sp>
      <p:sp>
        <p:nvSpPr>
          <p:cNvPr id="6"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15633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2104285" y="2136707"/>
            <a:ext cx="3463992"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782083" y="2136707"/>
            <a:ext cx="3463517"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53830" y="787784"/>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3818603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04283" y="446088"/>
            <a:ext cx="2848716"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5138785" y="446090"/>
            <a:ext cx="4106815" cy="5414963"/>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2104283" y="1598613"/>
            <a:ext cx="2848716"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1509977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04284" y="4800600"/>
            <a:ext cx="714131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2104284" y="634965"/>
            <a:ext cx="7141317"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2104284" y="5367338"/>
            <a:ext cx="714131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40641381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104284" y="609600"/>
            <a:ext cx="7141317"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2104284" y="4354046"/>
            <a:ext cx="7141317"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3166528"/>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53830" y="3244141"/>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42406142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370467" y="609600"/>
            <a:ext cx="6618719"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2617303" y="3505200"/>
            <a:ext cx="6125045"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2104284" y="4354046"/>
            <a:ext cx="7141317"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9" name="Freeform 11"/>
          <p:cNvSpPr/>
          <p:nvPr/>
        </p:nvSpPr>
        <p:spPr bwMode="auto">
          <a:xfrm flipV="1">
            <a:off x="63" y="3166528"/>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53830" y="3244141"/>
            <a:ext cx="633726" cy="365125"/>
          </a:xfrm>
        </p:spPr>
        <p:txBody>
          <a:bodyPr/>
          <a:lstStyle/>
          <a:p>
            <a:fld id="{F5D4C312-E056-4D4D-8F0C-8BD9884D576B}" type="slidenum">
              <a:rPr lang="fr-FR" smtClean="0"/>
              <a:pPr/>
              <a:t>‹N°›</a:t>
            </a:fld>
            <a:endParaRPr lang="fr-FR"/>
          </a:p>
        </p:txBody>
      </p:sp>
      <p:sp>
        <p:nvSpPr>
          <p:cNvPr id="14" name="TextBox 13"/>
          <p:cNvSpPr txBox="1"/>
          <p:nvPr/>
        </p:nvSpPr>
        <p:spPr>
          <a:xfrm>
            <a:off x="1959010" y="648005"/>
            <a:ext cx="49542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8850328" y="2905306"/>
            <a:ext cx="49542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39427570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104284" y="2438402"/>
            <a:ext cx="7141317"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2104284" y="5181600"/>
            <a:ext cx="7141317"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11"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19363652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Carte nom citation">
    <p:spTree>
      <p:nvGrpSpPr>
        <p:cNvPr id="1" name=""/>
        <p:cNvGrpSpPr/>
        <p:nvPr/>
      </p:nvGrpSpPr>
      <p:grpSpPr>
        <a:xfrm>
          <a:off x="0" y="0"/>
          <a:ext cx="0" cy="0"/>
          <a:chOff x="0" y="0"/>
          <a:chExt cx="0" cy="0"/>
        </a:xfrm>
      </p:grpSpPr>
      <p:sp>
        <p:nvSpPr>
          <p:cNvPr id="13" name="Title 1"/>
          <p:cNvSpPr>
            <a:spLocks noGrp="1"/>
          </p:cNvSpPr>
          <p:nvPr>
            <p:ph type="title"/>
          </p:nvPr>
        </p:nvSpPr>
        <p:spPr>
          <a:xfrm>
            <a:off x="2370467" y="609600"/>
            <a:ext cx="6618719"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2104283" y="4343400"/>
            <a:ext cx="724565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104283" y="5181600"/>
            <a:ext cx="724565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20"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
        <p:nvSpPr>
          <p:cNvPr id="11" name="TextBox 10"/>
          <p:cNvSpPr txBox="1"/>
          <p:nvPr/>
        </p:nvSpPr>
        <p:spPr>
          <a:xfrm>
            <a:off x="1959010" y="648005"/>
            <a:ext cx="49542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2" name="TextBox 11"/>
          <p:cNvSpPr txBox="1"/>
          <p:nvPr/>
        </p:nvSpPr>
        <p:spPr>
          <a:xfrm>
            <a:off x="8850328" y="2905306"/>
            <a:ext cx="49542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2184550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104284" y="627407"/>
            <a:ext cx="7141316"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2104284" y="4343400"/>
            <a:ext cx="7141317"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104284" y="5181600"/>
            <a:ext cx="7141317"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6828041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4391354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1746" y="627407"/>
            <a:ext cx="1794143"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2104284" y="627407"/>
            <a:ext cx="5109377" cy="528381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3107709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454131" y="2226626"/>
            <a:ext cx="311414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2104283" y="2802889"/>
            <a:ext cx="3463993"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127501" y="2223398"/>
            <a:ext cx="31126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778191" y="2799661"/>
            <a:ext cx="3461987"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8" name="Footer Placeholder 7"/>
          <p:cNvSpPr>
            <a:spLocks noGrp="1"/>
          </p:cNvSpPr>
          <p:nvPr>
            <p:ph type="ftr" sz="quarter" idx="11"/>
          </p:nvPr>
        </p:nvSpPr>
        <p:spPr/>
        <p:txBody>
          <a:bodyPr/>
          <a:lstStyle/>
          <a:p>
            <a:endParaRPr lang="fr-FR"/>
          </a:p>
        </p:txBody>
      </p:sp>
      <p:sp>
        <p:nvSpPr>
          <p:cNvPr id="11"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53830" y="787784"/>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732512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2107300" y="624110"/>
            <a:ext cx="7138300" cy="128089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4" name="Footer Placeholder 3"/>
          <p:cNvSpPr>
            <a:spLocks noGrp="1"/>
          </p:cNvSpPr>
          <p:nvPr>
            <p:ph type="ftr" sz="quarter" idx="11"/>
          </p:nvPr>
        </p:nvSpPr>
        <p:spPr/>
        <p:txBody>
          <a:bodyPr/>
          <a:lstStyle/>
          <a:p>
            <a:endParaRPr lang="fr-FR"/>
          </a:p>
        </p:txBody>
      </p:sp>
      <p:sp>
        <p:nvSpPr>
          <p:cNvPr id="8"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482874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3" name="Footer Placeholder 2"/>
          <p:cNvSpPr>
            <a:spLocks noGrp="1"/>
          </p:cNvSpPr>
          <p:nvPr>
            <p:ph type="ftr" sz="quarter" idx="11"/>
          </p:nvPr>
        </p:nvSpPr>
        <p:spPr/>
        <p:txBody>
          <a:bodyPr/>
          <a:lstStyle/>
          <a:p>
            <a:endParaRPr lang="fr-FR"/>
          </a:p>
        </p:txBody>
      </p:sp>
      <p:sp>
        <p:nvSpPr>
          <p:cNvPr id="6"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4199796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04283" y="446088"/>
            <a:ext cx="2848716"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5138785" y="446090"/>
            <a:ext cx="4106815" cy="5414963"/>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2104283" y="1598613"/>
            <a:ext cx="2848716"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6" name="Footer Placeholder 5"/>
          <p:cNvSpPr>
            <a:spLocks noGrp="1"/>
          </p:cNvSpPr>
          <p:nvPr>
            <p:ph type="ftr" sz="quarter" idx="11"/>
          </p:nvPr>
        </p:nvSpPr>
        <p:spPr/>
        <p:txBody>
          <a:bodyPr/>
          <a:lstStyle/>
          <a:p>
            <a:endParaRPr lang="fr-FR"/>
          </a:p>
        </p:txBody>
      </p:sp>
      <p:sp>
        <p:nvSpPr>
          <p:cNvPr id="10" name="Freeform 11"/>
          <p:cNvSpPr/>
          <p:nvPr/>
        </p:nvSpPr>
        <p:spPr bwMode="auto">
          <a:xfrm flipV="1">
            <a:off x="63" y="711194"/>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439016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04284" y="4800600"/>
            <a:ext cx="714131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2104284" y="634965"/>
            <a:ext cx="7141317"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2104284" y="5367338"/>
            <a:ext cx="714131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32B5AF1-E001-42E6-9DF7-CD889658E58D}" type="datetimeFigureOut">
              <a:rPr lang="fr-FR" smtClean="0"/>
              <a:pPr/>
              <a:t>13/06/2015</a:t>
            </a:fld>
            <a:endParaRPr lang="fr-FR"/>
          </a:p>
        </p:txBody>
      </p:sp>
      <p:sp>
        <p:nvSpPr>
          <p:cNvPr id="6" name="Footer Placeholder 5"/>
          <p:cNvSpPr>
            <a:spLocks noGrp="1"/>
          </p:cNvSpPr>
          <p:nvPr>
            <p:ph type="ftr" sz="quarter" idx="11"/>
          </p:nvPr>
        </p:nvSpPr>
        <p:spPr/>
        <p:txBody>
          <a:bodyPr/>
          <a:lstStyle/>
          <a:p>
            <a:endParaRPr lang="fr-FR"/>
          </a:p>
        </p:txBody>
      </p:sp>
      <p:sp>
        <p:nvSpPr>
          <p:cNvPr id="10" name="Freeform 11"/>
          <p:cNvSpPr/>
          <p:nvPr/>
        </p:nvSpPr>
        <p:spPr bwMode="auto">
          <a:xfrm flipV="1">
            <a:off x="63" y="4910661"/>
            <a:ext cx="1471552"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53830" y="4983089"/>
            <a:ext cx="633726" cy="365125"/>
          </a:xfrm>
        </p:spPr>
        <p:txBody>
          <a:body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900810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e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image" Target="../media/image1.jpe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cstate="print">
            <a:lum bright="-36000" contrast="51000"/>
          </a:blip>
          <a:srcRect/>
          <a:stretch>
            <a:fillRect t="-21000" b="-21000"/>
          </a:stretch>
        </a:blip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21463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2123" y="285"/>
            <a:ext cx="2114961"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9812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107300" y="624110"/>
            <a:ext cx="7138300"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2104284" y="2133600"/>
            <a:ext cx="7141317" cy="38862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420100" y="6135090"/>
            <a:ext cx="830245"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532B5AF1-E001-42E6-9DF7-CD889658E58D}" type="datetimeFigureOut">
              <a:rPr lang="fr-FR" smtClean="0"/>
              <a:pPr/>
              <a:t>13/06/2015</a:t>
            </a:fld>
            <a:endParaRPr lang="fr-FR"/>
          </a:p>
        </p:txBody>
      </p:sp>
      <p:sp>
        <p:nvSpPr>
          <p:cNvPr id="5" name="Footer Placeholder 4"/>
          <p:cNvSpPr>
            <a:spLocks noGrp="1"/>
          </p:cNvSpPr>
          <p:nvPr>
            <p:ph type="ftr" sz="quarter" idx="3"/>
          </p:nvPr>
        </p:nvSpPr>
        <p:spPr>
          <a:xfrm>
            <a:off x="2104283" y="6135810"/>
            <a:ext cx="619286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bwMode="gray">
          <a:xfrm>
            <a:off x="553830" y="787784"/>
            <a:ext cx="633726" cy="365125"/>
          </a:xfrm>
          <a:prstGeom prst="rect">
            <a:avLst/>
          </a:prstGeom>
        </p:spPr>
        <p:txBody>
          <a:bodyPr vert="horz" lIns="91440" tIns="45720" rIns="91440" bIns="45720" rtlCol="0" anchor="ctr"/>
          <a:lstStyle>
            <a:lvl1pPr algn="r">
              <a:defRPr sz="2000">
                <a:solidFill>
                  <a:srgbClr val="FEFFFF"/>
                </a:solidFill>
              </a:defRPr>
            </a:lvl1p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116595772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8" cstate="print">
            <a:lum bright="-36000" contrast="51000"/>
          </a:blip>
          <a:srcRect/>
          <a:stretch>
            <a:fillRect t="-21000" b="-21000"/>
          </a:stretch>
        </a:blip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21463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2123" y="285"/>
            <a:ext cx="2114961"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9812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107300" y="624110"/>
            <a:ext cx="7138300"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2104284" y="2133600"/>
            <a:ext cx="7141317" cy="38862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420100" y="6135090"/>
            <a:ext cx="830245"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3"/>
          </p:nvPr>
        </p:nvSpPr>
        <p:spPr>
          <a:xfrm>
            <a:off x="2104283" y="6135810"/>
            <a:ext cx="619286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bwMode="gray">
          <a:xfrm>
            <a:off x="553830" y="787784"/>
            <a:ext cx="633726" cy="365125"/>
          </a:xfrm>
          <a:prstGeom prst="rect">
            <a:avLst/>
          </a:prstGeom>
        </p:spPr>
        <p:txBody>
          <a:bodyPr vert="horz" lIns="91440" tIns="45720" rIns="91440" bIns="45720" rtlCol="0" anchor="ctr"/>
          <a:lstStyle>
            <a:lvl1pPr algn="r">
              <a:defRPr sz="2000">
                <a:solidFill>
                  <a:srgbClr val="FEFFFF"/>
                </a:solidFill>
              </a:defRPr>
            </a:lvl1p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2174146926"/>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8" cstate="print">
            <a:lum bright="-36000" contrast="51000"/>
          </a:blip>
          <a:srcRect/>
          <a:stretch>
            <a:fillRect t="-21000" b="-21000"/>
          </a:stretch>
        </a:blip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21463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2123" y="285"/>
            <a:ext cx="2114961"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9812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107300" y="624110"/>
            <a:ext cx="7138300"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2104284" y="2133600"/>
            <a:ext cx="7141317" cy="38862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420100" y="6135090"/>
            <a:ext cx="830245"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532B5AF1-E001-42E6-9DF7-CD889658E58D}" type="datetimeFigureOut">
              <a:rPr lang="fr-FR" smtClean="0">
                <a:solidFill>
                  <a:prstClr val="black">
                    <a:tint val="75000"/>
                  </a:prstClr>
                </a:solidFill>
              </a:rPr>
              <a:pPr/>
              <a:t>13/06/2015</a:t>
            </a:fld>
            <a:endParaRPr lang="fr-FR">
              <a:solidFill>
                <a:prstClr val="black">
                  <a:tint val="75000"/>
                </a:prstClr>
              </a:solidFill>
            </a:endParaRPr>
          </a:p>
        </p:txBody>
      </p:sp>
      <p:sp>
        <p:nvSpPr>
          <p:cNvPr id="5" name="Footer Placeholder 4"/>
          <p:cNvSpPr>
            <a:spLocks noGrp="1"/>
          </p:cNvSpPr>
          <p:nvPr>
            <p:ph type="ftr" sz="quarter" idx="3"/>
          </p:nvPr>
        </p:nvSpPr>
        <p:spPr>
          <a:xfrm>
            <a:off x="2104283" y="6135810"/>
            <a:ext cx="619286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bwMode="gray">
          <a:xfrm>
            <a:off x="553830" y="787784"/>
            <a:ext cx="633726" cy="365125"/>
          </a:xfrm>
          <a:prstGeom prst="rect">
            <a:avLst/>
          </a:prstGeom>
        </p:spPr>
        <p:txBody>
          <a:bodyPr vert="horz" lIns="91440" tIns="45720" rIns="91440" bIns="45720" rtlCol="0" anchor="ctr"/>
          <a:lstStyle>
            <a:lvl1pPr algn="r">
              <a:defRPr sz="2000">
                <a:solidFill>
                  <a:srgbClr val="FEFFFF"/>
                </a:solidFill>
              </a:defRPr>
            </a:lvl1pPr>
          </a:lstStyle>
          <a:p>
            <a:fld id="{F5D4C312-E056-4D4D-8F0C-8BD9884D576B}" type="slidenum">
              <a:rPr lang="fr-FR" smtClean="0"/>
              <a:pPr/>
              <a:t>‹N°›</a:t>
            </a:fld>
            <a:endParaRPr lang="fr-FR"/>
          </a:p>
        </p:txBody>
      </p:sp>
    </p:spTree>
    <p:extLst>
      <p:ext uri="{BB962C8B-B14F-4D97-AF65-F5344CB8AC3E}">
        <p14:creationId xmlns="" xmlns:p14="http://schemas.microsoft.com/office/powerpoint/2010/main" val="862060056"/>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descr="J:\ب\بدون عنوان-1.png"/>
          <p:cNvPicPr>
            <a:picLocks noChangeAspect="1" noChangeArrowheads="1"/>
          </p:cNvPicPr>
          <p:nvPr/>
        </p:nvPicPr>
        <p:blipFill>
          <a:blip r:embed="rId2"/>
          <a:srcRect/>
          <a:stretch>
            <a:fillRect/>
          </a:stretch>
        </p:blipFill>
        <p:spPr>
          <a:xfrm>
            <a:off x="783770" y="757646"/>
            <a:ext cx="8085909" cy="57345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4" name="Connecteur droit 3"/>
          <p:cNvCxnSpPr>
            <a:cxnSpLocks noChangeShapeType="1"/>
          </p:cNvCxnSpPr>
          <p:nvPr/>
        </p:nvCxnSpPr>
        <p:spPr bwMode="auto">
          <a:xfrm>
            <a:off x="834390" y="472440"/>
            <a:ext cx="0" cy="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cxnSp>
      <p:sp>
        <p:nvSpPr>
          <p:cNvPr id="7" name="Titre 15"/>
          <p:cNvSpPr txBox="1">
            <a:spLocks/>
          </p:cNvSpPr>
          <p:nvPr/>
        </p:nvSpPr>
        <p:spPr>
          <a:xfrm>
            <a:off x="3383280" y="292101"/>
            <a:ext cx="3004457" cy="885349"/>
          </a:xfrm>
          <a:prstGeom prst="roundRect">
            <a:avLst/>
          </a:prstGeom>
          <a:solidFill>
            <a:srgbClr val="0000CC"/>
          </a:solidFill>
        </p:spPr>
        <p:style>
          <a:lnRef idx="0">
            <a:schemeClr val="accent1"/>
          </a:lnRef>
          <a:fillRef idx="3">
            <a:schemeClr val="accent1"/>
          </a:fillRef>
          <a:effectRef idx="3">
            <a:schemeClr val="accent1"/>
          </a:effectRef>
          <a:fontRef idx="minor">
            <a:schemeClr val="lt1"/>
          </a:fontRef>
        </p:style>
        <p:txBody>
          <a:bodyPr vert="horz" wrap="square" lIns="91440" tIns="45720" rIns="91440" bIns="45720" rtlCol="0" anchor="b">
            <a:spAutoFit/>
          </a:bodyPr>
          <a:lstStyle/>
          <a:p>
            <a:pPr marL="0" marR="0" lvl="0" indent="0" algn="ctr" defTabSz="457200" rtl="1" eaLnBrk="1" fontAlgn="auto" latinLnBrk="0" hangingPunct="1">
              <a:lnSpc>
                <a:spcPct val="115000"/>
              </a:lnSpc>
              <a:spcBef>
                <a:spcPct val="0"/>
              </a:spcBef>
              <a:spcAft>
                <a:spcPts val="0"/>
              </a:spcAft>
              <a:buClrTx/>
              <a:buSzTx/>
              <a:buFontTx/>
              <a:buNone/>
              <a:tabLst/>
              <a:defRPr/>
            </a:pPr>
            <a:r>
              <a:rPr kumimoji="0" lang="ar-DZ" sz="4000" b="1" i="0" u="none" strike="noStrike" kern="1200" cap="none" spc="0" normalizeH="0" baseline="0" noProof="0" dirty="0" smtClean="0">
                <a:ln>
                  <a:noFill/>
                </a:ln>
                <a:solidFill>
                  <a:schemeClr val="bg1"/>
                </a:solidFill>
                <a:effectLst/>
                <a:uLnTx/>
                <a:uFillTx/>
                <a:latin typeface="Calibri" panose="020F0502020204030204" pitchFamily="34" charset="0"/>
                <a:ea typeface="Calibri" panose="020F0502020204030204" pitchFamily="34" charset="0"/>
                <a:cs typeface="Simplified Arabic" panose="02020603050405020304" pitchFamily="18" charset="-78"/>
              </a:rPr>
              <a:t>الخاتمة العامة </a:t>
            </a:r>
            <a:endParaRPr kumimoji="0" lang="ar-DZ" sz="40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Simplified Arabic" panose="02020603050405020304" pitchFamily="18" charset="-78"/>
            </a:endParaRPr>
          </a:p>
        </p:txBody>
      </p:sp>
      <p:sp>
        <p:nvSpPr>
          <p:cNvPr id="9" name="Espace réservé du contenu 19"/>
          <p:cNvSpPr txBox="1">
            <a:spLocks/>
          </p:cNvSpPr>
          <p:nvPr/>
        </p:nvSpPr>
        <p:spPr>
          <a:xfrm>
            <a:off x="0" y="1528354"/>
            <a:ext cx="9679577" cy="4990012"/>
          </a:xfrm>
          <a:prstGeom prst="rect">
            <a:avLst/>
          </a:prstGeom>
        </p:spPr>
        <p:txBody>
          <a:bodyPr vert="horz" lIns="91440" tIns="45720" rIns="91440" bIns="45720" rtlCol="0" anchor="t">
            <a:normAutofit fontScale="47500" lnSpcReduction="20000"/>
          </a:bodyPr>
          <a:lstStyle/>
          <a:p>
            <a:pPr marL="0" marR="0" lvl="0" indent="0" algn="r" defTabSz="457200" rtl="1" eaLnBrk="1" fontAlgn="auto" latinLnBrk="0" hangingPunct="1">
              <a:lnSpc>
                <a:spcPct val="120000"/>
              </a:lnSpc>
              <a:spcBef>
                <a:spcPts val="1000"/>
              </a:spcBef>
              <a:spcAft>
                <a:spcPts val="0"/>
              </a:spcAft>
              <a:buClr>
                <a:schemeClr val="accent1"/>
              </a:buClr>
              <a:buSzTx/>
              <a:buFontTx/>
              <a:buNone/>
              <a:tabLst/>
              <a:defRPr/>
            </a:pPr>
            <a:r>
              <a:rPr kumimoji="0" lang="ar-DZ" sz="16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           </a:t>
            </a:r>
            <a:r>
              <a:rPr kumimoji="0" lang="ar-DZ" sz="4600" i="0" u="none" strike="noStrike" kern="1200" cap="none" spc="0" normalizeH="0" baseline="0" noProof="0" dirty="0" smtClean="0">
                <a:ln>
                  <a:noFill/>
                </a:ln>
                <a:effectLst/>
                <a:uLnTx/>
                <a:uFillTx/>
                <a:latin typeface="Arial" pitchFamily="34" charset="0"/>
                <a:cs typeface="Arial" pitchFamily="34" charset="0"/>
              </a:rPr>
              <a:t>بالرغم من أهمية المؤسسات الصغيرة </a:t>
            </a:r>
            <a:r>
              <a:rPr kumimoji="0" lang="ar-DZ" sz="4600" i="0" u="none" strike="noStrike" kern="1200" cap="none" spc="0" normalizeH="0" baseline="0" noProof="0" dirty="0" err="1" smtClean="0">
                <a:ln>
                  <a:noFill/>
                </a:ln>
                <a:effectLst/>
                <a:uLnTx/>
                <a:uFillTx/>
                <a:latin typeface="Arial" pitchFamily="34" charset="0"/>
                <a:cs typeface="Arial" pitchFamily="34" charset="0"/>
              </a:rPr>
              <a:t>و</a:t>
            </a:r>
            <a:r>
              <a:rPr kumimoji="0" lang="ar-DZ" sz="4600" i="0" u="none" strike="noStrike" kern="1200" cap="none" spc="0" normalizeH="0" baseline="0" noProof="0" dirty="0" smtClean="0">
                <a:ln>
                  <a:noFill/>
                </a:ln>
                <a:effectLst/>
                <a:uLnTx/>
                <a:uFillTx/>
                <a:latin typeface="Arial" pitchFamily="34" charset="0"/>
                <a:cs typeface="Arial" pitchFamily="34" charset="0"/>
              </a:rPr>
              <a:t> المتوسطة إلا أنها لم تجد الاهتمام الذي يتناسب مع أهميتها وما زالت تعاني من مشاكل عديدة، من أهمها المشاكل المالية التي تبدأ  من البحث عن مصادر التمويل للانطلاق في المشروع </a:t>
            </a:r>
            <a:r>
              <a:rPr kumimoji="0" lang="ar-DZ" sz="4600" i="0" u="none" strike="noStrike" kern="1200" cap="none" spc="0" normalizeH="0" baseline="0" noProof="0" dirty="0" err="1" smtClean="0">
                <a:ln>
                  <a:noFill/>
                </a:ln>
                <a:effectLst/>
                <a:uLnTx/>
                <a:uFillTx/>
                <a:latin typeface="Arial" pitchFamily="34" charset="0"/>
                <a:cs typeface="Arial" pitchFamily="34" charset="0"/>
              </a:rPr>
              <a:t>و</a:t>
            </a:r>
            <a:r>
              <a:rPr kumimoji="0" lang="ar-DZ" sz="4600" i="0" u="none" strike="noStrike" kern="1200" cap="none" spc="0" normalizeH="0" baseline="0" noProof="0" dirty="0" smtClean="0">
                <a:ln>
                  <a:noFill/>
                </a:ln>
                <a:effectLst/>
                <a:uLnTx/>
                <a:uFillTx/>
                <a:latin typeface="Arial" pitchFamily="34" charset="0"/>
                <a:cs typeface="Arial" pitchFamily="34" charset="0"/>
              </a:rPr>
              <a:t> تنتهي بالدعم المالي اللازم لمواصلة النشاط </a:t>
            </a:r>
            <a:r>
              <a:rPr kumimoji="0" lang="ar-DZ" sz="4600" i="0" u="none" strike="noStrike" kern="1200" cap="none" spc="0" normalizeH="0" baseline="0" noProof="0" dirty="0" err="1" smtClean="0">
                <a:ln>
                  <a:noFill/>
                </a:ln>
                <a:effectLst/>
                <a:uLnTx/>
                <a:uFillTx/>
                <a:latin typeface="Arial" pitchFamily="34" charset="0"/>
                <a:cs typeface="Arial" pitchFamily="34" charset="0"/>
              </a:rPr>
              <a:t>و</a:t>
            </a:r>
            <a:r>
              <a:rPr kumimoji="0" lang="ar-DZ" sz="4600" i="0" u="none" strike="noStrike" kern="1200" cap="none" spc="0" normalizeH="0" baseline="0" noProof="0" dirty="0" smtClean="0">
                <a:ln>
                  <a:noFill/>
                </a:ln>
                <a:effectLst/>
                <a:uLnTx/>
                <a:uFillTx/>
                <a:latin typeface="Arial" pitchFamily="34" charset="0"/>
                <a:cs typeface="Arial" pitchFamily="34" charset="0"/>
              </a:rPr>
              <a:t> البقاء في السوق.</a:t>
            </a:r>
            <a:endParaRPr kumimoji="0" lang="fr-FR" sz="4600" i="0" u="none" strike="noStrike" kern="1200" cap="none" spc="0" normalizeH="0" baseline="0" noProof="0" dirty="0" smtClean="0">
              <a:ln>
                <a:noFill/>
              </a:ln>
              <a:effectLst/>
              <a:uLnTx/>
              <a:uFillTx/>
              <a:latin typeface="Arial" pitchFamily="34" charset="0"/>
              <a:cs typeface="Arial" pitchFamily="34" charset="0"/>
            </a:endParaRPr>
          </a:p>
          <a:p>
            <a:pPr marL="0" marR="0" lvl="0" indent="0" algn="r" defTabSz="457200" rtl="1" eaLnBrk="1" fontAlgn="auto" latinLnBrk="0" hangingPunct="1">
              <a:lnSpc>
                <a:spcPct val="120000"/>
              </a:lnSpc>
              <a:spcBef>
                <a:spcPts val="1000"/>
              </a:spcBef>
              <a:spcAft>
                <a:spcPts val="0"/>
              </a:spcAft>
              <a:buClr>
                <a:schemeClr val="accent1"/>
              </a:buClr>
              <a:buSzTx/>
              <a:buFontTx/>
              <a:buNone/>
              <a:tabLst/>
              <a:defRPr/>
            </a:pPr>
            <a:r>
              <a:rPr kumimoji="0" lang="ar-DZ" sz="4600" i="0" u="none" strike="noStrike" kern="1200" cap="none" spc="0" normalizeH="0" baseline="0" noProof="0" dirty="0" smtClean="0">
                <a:ln>
                  <a:noFill/>
                </a:ln>
                <a:effectLst/>
                <a:uLnTx/>
                <a:uFillTx/>
                <a:latin typeface="Arial" pitchFamily="34" charset="0"/>
                <a:cs typeface="Arial" pitchFamily="34" charset="0"/>
              </a:rPr>
              <a:t>     و ما زاد في حدة هذه المشاكل عزوف البنوك عن تقديم الدعم المناسب </a:t>
            </a:r>
            <a:r>
              <a:rPr kumimoji="0" lang="ar-DZ" sz="4600" i="0" u="none" strike="noStrike" kern="1200" cap="none" spc="0" normalizeH="0" baseline="0" noProof="0" dirty="0" err="1" smtClean="0">
                <a:ln>
                  <a:noFill/>
                </a:ln>
                <a:effectLst/>
                <a:uLnTx/>
                <a:uFillTx/>
                <a:latin typeface="Arial" pitchFamily="34" charset="0"/>
                <a:cs typeface="Arial" pitchFamily="34" charset="0"/>
              </a:rPr>
              <a:t>لإفتقار</a:t>
            </a:r>
            <a:r>
              <a:rPr kumimoji="0" lang="ar-DZ" sz="4600" i="0" u="none" strike="noStrike" kern="1200" cap="none" spc="0" normalizeH="0" baseline="0" noProof="0" dirty="0" smtClean="0">
                <a:ln>
                  <a:noFill/>
                </a:ln>
                <a:effectLst/>
                <a:uLnTx/>
                <a:uFillTx/>
                <a:latin typeface="Arial" pitchFamily="34" charset="0"/>
                <a:cs typeface="Arial" pitchFamily="34" charset="0"/>
              </a:rPr>
              <a:t> أغلب المؤسسات الصغيرة </a:t>
            </a:r>
            <a:r>
              <a:rPr kumimoji="0" lang="ar-DZ" sz="4600" i="0" u="none" strike="noStrike" kern="1200" cap="none" spc="0" normalizeH="0" baseline="0" noProof="0" dirty="0" err="1" smtClean="0">
                <a:ln>
                  <a:noFill/>
                </a:ln>
                <a:effectLst/>
                <a:uLnTx/>
                <a:uFillTx/>
                <a:latin typeface="Arial" pitchFamily="34" charset="0"/>
                <a:cs typeface="Arial" pitchFamily="34" charset="0"/>
              </a:rPr>
              <a:t>و</a:t>
            </a:r>
            <a:r>
              <a:rPr kumimoji="0" lang="ar-DZ" sz="4600" i="0" u="none" strike="noStrike" kern="1200" cap="none" spc="0" normalizeH="0" baseline="0" noProof="0" dirty="0" smtClean="0">
                <a:ln>
                  <a:noFill/>
                </a:ln>
                <a:effectLst/>
                <a:uLnTx/>
                <a:uFillTx/>
                <a:latin typeface="Arial" pitchFamily="34" charset="0"/>
                <a:cs typeface="Arial" pitchFamily="34" charset="0"/>
              </a:rPr>
              <a:t> المتوسطة للضمانات التي تكفل لها الحصول على قروض مالية ،فأغلب المؤسسات تلجأ  لاستئجار مقرات العمل أو عدم تسجيلها.</a:t>
            </a:r>
            <a:endParaRPr kumimoji="0" lang="fr-FR" sz="4600" i="0" u="none" strike="noStrike" kern="1200" cap="none" spc="0" normalizeH="0" baseline="0" noProof="0" dirty="0" smtClean="0">
              <a:ln>
                <a:noFill/>
              </a:ln>
              <a:effectLst/>
              <a:uLnTx/>
              <a:uFillTx/>
              <a:latin typeface="Arial" pitchFamily="34" charset="0"/>
              <a:cs typeface="Arial" pitchFamily="34" charset="0"/>
            </a:endParaRPr>
          </a:p>
          <a:p>
            <a:pPr marL="0" marR="0" lvl="0" indent="0" algn="r" defTabSz="457200" rtl="1" eaLnBrk="1" fontAlgn="auto" latinLnBrk="0" hangingPunct="1">
              <a:lnSpc>
                <a:spcPct val="120000"/>
              </a:lnSpc>
              <a:spcBef>
                <a:spcPts val="1000"/>
              </a:spcBef>
              <a:spcAft>
                <a:spcPts val="0"/>
              </a:spcAft>
              <a:buClr>
                <a:schemeClr val="accent1"/>
              </a:buClr>
              <a:buSzTx/>
              <a:buFontTx/>
              <a:buNone/>
              <a:tabLst/>
              <a:defRPr/>
            </a:pPr>
            <a:r>
              <a:rPr kumimoji="0" lang="ar-DZ" sz="4600" i="0" u="none" strike="noStrike" kern="1200" cap="none" spc="0" normalizeH="0" baseline="0" noProof="0" dirty="0" smtClean="0">
                <a:ln>
                  <a:noFill/>
                </a:ln>
                <a:effectLst/>
                <a:uLnTx/>
                <a:uFillTx/>
                <a:latin typeface="Arial" pitchFamily="34" charset="0"/>
                <a:cs typeface="Arial" pitchFamily="34" charset="0"/>
              </a:rPr>
              <a:t>     إن عجز المؤسسات الصغيرة </a:t>
            </a:r>
            <a:r>
              <a:rPr kumimoji="0" lang="ar-DZ" sz="4600" i="0" u="none" strike="noStrike" kern="1200" cap="none" spc="0" normalizeH="0" baseline="0" noProof="0" dirty="0" err="1" smtClean="0">
                <a:ln>
                  <a:noFill/>
                </a:ln>
                <a:effectLst/>
                <a:uLnTx/>
                <a:uFillTx/>
                <a:latin typeface="Arial" pitchFamily="34" charset="0"/>
                <a:cs typeface="Arial" pitchFamily="34" charset="0"/>
              </a:rPr>
              <a:t>و</a:t>
            </a:r>
            <a:r>
              <a:rPr kumimoji="0" lang="ar-DZ" sz="4600" i="0" u="none" strike="noStrike" kern="1200" cap="none" spc="0" normalizeH="0" baseline="0" noProof="0" dirty="0" smtClean="0">
                <a:ln>
                  <a:noFill/>
                </a:ln>
                <a:effectLst/>
                <a:uLnTx/>
                <a:uFillTx/>
                <a:latin typeface="Arial" pitchFamily="34" charset="0"/>
                <a:cs typeface="Arial" pitchFamily="34" charset="0"/>
              </a:rPr>
              <a:t> المتوسطة في تسويق منتجاتها زاد من تعقيد وضعيتها المالية كون أغلبها أنشأت بأبسط الدراسات حول احتياجات السوق ، مما نتج عنه في الكثير من الأحيان ميلاد مشروعات مكررة </a:t>
            </a:r>
            <a:r>
              <a:rPr kumimoji="0" lang="ar-DZ" sz="4600" i="0" u="none" strike="noStrike" kern="1200" cap="none" spc="0" normalizeH="0" baseline="0" noProof="0" dirty="0" err="1" smtClean="0">
                <a:ln>
                  <a:noFill/>
                </a:ln>
                <a:effectLst/>
                <a:uLnTx/>
                <a:uFillTx/>
                <a:latin typeface="Arial" pitchFamily="34" charset="0"/>
                <a:cs typeface="Arial" pitchFamily="34" charset="0"/>
              </a:rPr>
              <a:t>و</a:t>
            </a:r>
            <a:r>
              <a:rPr kumimoji="0" lang="ar-DZ" sz="4600" i="0" u="none" strike="noStrike" kern="1200" cap="none" spc="0" normalizeH="0" baseline="0" noProof="0" dirty="0" smtClean="0">
                <a:ln>
                  <a:noFill/>
                </a:ln>
                <a:effectLst/>
                <a:uLnTx/>
                <a:uFillTx/>
                <a:latin typeface="Arial" pitchFamily="34" charset="0"/>
                <a:cs typeface="Arial" pitchFamily="34" charset="0"/>
              </a:rPr>
              <a:t> متشابهة الأنشطة تزاحم بعضها في السوق الحالية التي لا تستوعبهم جميعا مما يعني ضمنيا تفاقم المشاكل المالية نتيجة توقف المبيعات.</a:t>
            </a:r>
            <a:endParaRPr kumimoji="0" lang="fr-FR" sz="4600" i="0" u="none" strike="noStrike" kern="1200" cap="none" spc="0" normalizeH="0" baseline="0" noProof="0" dirty="0" smtClean="0">
              <a:ln>
                <a:noFill/>
              </a:ln>
              <a:effectLst/>
              <a:uLnTx/>
              <a:uFillTx/>
              <a:latin typeface="Arial" pitchFamily="34" charset="0"/>
              <a:cs typeface="Arial" pitchFamily="34" charset="0"/>
            </a:endParaRPr>
          </a:p>
          <a:p>
            <a:pPr marL="0" marR="0" lvl="0" indent="0" algn="r" defTabSz="457200" rtl="1" eaLnBrk="1" fontAlgn="auto" latinLnBrk="0" hangingPunct="1">
              <a:lnSpc>
                <a:spcPct val="120000"/>
              </a:lnSpc>
              <a:spcBef>
                <a:spcPts val="1000"/>
              </a:spcBef>
              <a:spcAft>
                <a:spcPts val="0"/>
              </a:spcAft>
              <a:buClr>
                <a:schemeClr val="accent1"/>
              </a:buClr>
              <a:buSzTx/>
              <a:buFontTx/>
              <a:buNone/>
              <a:tabLst/>
              <a:defRPr/>
            </a:pPr>
            <a:r>
              <a:rPr kumimoji="0" lang="ar-DZ" sz="4600" i="0" u="none" strike="noStrike" kern="1200" cap="none" spc="0" normalizeH="0" baseline="0" noProof="0" dirty="0" smtClean="0">
                <a:ln>
                  <a:noFill/>
                </a:ln>
                <a:effectLst/>
                <a:uLnTx/>
                <a:uFillTx/>
                <a:latin typeface="Arial" pitchFamily="34" charset="0"/>
                <a:cs typeface="Arial" pitchFamily="34" charset="0"/>
              </a:rPr>
              <a:t>    إن </a:t>
            </a:r>
            <a:r>
              <a:rPr kumimoji="0" lang="ar-DZ" sz="4600" i="0" u="none" strike="noStrike" kern="1200" cap="none" spc="0" normalizeH="0" baseline="0" noProof="0" dirty="0" err="1" smtClean="0">
                <a:ln>
                  <a:noFill/>
                </a:ln>
                <a:effectLst/>
                <a:uLnTx/>
                <a:uFillTx/>
                <a:latin typeface="Arial" pitchFamily="34" charset="0"/>
                <a:cs typeface="Arial" pitchFamily="34" charset="0"/>
              </a:rPr>
              <a:t>إرتباط</a:t>
            </a:r>
            <a:r>
              <a:rPr kumimoji="0" lang="ar-DZ" sz="4600" i="0" u="none" strike="noStrike" kern="1200" cap="none" spc="0" normalizeH="0" baseline="0" noProof="0" dirty="0" smtClean="0">
                <a:ln>
                  <a:noFill/>
                </a:ln>
                <a:effectLst/>
                <a:uLnTx/>
                <a:uFillTx/>
                <a:latin typeface="Arial" pitchFamily="34" charset="0"/>
                <a:cs typeface="Arial" pitchFamily="34" charset="0"/>
              </a:rPr>
              <a:t> المؤسسات الصغيرة </a:t>
            </a:r>
            <a:r>
              <a:rPr kumimoji="0" lang="ar-DZ" sz="4600" i="0" u="none" strike="noStrike" kern="1200" cap="none" spc="0" normalizeH="0" baseline="0" noProof="0" dirty="0" err="1" smtClean="0">
                <a:ln>
                  <a:noFill/>
                </a:ln>
                <a:effectLst/>
                <a:uLnTx/>
                <a:uFillTx/>
                <a:latin typeface="Arial" pitchFamily="34" charset="0"/>
                <a:cs typeface="Arial" pitchFamily="34" charset="0"/>
              </a:rPr>
              <a:t>و</a:t>
            </a:r>
            <a:r>
              <a:rPr kumimoji="0" lang="ar-DZ" sz="4600" i="0" u="none" strike="noStrike" kern="1200" cap="none" spc="0" normalizeH="0" baseline="0" noProof="0" dirty="0" smtClean="0">
                <a:ln>
                  <a:noFill/>
                </a:ln>
                <a:effectLst/>
                <a:uLnTx/>
                <a:uFillTx/>
                <a:latin typeface="Arial" pitchFamily="34" charset="0"/>
                <a:cs typeface="Arial" pitchFamily="34" charset="0"/>
              </a:rPr>
              <a:t> المتوسطة بقضية معالجة البطالة جعلها قبلة للشباب من مختلف المستويات ما نتج عنه قيام مؤسسات تفتقد إلى أدنى شروط التسيير لافتقاد أصحابها للمؤهلات اللازمة لإدارة المشاريع مما يقلص من حظوظها في البقاء </a:t>
            </a:r>
            <a:r>
              <a:rPr kumimoji="0" lang="ar-DZ" sz="4600" i="0" u="none" strike="noStrike" kern="1200" cap="none" spc="0" normalizeH="0" baseline="0" noProof="0" dirty="0" err="1" smtClean="0">
                <a:ln>
                  <a:noFill/>
                </a:ln>
                <a:effectLst/>
                <a:uLnTx/>
                <a:uFillTx/>
                <a:latin typeface="Arial" pitchFamily="34" charset="0"/>
                <a:cs typeface="Arial" pitchFamily="34" charset="0"/>
              </a:rPr>
              <a:t>و</a:t>
            </a:r>
            <a:r>
              <a:rPr kumimoji="0" lang="ar-DZ" sz="4600" i="0" u="none" strike="noStrike" kern="1200" cap="none" spc="0" normalizeH="0" baseline="0" noProof="0" dirty="0" smtClean="0">
                <a:ln>
                  <a:noFill/>
                </a:ln>
                <a:effectLst/>
                <a:uLnTx/>
                <a:uFillTx/>
                <a:latin typeface="Arial" pitchFamily="34" charset="0"/>
                <a:cs typeface="Arial" pitchFamily="34" charset="0"/>
              </a:rPr>
              <a:t> الاستمرار. </a:t>
            </a:r>
            <a:endParaRPr kumimoji="0" lang="fr-FR" sz="4600" i="0" u="none" strike="noStrike" kern="1200" cap="none" spc="0" normalizeH="0" baseline="0" noProof="0" dirty="0" smtClean="0">
              <a:ln>
                <a:noFill/>
              </a:ln>
              <a:effectLst/>
              <a:uLnTx/>
              <a:uFillTx/>
              <a:latin typeface="Arial" pitchFamily="34" charset="0"/>
              <a:cs typeface="Arial" pitchFamily="34" charset="0"/>
            </a:endParaRPr>
          </a:p>
          <a:p>
            <a:pPr marL="0" marR="0" lvl="0" indent="0" algn="r" defTabSz="457200" rtl="1" eaLnBrk="1" fontAlgn="auto" latinLnBrk="0" hangingPunct="1">
              <a:lnSpc>
                <a:spcPct val="100000"/>
              </a:lnSpc>
              <a:spcBef>
                <a:spcPts val="1000"/>
              </a:spcBef>
              <a:spcAft>
                <a:spcPts val="0"/>
              </a:spcAft>
              <a:buClr>
                <a:schemeClr val="accent1"/>
              </a:buClr>
              <a:buSzTx/>
              <a:buFont typeface="Wingdings 3" charset="2"/>
              <a:buNone/>
              <a:tabLst/>
              <a:defRPr/>
            </a:pPr>
            <a:endParaRPr kumimoji="0" lang="fr-FR" sz="46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p:txBody>
      </p:sp>
    </p:spTree>
    <p:extLst>
      <p:ext uri="{BB962C8B-B14F-4D97-AF65-F5344CB8AC3E}">
        <p14:creationId xmlns="" xmlns:p14="http://schemas.microsoft.com/office/powerpoint/2010/main" val="984945675"/>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4/3*#ppt_w"/>
                                          </p:val>
                                        </p:tav>
                                        <p:tav tm="100000">
                                          <p:val>
                                            <p:strVal val="#ppt_w"/>
                                          </p:val>
                                        </p:tav>
                                      </p:tavLst>
                                    </p:anim>
                                    <p:anim calcmode="lin" valueType="num">
                                      <p:cBhvr>
                                        <p:cTn id="8" dur="1000" fill="hold"/>
                                        <p:tgtEl>
                                          <p:spTgt spid="7"/>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4" name="Connecteur droit 3"/>
          <p:cNvCxnSpPr>
            <a:cxnSpLocks noChangeShapeType="1"/>
          </p:cNvCxnSpPr>
          <p:nvPr/>
        </p:nvCxnSpPr>
        <p:spPr bwMode="auto">
          <a:xfrm>
            <a:off x="834390" y="472440"/>
            <a:ext cx="0" cy="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cxnSp>
      <p:sp>
        <p:nvSpPr>
          <p:cNvPr id="18" name="Rectangle à coins arrondis 17"/>
          <p:cNvSpPr>
            <a:spLocks noChangeArrowheads="1"/>
          </p:cNvSpPr>
          <p:nvPr/>
        </p:nvSpPr>
        <p:spPr bwMode="auto">
          <a:xfrm>
            <a:off x="3592286" y="285750"/>
            <a:ext cx="2076994" cy="885825"/>
          </a:xfrm>
          <a:prstGeom prst="roundRect">
            <a:avLst>
              <a:gd name="adj" fmla="val 16667"/>
            </a:avLst>
          </a:prstGeom>
          <a:solidFill>
            <a:srgbClr val="0000CC"/>
          </a:solidFill>
          <a:ln w="9525">
            <a:noFill/>
            <a:round/>
            <a:headEnd/>
            <a:tailEnd/>
          </a:ln>
        </p:spPr>
        <p:txBody>
          <a:bodyPr wrap="square">
            <a:spAutoFit/>
          </a:bodyPr>
          <a:lstStyle/>
          <a:p>
            <a:pPr algn="ctr" rtl="1">
              <a:lnSpc>
                <a:spcPct val="115000"/>
              </a:lnSpc>
            </a:pPr>
            <a:r>
              <a:rPr lang="ar-DZ" sz="4000" b="1" dirty="0">
                <a:solidFill>
                  <a:schemeClr val="bg1"/>
                </a:solidFill>
                <a:latin typeface="Calibri" pitchFamily="34" charset="0"/>
                <a:ea typeface="Calibri" pitchFamily="34" charset="0"/>
                <a:cs typeface="Simplified Arabic" pitchFamily="18" charset="-78"/>
              </a:rPr>
              <a:t>النتائج</a:t>
            </a:r>
          </a:p>
        </p:txBody>
      </p:sp>
      <p:sp>
        <p:nvSpPr>
          <p:cNvPr id="19" name="Rectangle 18"/>
          <p:cNvSpPr/>
          <p:nvPr/>
        </p:nvSpPr>
        <p:spPr>
          <a:xfrm>
            <a:off x="0" y="1162594"/>
            <a:ext cx="9666514" cy="4281172"/>
          </a:xfrm>
          <a:prstGeom prst="rect">
            <a:avLst/>
          </a:prstGeom>
        </p:spPr>
        <p:txBody>
          <a:bodyPr wrap="square">
            <a:spAutoFit/>
          </a:bodyPr>
          <a:lstStyle/>
          <a:p>
            <a:pPr marL="285750" indent="-285750" algn="just" rtl="1">
              <a:lnSpc>
                <a:spcPct val="115000"/>
              </a:lnSpc>
              <a:buFont typeface="Wingdings" pitchFamily="2" charset="2"/>
              <a:buChar char="v"/>
              <a:defRPr/>
            </a:pPr>
            <a:r>
              <a:rPr lang="ar-DZ" sz="2800" b="1" dirty="0">
                <a:solidFill>
                  <a:srgbClr val="FF9900"/>
                </a:solidFill>
                <a:latin typeface="Calibri" panose="020F0502020204030204" pitchFamily="34" charset="0"/>
                <a:ea typeface="Calibri" panose="020F0502020204030204" pitchFamily="34" charset="0"/>
                <a:cs typeface="Simplified Arabic" pitchFamily="2" charset="-78"/>
              </a:rPr>
              <a:t>النتائج المتعلقة بالجانب النظري:</a:t>
            </a:r>
          </a:p>
          <a:p>
            <a:pPr algn="r" rtl="1">
              <a:defRPr/>
            </a:pPr>
            <a:r>
              <a:rPr lang="ar-DZ" sz="2000" dirty="0"/>
              <a:t>   </a:t>
            </a:r>
            <a:r>
              <a:rPr lang="ar-DZ" sz="2400" dirty="0">
                <a:latin typeface="Arial" pitchFamily="34" charset="0"/>
                <a:cs typeface="Arial" pitchFamily="34" charset="0"/>
              </a:rPr>
              <a:t>من خلال ما تم التطرق إليه في الجانب النظري نحدد ما يلي:</a:t>
            </a:r>
            <a:endParaRPr lang="fr-FR" sz="2400" dirty="0">
              <a:latin typeface="Arial" pitchFamily="34" charset="0"/>
              <a:cs typeface="Arial" pitchFamily="34" charset="0"/>
            </a:endParaRPr>
          </a:p>
          <a:p>
            <a:pPr algn="r" rtl="1">
              <a:defRPr/>
            </a:pPr>
            <a:r>
              <a:rPr lang="ar-DZ" sz="2400" b="1" dirty="0" smtClean="0">
                <a:latin typeface="Arial" pitchFamily="34" charset="0"/>
                <a:cs typeface="Arial" pitchFamily="34" charset="0"/>
              </a:rPr>
              <a:t>1-</a:t>
            </a:r>
            <a:r>
              <a:rPr lang="ar-DZ" sz="2400" dirty="0" smtClean="0">
                <a:latin typeface="Arial" pitchFamily="34" charset="0"/>
                <a:cs typeface="Arial" pitchFamily="34" charset="0"/>
              </a:rPr>
              <a:t> أن </a:t>
            </a:r>
            <a:r>
              <a:rPr lang="ar-DZ" sz="2400" dirty="0">
                <a:latin typeface="Arial" pitchFamily="34" charset="0"/>
                <a:cs typeface="Arial" pitchFamily="34" charset="0"/>
              </a:rPr>
              <a:t>المؤسسات الصغيرة والمتوسطة تلعب دورا أساسيا في الاقتصاديات الحديثة سواء على مستوى المنظومة الاقتصادية أو أعلى مستوى مساهمتها في الناتج المحلي الإجمالي وكذا في استيعاب الأيدي العاملة والتخفيف من حدة البطالة .</a:t>
            </a:r>
            <a:endParaRPr lang="fr-FR" sz="2400" dirty="0">
              <a:latin typeface="Arial" pitchFamily="34" charset="0"/>
              <a:cs typeface="Arial" pitchFamily="34" charset="0"/>
            </a:endParaRPr>
          </a:p>
          <a:p>
            <a:pPr algn="r" rtl="1">
              <a:defRPr/>
            </a:pPr>
            <a:r>
              <a:rPr lang="ar-DZ" sz="2400" b="1" dirty="0" smtClean="0">
                <a:latin typeface="Arial" pitchFamily="34" charset="0"/>
                <a:cs typeface="Arial" pitchFamily="34" charset="0"/>
              </a:rPr>
              <a:t>2-</a:t>
            </a:r>
            <a:r>
              <a:rPr lang="ar-DZ" sz="2400" dirty="0" smtClean="0">
                <a:latin typeface="Arial" pitchFamily="34" charset="0"/>
                <a:cs typeface="Arial" pitchFamily="34" charset="0"/>
              </a:rPr>
              <a:t> ضرورة </a:t>
            </a:r>
            <a:r>
              <a:rPr lang="ar-DZ" sz="2400" dirty="0" err="1">
                <a:latin typeface="Arial" pitchFamily="34" charset="0"/>
                <a:cs typeface="Arial" pitchFamily="34" charset="0"/>
              </a:rPr>
              <a:t>تحسيس</a:t>
            </a:r>
            <a:r>
              <a:rPr lang="ar-DZ" sz="2400" dirty="0">
                <a:latin typeface="Arial" pitchFamily="34" charset="0"/>
                <a:cs typeface="Arial" pitchFamily="34" charset="0"/>
              </a:rPr>
              <a:t> رؤساء المؤسسات بأهمية التأهيل والاعتماد على الكفاءات من أجل ضمان بقاء مؤسساتهم.</a:t>
            </a:r>
            <a:endParaRPr lang="fr-FR" sz="2400" dirty="0">
              <a:latin typeface="Arial" pitchFamily="34" charset="0"/>
              <a:cs typeface="Arial" pitchFamily="34" charset="0"/>
            </a:endParaRPr>
          </a:p>
          <a:p>
            <a:pPr algn="r" rtl="1">
              <a:defRPr/>
            </a:pPr>
            <a:r>
              <a:rPr lang="ar-DZ" sz="2400" b="1" dirty="0" smtClean="0">
                <a:latin typeface="Arial" pitchFamily="34" charset="0"/>
                <a:cs typeface="Arial" pitchFamily="34" charset="0"/>
              </a:rPr>
              <a:t>3-</a:t>
            </a:r>
            <a:r>
              <a:rPr lang="ar-DZ" sz="2400" dirty="0" smtClean="0">
                <a:latin typeface="Arial" pitchFamily="34" charset="0"/>
                <a:cs typeface="Arial" pitchFamily="34" charset="0"/>
              </a:rPr>
              <a:t> تحتل </a:t>
            </a:r>
            <a:r>
              <a:rPr lang="ar-DZ" sz="2400" dirty="0">
                <a:latin typeface="Arial" pitchFamily="34" charset="0"/>
                <a:cs typeface="Arial" pitchFamily="34" charset="0"/>
              </a:rPr>
              <a:t>المؤسسات الصغيرة </a:t>
            </a:r>
            <a:r>
              <a:rPr lang="ar-DZ" sz="2400" dirty="0" err="1">
                <a:latin typeface="Arial" pitchFamily="34" charset="0"/>
                <a:cs typeface="Arial" pitchFamily="34" charset="0"/>
              </a:rPr>
              <a:t>و</a:t>
            </a:r>
            <a:r>
              <a:rPr lang="ar-DZ" sz="2400" dirty="0">
                <a:latin typeface="Arial" pitchFamily="34" charset="0"/>
                <a:cs typeface="Arial" pitchFamily="34" charset="0"/>
              </a:rPr>
              <a:t> المتوسطة مكانا هاما في السياسة الاقتصادية للدولة يتجلى ذلك من خلال مختلف هيئات الدعم </a:t>
            </a:r>
            <a:r>
              <a:rPr lang="ar-DZ" sz="2400" dirty="0" err="1">
                <a:latin typeface="Arial" pitchFamily="34" charset="0"/>
                <a:cs typeface="Arial" pitchFamily="34" charset="0"/>
              </a:rPr>
              <a:t>و</a:t>
            </a:r>
            <a:r>
              <a:rPr lang="ar-DZ" sz="2400" dirty="0">
                <a:latin typeface="Arial" pitchFamily="34" charset="0"/>
                <a:cs typeface="Arial" pitchFamily="34" charset="0"/>
              </a:rPr>
              <a:t> المرافقة المخصصة لها.</a:t>
            </a:r>
            <a:endParaRPr lang="fr-FR" sz="2400" dirty="0">
              <a:latin typeface="Arial" pitchFamily="34" charset="0"/>
              <a:cs typeface="Arial" pitchFamily="34" charset="0"/>
            </a:endParaRPr>
          </a:p>
          <a:p>
            <a:pPr algn="r" rtl="1">
              <a:defRPr/>
            </a:pPr>
            <a:r>
              <a:rPr lang="ar-DZ" sz="2400" b="1" dirty="0" smtClean="0">
                <a:latin typeface="Arial" pitchFamily="34" charset="0"/>
                <a:cs typeface="Arial" pitchFamily="34" charset="0"/>
              </a:rPr>
              <a:t>4-</a:t>
            </a:r>
            <a:r>
              <a:rPr lang="ar-DZ" sz="2400" dirty="0" smtClean="0">
                <a:latin typeface="Arial" pitchFamily="34" charset="0"/>
                <a:cs typeface="Arial" pitchFamily="34" charset="0"/>
              </a:rPr>
              <a:t> أن </a:t>
            </a:r>
            <a:r>
              <a:rPr lang="ar-DZ" sz="2400" dirty="0">
                <a:latin typeface="Arial" pitchFamily="34" charset="0"/>
                <a:cs typeface="Arial" pitchFamily="34" charset="0"/>
              </a:rPr>
              <a:t>التعثر هو المرحلة التي وصلت فيها المؤسسة إلى حالة من </a:t>
            </a:r>
            <a:r>
              <a:rPr lang="ar-DZ" sz="2400" dirty="0" err="1">
                <a:latin typeface="Arial" pitchFamily="34" charset="0"/>
                <a:cs typeface="Arial" pitchFamily="34" charset="0"/>
              </a:rPr>
              <a:t>الإضطرابات</a:t>
            </a:r>
            <a:r>
              <a:rPr lang="ar-DZ" sz="2400" dirty="0">
                <a:latin typeface="Arial" pitchFamily="34" charset="0"/>
                <a:cs typeface="Arial" pitchFamily="34" charset="0"/>
              </a:rPr>
              <a:t> المالية ، أو تحقيق خسائر متتالية سنة بعد أخرى مما يجعلها توقف نشاطها من فترة لأخرى . </a:t>
            </a:r>
            <a:endParaRPr lang="fr-FR" sz="2400" dirty="0">
              <a:latin typeface="Arial" pitchFamily="34" charset="0"/>
              <a:cs typeface="Arial" pitchFamily="34" charset="0"/>
            </a:endParaRPr>
          </a:p>
        </p:txBody>
      </p:sp>
    </p:spTree>
    <p:extLst>
      <p:ext uri="{BB962C8B-B14F-4D97-AF65-F5344CB8AC3E}">
        <p14:creationId xmlns="" xmlns:p14="http://schemas.microsoft.com/office/powerpoint/2010/main" val="2602268430"/>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585063" y="428625"/>
            <a:ext cx="4937760" cy="587853"/>
          </a:xfrm>
          <a:prstGeom prst="rect">
            <a:avLst/>
          </a:prstGeom>
          <a:noFill/>
          <a:ln w="9525">
            <a:noFill/>
            <a:miter lim="800000"/>
            <a:headEnd/>
            <a:tailEnd/>
          </a:ln>
        </p:spPr>
        <p:txBody>
          <a:bodyPr wrap="square">
            <a:spAutoFit/>
          </a:bodyPr>
          <a:lstStyle/>
          <a:p>
            <a:pPr marL="285750" indent="-285750" algn="just" rtl="1">
              <a:lnSpc>
                <a:spcPct val="115000"/>
              </a:lnSpc>
              <a:buFont typeface="Wingdings" pitchFamily="2" charset="2"/>
              <a:buChar char="v"/>
            </a:pPr>
            <a:r>
              <a:rPr lang="ar-DZ" sz="2800" b="1" dirty="0">
                <a:solidFill>
                  <a:srgbClr val="FF9900"/>
                </a:solidFill>
                <a:latin typeface="Calibri" pitchFamily="34" charset="0"/>
                <a:ea typeface="Calibri" pitchFamily="34" charset="0"/>
                <a:cs typeface="Simplified Arabic" pitchFamily="18" charset="-78"/>
              </a:rPr>
              <a:t>النتائج المتعلقة بالجانب التطبيقي :</a:t>
            </a:r>
          </a:p>
        </p:txBody>
      </p:sp>
      <p:sp>
        <p:nvSpPr>
          <p:cNvPr id="5" name="Rectangle 1"/>
          <p:cNvSpPr>
            <a:spLocks noChangeArrowheads="1"/>
          </p:cNvSpPr>
          <p:nvPr/>
        </p:nvSpPr>
        <p:spPr bwMode="auto">
          <a:xfrm>
            <a:off x="214312" y="1254034"/>
            <a:ext cx="9452201" cy="4832092"/>
          </a:xfrm>
          <a:prstGeom prst="rect">
            <a:avLst/>
          </a:prstGeom>
          <a:noFill/>
          <a:ln w="9525">
            <a:noFill/>
            <a:miter lim="800000"/>
            <a:headEnd/>
            <a:tailEnd/>
          </a:ln>
        </p:spPr>
        <p:txBody>
          <a:bodyPr wrap="square" anchor="ctr">
            <a:spAutoFit/>
          </a:bodyPr>
          <a:lstStyle/>
          <a:p>
            <a:pPr algn="justLow" rtl="1" eaLnBrk="0" hangingPunct="0">
              <a:tabLst>
                <a:tab pos="1978025" algn="r"/>
                <a:tab pos="2249488" algn="r"/>
              </a:tabLst>
            </a:pPr>
            <a:r>
              <a:rPr lang="ar-DZ" sz="2200" b="1" dirty="0" smtClean="0">
                <a:latin typeface="Traditional Arabic" pitchFamily="18" charset="-78"/>
                <a:cs typeface="Calibri" pitchFamily="34" charset="0"/>
              </a:rPr>
              <a:t>1-</a:t>
            </a:r>
            <a:r>
              <a:rPr lang="ar-DZ" sz="2200" dirty="0" smtClean="0">
                <a:latin typeface="Traditional Arabic" pitchFamily="18" charset="-78"/>
                <a:cs typeface="Calibri" pitchFamily="34" charset="0"/>
              </a:rPr>
              <a:t> </a:t>
            </a:r>
            <a:r>
              <a:rPr lang="ar-DZ" sz="2200" dirty="0" smtClean="0">
                <a:latin typeface="Arial" pitchFamily="34" charset="0"/>
                <a:cs typeface="Arial" pitchFamily="34" charset="0"/>
              </a:rPr>
              <a:t>للمؤسسات </a:t>
            </a:r>
            <a:r>
              <a:rPr lang="ar-DZ" sz="2200" dirty="0">
                <a:latin typeface="Arial" pitchFamily="34" charset="0"/>
                <a:cs typeface="Arial" pitchFamily="34" charset="0"/>
              </a:rPr>
              <a:t>الصغيرة والمتوسطة مشاكل عديدة مما يجعلها تعاني من تعثرات مالية وينتهي </a:t>
            </a:r>
            <a:r>
              <a:rPr lang="ar-DZ" sz="2200" dirty="0" err="1">
                <a:latin typeface="Arial" pitchFamily="34" charset="0"/>
                <a:cs typeface="Arial" pitchFamily="34" charset="0"/>
              </a:rPr>
              <a:t>بها</a:t>
            </a:r>
            <a:r>
              <a:rPr lang="ar-DZ" sz="2200" dirty="0">
                <a:latin typeface="Arial" pitchFamily="34" charset="0"/>
                <a:cs typeface="Arial" pitchFamily="34" charset="0"/>
              </a:rPr>
              <a:t> الأمر إلى التصفية.</a:t>
            </a:r>
            <a:endParaRPr lang="fr-FR" sz="2200" dirty="0">
              <a:latin typeface="Arial" pitchFamily="34" charset="0"/>
              <a:cs typeface="Arial" pitchFamily="34" charset="0"/>
            </a:endParaRPr>
          </a:p>
          <a:p>
            <a:pPr algn="justLow" rtl="1" eaLnBrk="0" hangingPunct="0">
              <a:tabLst>
                <a:tab pos="1978025" algn="r"/>
                <a:tab pos="2249488" algn="r"/>
              </a:tabLst>
            </a:pPr>
            <a:r>
              <a:rPr lang="ar-DZ" sz="2200" b="1" dirty="0" smtClean="0">
                <a:latin typeface="Arial" pitchFamily="34" charset="0"/>
                <a:cs typeface="Arial" pitchFamily="34" charset="0"/>
              </a:rPr>
              <a:t>2-</a:t>
            </a:r>
            <a:r>
              <a:rPr lang="ar-DZ" sz="2200" dirty="0" smtClean="0">
                <a:latin typeface="Arial" pitchFamily="34" charset="0"/>
                <a:cs typeface="Arial" pitchFamily="34" charset="0"/>
              </a:rPr>
              <a:t> تعاني </a:t>
            </a:r>
            <a:r>
              <a:rPr lang="ar-DZ" sz="2200" dirty="0" err="1">
                <a:latin typeface="Arial" pitchFamily="34" charset="0"/>
                <a:cs typeface="Arial" pitchFamily="34" charset="0"/>
              </a:rPr>
              <a:t>أغ</a:t>
            </a:r>
            <a:r>
              <a:rPr lang="ar-SA" sz="2200" dirty="0" err="1">
                <a:latin typeface="Arial" pitchFamily="34" charset="0"/>
                <a:cs typeface="Arial" pitchFamily="34" charset="0"/>
              </a:rPr>
              <a:t>لبية</a:t>
            </a:r>
            <a:r>
              <a:rPr lang="ar-SA" sz="2200" dirty="0">
                <a:latin typeface="Arial" pitchFamily="34" charset="0"/>
                <a:cs typeface="Arial" pitchFamily="34" charset="0"/>
              </a:rPr>
              <a:t> المؤسسات الصغيرة والمتوسطة المنشأة في إطار(</a:t>
            </a:r>
            <a:r>
              <a:rPr lang="fr-FR" sz="2200" dirty="0">
                <a:latin typeface="Arial" pitchFamily="34" charset="0"/>
                <a:cs typeface="Arial" pitchFamily="34" charset="0"/>
              </a:rPr>
              <a:t>ANSEJ</a:t>
            </a:r>
            <a:r>
              <a:rPr lang="ar-SA" sz="2200" dirty="0">
                <a:latin typeface="Arial" pitchFamily="34" charset="0"/>
                <a:cs typeface="Arial" pitchFamily="34" charset="0"/>
              </a:rPr>
              <a:t>) لولاية المسيلة من مشاكل وصعوبات في التسيير وهذا راجع لقلة الخبرة والمؤهلات اللازمة .</a:t>
            </a:r>
            <a:endParaRPr lang="fr-FR" sz="2200" dirty="0">
              <a:latin typeface="Arial" pitchFamily="34" charset="0"/>
              <a:cs typeface="Arial" pitchFamily="34" charset="0"/>
            </a:endParaRPr>
          </a:p>
          <a:p>
            <a:pPr algn="justLow" rtl="1" eaLnBrk="0" hangingPunct="0">
              <a:tabLst>
                <a:tab pos="1978025" algn="r"/>
                <a:tab pos="2249488" algn="r"/>
              </a:tabLst>
            </a:pPr>
            <a:r>
              <a:rPr lang="ar-DZ" sz="2200" b="1" dirty="0" smtClean="0">
                <a:latin typeface="Arial" pitchFamily="34" charset="0"/>
                <a:cs typeface="Arial" pitchFamily="34" charset="0"/>
              </a:rPr>
              <a:t>3-</a:t>
            </a:r>
            <a:r>
              <a:rPr lang="ar-DZ" sz="2200" dirty="0" smtClean="0">
                <a:latin typeface="Arial" pitchFamily="34" charset="0"/>
                <a:cs typeface="Arial" pitchFamily="34" charset="0"/>
              </a:rPr>
              <a:t> </a:t>
            </a:r>
            <a:r>
              <a:rPr lang="ar-DZ" sz="2200" dirty="0" err="1" smtClean="0">
                <a:latin typeface="Arial" pitchFamily="34" charset="0"/>
                <a:cs typeface="Arial" pitchFamily="34" charset="0"/>
              </a:rPr>
              <a:t>أ</a:t>
            </a:r>
            <a:r>
              <a:rPr lang="ar-SA" sz="2200" dirty="0" smtClean="0">
                <a:latin typeface="Arial" pitchFamily="34" charset="0"/>
                <a:cs typeface="Arial" pitchFamily="34" charset="0"/>
              </a:rPr>
              <a:t>ن </a:t>
            </a:r>
            <a:r>
              <a:rPr lang="ar-SA" sz="2200" dirty="0">
                <a:latin typeface="Arial" pitchFamily="34" charset="0"/>
                <a:cs typeface="Arial" pitchFamily="34" charset="0"/>
              </a:rPr>
              <a:t>المؤسسات الصغيرة والمتوسطة المنشأة في إطار(</a:t>
            </a:r>
            <a:r>
              <a:rPr lang="fr-FR" sz="2200" dirty="0">
                <a:latin typeface="Arial" pitchFamily="34" charset="0"/>
                <a:cs typeface="Arial" pitchFamily="34" charset="0"/>
              </a:rPr>
              <a:t>ANSEJ</a:t>
            </a:r>
            <a:r>
              <a:rPr lang="ar-SA" sz="2200" dirty="0">
                <a:latin typeface="Arial" pitchFamily="34" charset="0"/>
                <a:cs typeface="Arial" pitchFamily="34" charset="0"/>
              </a:rPr>
              <a:t>) لولاية المسيلة تعمل في قطاع الخدمات </a:t>
            </a:r>
            <a:r>
              <a:rPr lang="ar-SA" sz="2200" dirty="0" err="1">
                <a:latin typeface="Arial" pitchFamily="34" charset="0"/>
                <a:cs typeface="Arial" pitchFamily="34" charset="0"/>
              </a:rPr>
              <a:t>وتهمل</a:t>
            </a:r>
            <a:r>
              <a:rPr lang="ar-SA" sz="2200" dirty="0">
                <a:latin typeface="Arial" pitchFamily="34" charset="0"/>
                <a:cs typeface="Arial" pitchFamily="34" charset="0"/>
              </a:rPr>
              <a:t> باقي القطاعات، مما يخلق منافسة شديدة فيما بينها ويدفع إلى البقاء من هو الأفضل بينهم .</a:t>
            </a:r>
            <a:endParaRPr lang="fr-FR" sz="2200" dirty="0">
              <a:latin typeface="Arial" pitchFamily="34" charset="0"/>
              <a:cs typeface="Arial" pitchFamily="34" charset="0"/>
            </a:endParaRPr>
          </a:p>
          <a:p>
            <a:pPr algn="justLow" rtl="1" eaLnBrk="0" hangingPunct="0">
              <a:tabLst>
                <a:tab pos="1978025" algn="r"/>
                <a:tab pos="2249488" algn="r"/>
              </a:tabLst>
            </a:pPr>
            <a:r>
              <a:rPr lang="ar-DZ" sz="2200" b="1" dirty="0" smtClean="0">
                <a:latin typeface="Arial" pitchFamily="34" charset="0"/>
                <a:cs typeface="Arial" pitchFamily="34" charset="0"/>
              </a:rPr>
              <a:t>4- </a:t>
            </a:r>
            <a:r>
              <a:rPr lang="ar-SA" sz="2200" dirty="0" smtClean="0">
                <a:latin typeface="Arial" pitchFamily="34" charset="0"/>
                <a:cs typeface="Arial" pitchFamily="34" charset="0"/>
              </a:rPr>
              <a:t>تعتمد </a:t>
            </a:r>
            <a:r>
              <a:rPr lang="ar-SA" sz="2200" dirty="0">
                <a:latin typeface="Arial" pitchFamily="34" charset="0"/>
                <a:cs typeface="Arial" pitchFamily="34" charset="0"/>
              </a:rPr>
              <a:t>أغلبية المؤسسات الصغيرة والمتوسطة المنشأة في إطار(</a:t>
            </a:r>
            <a:r>
              <a:rPr lang="fr-FR" sz="2200" dirty="0">
                <a:latin typeface="Arial" pitchFamily="34" charset="0"/>
                <a:cs typeface="Arial" pitchFamily="34" charset="0"/>
              </a:rPr>
              <a:t>ANSEJ</a:t>
            </a:r>
            <a:r>
              <a:rPr lang="ar-SA" sz="2200" dirty="0">
                <a:latin typeface="Arial" pitchFamily="34" charset="0"/>
                <a:cs typeface="Arial" pitchFamily="34" charset="0"/>
              </a:rPr>
              <a:t>) لولاية المسيلة على مصادر التمويل التي تمنحها الوكالة (تمويل ثنائي، أو ثلاثي ) دون وجود طرق أخرى لتغطية مستحقاتها .</a:t>
            </a:r>
            <a:endParaRPr lang="fr-FR" sz="2200" dirty="0">
              <a:latin typeface="Arial" pitchFamily="34" charset="0"/>
              <a:cs typeface="Arial" pitchFamily="34" charset="0"/>
            </a:endParaRPr>
          </a:p>
          <a:p>
            <a:pPr algn="justLow" rtl="1" eaLnBrk="0" hangingPunct="0">
              <a:tabLst>
                <a:tab pos="1978025" algn="r"/>
                <a:tab pos="2249488" algn="r"/>
              </a:tabLst>
            </a:pPr>
            <a:r>
              <a:rPr lang="ar-DZ" sz="2200" b="1" dirty="0" smtClean="0">
                <a:latin typeface="Arial" pitchFamily="34" charset="0"/>
                <a:cs typeface="Arial" pitchFamily="34" charset="0"/>
              </a:rPr>
              <a:t>5-</a:t>
            </a:r>
            <a:r>
              <a:rPr lang="ar-DZ" sz="2200" dirty="0" smtClean="0">
                <a:latin typeface="Arial" pitchFamily="34" charset="0"/>
                <a:cs typeface="Arial" pitchFamily="34" charset="0"/>
              </a:rPr>
              <a:t> </a:t>
            </a:r>
            <a:r>
              <a:rPr lang="ar-SA" sz="2200" dirty="0" smtClean="0">
                <a:latin typeface="Arial" pitchFamily="34" charset="0"/>
                <a:cs typeface="Arial" pitchFamily="34" charset="0"/>
              </a:rPr>
              <a:t>قلة </a:t>
            </a:r>
            <a:r>
              <a:rPr lang="ar-SA" sz="2200" dirty="0">
                <a:latin typeface="Arial" pitchFamily="34" charset="0"/>
                <a:cs typeface="Arial" pitchFamily="34" charset="0"/>
              </a:rPr>
              <a:t>اليد العاملة وكذا المؤهلات العلمية بالنسبة للمؤسسات الصغيرة والمتوسطة المنشأة في إطار(</a:t>
            </a:r>
            <a:r>
              <a:rPr lang="fr-FR" sz="2200" dirty="0">
                <a:latin typeface="Arial" pitchFamily="34" charset="0"/>
                <a:cs typeface="Arial" pitchFamily="34" charset="0"/>
              </a:rPr>
              <a:t>ANSEJ</a:t>
            </a:r>
            <a:r>
              <a:rPr lang="ar-SA" sz="2200" dirty="0">
                <a:latin typeface="Arial" pitchFamily="34" charset="0"/>
                <a:cs typeface="Arial" pitchFamily="34" charset="0"/>
              </a:rPr>
              <a:t>) لولاية المسيلة.</a:t>
            </a:r>
            <a:endParaRPr lang="fr-FR" sz="2200" dirty="0">
              <a:latin typeface="Arial" pitchFamily="34" charset="0"/>
              <a:cs typeface="Arial" pitchFamily="34" charset="0"/>
            </a:endParaRPr>
          </a:p>
          <a:p>
            <a:pPr algn="justLow" rtl="1" eaLnBrk="0" hangingPunct="0">
              <a:tabLst>
                <a:tab pos="1978025" algn="r"/>
                <a:tab pos="2249488" algn="r"/>
              </a:tabLst>
            </a:pPr>
            <a:r>
              <a:rPr lang="ar-DZ" sz="2200" b="1" dirty="0" smtClean="0">
                <a:latin typeface="Arial" pitchFamily="34" charset="0"/>
                <a:cs typeface="Arial" pitchFamily="34" charset="0"/>
              </a:rPr>
              <a:t>6-</a:t>
            </a:r>
            <a:r>
              <a:rPr lang="ar-DZ" sz="2200" dirty="0" smtClean="0">
                <a:latin typeface="Arial" pitchFamily="34" charset="0"/>
                <a:cs typeface="Arial" pitchFamily="34" charset="0"/>
              </a:rPr>
              <a:t> </a:t>
            </a:r>
            <a:r>
              <a:rPr lang="ar-SA" sz="2200" dirty="0" smtClean="0">
                <a:latin typeface="Arial" pitchFamily="34" charset="0"/>
                <a:cs typeface="Arial" pitchFamily="34" charset="0"/>
              </a:rPr>
              <a:t>تعاني </a:t>
            </a:r>
            <a:r>
              <a:rPr lang="ar-SA" sz="2200" dirty="0">
                <a:latin typeface="Arial" pitchFamily="34" charset="0"/>
                <a:cs typeface="Arial" pitchFamily="34" charset="0"/>
              </a:rPr>
              <a:t>المؤسسات الصغيرة والمتوسطة المنشأة في إطار(</a:t>
            </a:r>
            <a:r>
              <a:rPr lang="fr-FR" sz="2200" dirty="0">
                <a:latin typeface="Arial" pitchFamily="34" charset="0"/>
                <a:cs typeface="Arial" pitchFamily="34" charset="0"/>
              </a:rPr>
              <a:t>ANSEJ</a:t>
            </a:r>
            <a:r>
              <a:rPr lang="ar-SA" sz="2200" dirty="0">
                <a:latin typeface="Arial" pitchFamily="34" charset="0"/>
                <a:cs typeface="Arial" pitchFamily="34" charset="0"/>
              </a:rPr>
              <a:t>) لولاية المسيلة من صعوبات في الوفاء بالتزاماتها في الآجال المحددة .</a:t>
            </a:r>
            <a:endParaRPr lang="fr-FR" sz="2200" dirty="0">
              <a:latin typeface="Arial" pitchFamily="34" charset="0"/>
              <a:cs typeface="Arial" pitchFamily="34" charset="0"/>
            </a:endParaRPr>
          </a:p>
          <a:p>
            <a:pPr algn="justLow" rtl="1" eaLnBrk="0" hangingPunct="0">
              <a:tabLst>
                <a:tab pos="1978025" algn="r"/>
                <a:tab pos="2249488" algn="r"/>
              </a:tabLst>
            </a:pPr>
            <a:r>
              <a:rPr lang="ar-DZ" sz="2200" b="1" dirty="0" smtClean="0">
                <a:latin typeface="Arial" pitchFamily="34" charset="0"/>
                <a:cs typeface="Arial" pitchFamily="34" charset="0"/>
              </a:rPr>
              <a:t>7-</a:t>
            </a:r>
            <a:r>
              <a:rPr lang="ar-DZ" sz="2200" dirty="0" smtClean="0">
                <a:latin typeface="Arial" pitchFamily="34" charset="0"/>
                <a:cs typeface="Arial" pitchFamily="34" charset="0"/>
              </a:rPr>
              <a:t> الوضعية </a:t>
            </a:r>
            <a:r>
              <a:rPr lang="ar-DZ" sz="2200" dirty="0">
                <a:latin typeface="Arial" pitchFamily="34" charset="0"/>
                <a:cs typeface="Arial" pitchFamily="34" charset="0"/>
              </a:rPr>
              <a:t>المالية لأغلب للمؤسسات الصغيرة المتوسطة في حالة متوسطة مما يعني تعرضها المستمر لحالات العسر </a:t>
            </a:r>
            <a:r>
              <a:rPr lang="ar-DZ" sz="2200" dirty="0" err="1">
                <a:latin typeface="Arial" pitchFamily="34" charset="0"/>
                <a:cs typeface="Arial" pitchFamily="34" charset="0"/>
              </a:rPr>
              <a:t>و</a:t>
            </a:r>
            <a:r>
              <a:rPr lang="ar-DZ" sz="2200" dirty="0">
                <a:latin typeface="Arial" pitchFamily="34" charset="0"/>
                <a:cs typeface="Arial" pitchFamily="34" charset="0"/>
              </a:rPr>
              <a:t> التعثر المالي</a:t>
            </a:r>
            <a:r>
              <a:rPr lang="ar-DZ" sz="2200" dirty="0">
                <a:latin typeface="Traditional Arabic" pitchFamily="18" charset="-78"/>
                <a:cs typeface="Calibri" pitchFamily="34" charset="0"/>
              </a:rPr>
              <a:t>.  </a:t>
            </a:r>
            <a:endParaRPr lang="ar-DZ" sz="2200" dirty="0"/>
          </a:p>
        </p:txBody>
      </p:sp>
    </p:spTree>
    <p:extLst>
      <p:ext uri="{BB962C8B-B14F-4D97-AF65-F5344CB8AC3E}">
        <p14:creationId xmlns="" xmlns:p14="http://schemas.microsoft.com/office/powerpoint/2010/main" val="2165469083"/>
      </p:ext>
    </p:extLst>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3683726" y="444137"/>
            <a:ext cx="2245596" cy="578882"/>
          </a:xfrm>
          <a:prstGeom prst="roundRect">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style>
          <a:lnRef idx="0">
            <a:schemeClr val="accent1"/>
          </a:lnRef>
          <a:fillRef idx="3">
            <a:schemeClr val="accent1"/>
          </a:fillRef>
          <a:effectRef idx="3">
            <a:schemeClr val="accent1"/>
          </a:effectRef>
          <a:fontRef idx="minor">
            <a:schemeClr val="lt1"/>
          </a:fontRef>
        </p:style>
        <p:txBody>
          <a:bodyPr wrap="square" anchor="ctr">
            <a:spAutoFit/>
          </a:bodyPr>
          <a:lstStyle/>
          <a:p>
            <a:pPr algn="justLow" rtl="1" eaLnBrk="0" hangingPunct="0"/>
            <a:r>
              <a:rPr lang="ar-DZ" sz="2800" b="1" dirty="0" err="1" smtClean="0">
                <a:solidFill>
                  <a:schemeClr val="bg1"/>
                </a:solidFill>
                <a:latin typeface="Times New Roman" pitchFamily="18" charset="0"/>
                <a:ea typeface="Times New Roman" pitchFamily="18" charset="0"/>
                <a:cs typeface="Simplified Arabic" pitchFamily="18" charset="-78"/>
              </a:rPr>
              <a:t>إختبار</a:t>
            </a:r>
            <a:r>
              <a:rPr lang="ar-DZ" sz="2800" b="1" dirty="0" smtClean="0">
                <a:solidFill>
                  <a:schemeClr val="bg1"/>
                </a:solidFill>
                <a:latin typeface="Times New Roman" pitchFamily="18" charset="0"/>
                <a:ea typeface="Times New Roman" pitchFamily="18" charset="0"/>
                <a:cs typeface="Simplified Arabic" pitchFamily="18" charset="-78"/>
              </a:rPr>
              <a:t> الفرضيات </a:t>
            </a:r>
            <a:endParaRPr lang="ar-DZ" sz="2800" b="1" dirty="0">
              <a:solidFill>
                <a:schemeClr val="bg1"/>
              </a:solidFill>
              <a:latin typeface="Times New Roman" pitchFamily="18" charset="0"/>
              <a:ea typeface="Times New Roman" pitchFamily="18" charset="0"/>
              <a:cs typeface="Simplified Arabic" pitchFamily="18" charset="-78"/>
            </a:endParaRPr>
          </a:p>
        </p:txBody>
      </p:sp>
      <p:sp>
        <p:nvSpPr>
          <p:cNvPr id="7" name="Rectangle 6"/>
          <p:cNvSpPr/>
          <p:nvPr/>
        </p:nvSpPr>
        <p:spPr>
          <a:xfrm>
            <a:off x="261257" y="1332411"/>
            <a:ext cx="9418320" cy="5755422"/>
          </a:xfrm>
          <a:prstGeom prst="rect">
            <a:avLst/>
          </a:prstGeom>
        </p:spPr>
        <p:txBody>
          <a:bodyPr wrap="square">
            <a:spAutoFit/>
          </a:bodyPr>
          <a:lstStyle/>
          <a:p>
            <a:pPr algn="justLow" rtl="1" eaLnBrk="0" hangingPunct="0"/>
            <a:r>
              <a:rPr lang="ar-DZ" sz="1600" dirty="0" smtClean="0">
                <a:latin typeface="Traditional Arabic" pitchFamily="18" charset="-78"/>
                <a:cs typeface="Calibri" pitchFamily="34" charset="0"/>
              </a:rPr>
              <a:t>     </a:t>
            </a:r>
            <a:r>
              <a:rPr lang="fr-FR" sz="1600" dirty="0" smtClean="0">
                <a:latin typeface="Traditional Arabic" pitchFamily="18" charset="-78"/>
                <a:cs typeface="Calibri" pitchFamily="34" charset="0"/>
              </a:rPr>
              <a:t> </a:t>
            </a:r>
            <a:r>
              <a:rPr lang="ar-SA" sz="2800" dirty="0" smtClean="0">
                <a:latin typeface="Arial" pitchFamily="34" charset="0"/>
                <a:cs typeface="Arial" pitchFamily="34" charset="0"/>
              </a:rPr>
              <a:t>يمكن </a:t>
            </a:r>
            <a:r>
              <a:rPr lang="ar-SA" sz="2800" dirty="0" err="1" smtClean="0">
                <a:latin typeface="Arial" pitchFamily="34" charset="0"/>
                <a:cs typeface="Arial" pitchFamily="34" charset="0"/>
              </a:rPr>
              <a:t>إختبار</a:t>
            </a:r>
            <a:r>
              <a:rPr lang="ar-SA" sz="2800" dirty="0" smtClean="0">
                <a:latin typeface="Arial" pitchFamily="34" charset="0"/>
                <a:cs typeface="Arial" pitchFamily="34" charset="0"/>
              </a:rPr>
              <a:t> صحة الفرضيات من عدمه وفقا لما تم التوصل إليه في الدراسة الميدانية، وقد جاءت نتيجة </a:t>
            </a:r>
            <a:r>
              <a:rPr lang="ar-SA" sz="2800" dirty="0" err="1" smtClean="0">
                <a:latin typeface="Arial" pitchFamily="34" charset="0"/>
                <a:cs typeface="Arial" pitchFamily="34" charset="0"/>
              </a:rPr>
              <a:t>ال</a:t>
            </a:r>
            <a:r>
              <a:rPr lang="ar-DZ" sz="2800" dirty="0" smtClean="0">
                <a:latin typeface="Arial" pitchFamily="34" charset="0"/>
                <a:cs typeface="Arial" pitchFamily="34" charset="0"/>
              </a:rPr>
              <a:t>إ</a:t>
            </a:r>
            <a:r>
              <a:rPr lang="ar-SA" sz="2800" dirty="0" err="1" smtClean="0">
                <a:latin typeface="Arial" pitchFamily="34" charset="0"/>
                <a:cs typeface="Arial" pitchFamily="34" charset="0"/>
              </a:rPr>
              <a:t>ختبار</a:t>
            </a:r>
            <a:r>
              <a:rPr lang="ar-SA" sz="2800" dirty="0" smtClean="0">
                <a:latin typeface="Arial" pitchFamily="34" charset="0"/>
                <a:cs typeface="Arial" pitchFamily="34" charset="0"/>
              </a:rPr>
              <a:t> على النحو التالي:</a:t>
            </a:r>
            <a:endParaRPr lang="fr-FR" sz="2800" dirty="0" smtClean="0">
              <a:latin typeface="Arial" pitchFamily="34" charset="0"/>
              <a:cs typeface="Arial" pitchFamily="34" charset="0"/>
            </a:endParaRPr>
          </a:p>
          <a:p>
            <a:pPr algn="justLow" rtl="1" eaLnBrk="0" hangingPunct="0"/>
            <a:r>
              <a:rPr lang="ar-DZ" sz="2800" b="1" dirty="0" smtClean="0">
                <a:latin typeface="Arial" pitchFamily="34" charset="0"/>
                <a:cs typeface="Arial" pitchFamily="34" charset="0"/>
              </a:rPr>
              <a:t>1-</a:t>
            </a:r>
            <a:r>
              <a:rPr lang="ar-DZ" sz="2800" dirty="0" smtClean="0">
                <a:latin typeface="Arial" pitchFamily="34" charset="0"/>
                <a:cs typeface="Arial" pitchFamily="34" charset="0"/>
              </a:rPr>
              <a:t> </a:t>
            </a:r>
            <a:r>
              <a:rPr lang="ar-DZ" sz="2800" dirty="0" err="1" smtClean="0">
                <a:latin typeface="Arial" pitchFamily="34" charset="0"/>
                <a:cs typeface="Arial" pitchFamily="34" charset="0"/>
              </a:rPr>
              <a:t>ت</a:t>
            </a:r>
            <a:r>
              <a:rPr lang="ar-SA" sz="2800" dirty="0" err="1" smtClean="0">
                <a:latin typeface="Arial" pitchFamily="34" charset="0"/>
                <a:cs typeface="Arial" pitchFamily="34" charset="0"/>
              </a:rPr>
              <a:t>شير</a:t>
            </a:r>
            <a:r>
              <a:rPr lang="ar-SA" sz="2800" dirty="0" smtClean="0">
                <a:latin typeface="Arial" pitchFamily="34" charset="0"/>
                <a:cs typeface="Arial" pitchFamily="34" charset="0"/>
              </a:rPr>
              <a:t> النتائج </a:t>
            </a:r>
            <a:r>
              <a:rPr lang="ar-DZ" sz="2800" dirty="0" smtClean="0">
                <a:latin typeface="Arial" pitchFamily="34" charset="0"/>
                <a:cs typeface="Arial" pitchFamily="34" charset="0"/>
              </a:rPr>
              <a:t>النظرية </a:t>
            </a:r>
            <a:r>
              <a:rPr lang="ar-SA" sz="2800" dirty="0" smtClean="0">
                <a:latin typeface="Arial" pitchFamily="34" charset="0"/>
                <a:cs typeface="Arial" pitchFamily="34" charset="0"/>
              </a:rPr>
              <a:t>المتحصل </a:t>
            </a:r>
            <a:r>
              <a:rPr lang="ar-SA" sz="2800" dirty="0" smtClean="0">
                <a:latin typeface="Arial" pitchFamily="34" charset="0"/>
                <a:cs typeface="Arial" pitchFamily="34" charset="0"/>
              </a:rPr>
              <a:t>عليها </a:t>
            </a:r>
            <a:r>
              <a:rPr lang="ar-SA" sz="2800" dirty="0" err="1" smtClean="0">
                <a:latin typeface="Arial" pitchFamily="34" charset="0"/>
                <a:cs typeface="Arial" pitchFamily="34" charset="0"/>
              </a:rPr>
              <a:t>و</a:t>
            </a:r>
            <a:r>
              <a:rPr lang="ar-SA" sz="2800" dirty="0" smtClean="0">
                <a:latin typeface="Arial" pitchFamily="34" charset="0"/>
                <a:cs typeface="Arial" pitchFamily="34" charset="0"/>
              </a:rPr>
              <a:t> المذكورة في العناصر 1،2،3إلى صحة الفرضية الأولى  القائمة على أساس أن </a:t>
            </a:r>
            <a:r>
              <a:rPr lang="ar-DZ" sz="2800" dirty="0" smtClean="0">
                <a:latin typeface="Arial" pitchFamily="34" charset="0"/>
                <a:cs typeface="Arial" pitchFamily="34" charset="0"/>
              </a:rPr>
              <a:t>المؤسسات الصغيرة والمتوسطة هي بديل تنموي حيوي  .</a:t>
            </a:r>
            <a:endParaRPr lang="fr-FR" sz="2800" dirty="0" smtClean="0">
              <a:latin typeface="Arial" pitchFamily="34" charset="0"/>
              <a:cs typeface="Arial" pitchFamily="34" charset="0"/>
            </a:endParaRPr>
          </a:p>
          <a:p>
            <a:pPr algn="justLow" rtl="1" eaLnBrk="0" hangingPunct="0"/>
            <a:r>
              <a:rPr lang="ar-DZ" sz="2800" b="1" dirty="0" smtClean="0">
                <a:latin typeface="Arial" pitchFamily="34" charset="0"/>
                <a:cs typeface="Arial" pitchFamily="34" charset="0"/>
              </a:rPr>
              <a:t>2-</a:t>
            </a:r>
            <a:r>
              <a:rPr lang="ar-DZ" sz="2800" dirty="0" smtClean="0">
                <a:latin typeface="Arial" pitchFamily="34" charset="0"/>
                <a:cs typeface="Arial" pitchFamily="34" charset="0"/>
              </a:rPr>
              <a:t> </a:t>
            </a:r>
            <a:r>
              <a:rPr lang="ar-SA" sz="2800" dirty="0" smtClean="0">
                <a:latin typeface="Arial" pitchFamily="34" charset="0"/>
                <a:cs typeface="Arial" pitchFamily="34" charset="0"/>
              </a:rPr>
              <a:t>يستخلص من النتيجة </a:t>
            </a:r>
            <a:r>
              <a:rPr lang="ar-DZ" sz="2800" dirty="0" smtClean="0">
                <a:latin typeface="Arial" pitchFamily="34" charset="0"/>
                <a:cs typeface="Arial" pitchFamily="34" charset="0"/>
              </a:rPr>
              <a:t>النظرية </a:t>
            </a:r>
            <a:r>
              <a:rPr lang="ar-SA" sz="2800" dirty="0" smtClean="0">
                <a:latin typeface="Arial" pitchFamily="34" charset="0"/>
                <a:cs typeface="Arial" pitchFamily="34" charset="0"/>
              </a:rPr>
              <a:t>4 صحة </a:t>
            </a:r>
            <a:r>
              <a:rPr lang="ar-SA" sz="2800" dirty="0" smtClean="0">
                <a:latin typeface="Arial" pitchFamily="34" charset="0"/>
                <a:cs typeface="Arial" pitchFamily="34" charset="0"/>
              </a:rPr>
              <a:t>الفرضية الثانية التي أساسها أن </a:t>
            </a:r>
            <a:r>
              <a:rPr lang="ar-DZ" sz="2800" dirty="0" smtClean="0">
                <a:latin typeface="Arial" pitchFamily="34" charset="0"/>
                <a:cs typeface="Arial" pitchFamily="34" charset="0"/>
              </a:rPr>
              <a:t>التعثر المالي مؤشر على توجه المؤسسة نحو التوقف أو التصفية.</a:t>
            </a:r>
            <a:endParaRPr lang="fr-FR" sz="2800" dirty="0" smtClean="0">
              <a:latin typeface="Arial" pitchFamily="34" charset="0"/>
              <a:cs typeface="Arial" pitchFamily="34" charset="0"/>
            </a:endParaRPr>
          </a:p>
          <a:p>
            <a:pPr algn="justLow" rtl="1" eaLnBrk="0" hangingPunct="0"/>
            <a:r>
              <a:rPr lang="ar-DZ" sz="2800" b="1" dirty="0" smtClean="0">
                <a:latin typeface="Arial" pitchFamily="34" charset="0"/>
                <a:cs typeface="Arial" pitchFamily="34" charset="0"/>
              </a:rPr>
              <a:t>3-</a:t>
            </a:r>
            <a:r>
              <a:rPr lang="ar-DZ" sz="2800" dirty="0" smtClean="0">
                <a:latin typeface="Arial" pitchFamily="34" charset="0"/>
                <a:cs typeface="Arial" pitchFamily="34" charset="0"/>
              </a:rPr>
              <a:t> </a:t>
            </a:r>
            <a:r>
              <a:rPr lang="ar-DZ" sz="2800" dirty="0" err="1" smtClean="0">
                <a:latin typeface="Arial" pitchFamily="34" charset="0"/>
                <a:cs typeface="Arial" pitchFamily="34" charset="0"/>
              </a:rPr>
              <a:t>ت</a:t>
            </a:r>
            <a:r>
              <a:rPr lang="ar-SA" sz="2800" dirty="0" smtClean="0">
                <a:latin typeface="Arial" pitchFamily="34" charset="0"/>
                <a:cs typeface="Arial" pitchFamily="34" charset="0"/>
              </a:rPr>
              <a:t>بين النتائج </a:t>
            </a:r>
            <a:r>
              <a:rPr lang="ar-DZ" sz="2800" dirty="0" smtClean="0">
                <a:latin typeface="Arial" pitchFamily="34" charset="0"/>
                <a:cs typeface="Arial" pitchFamily="34" charset="0"/>
              </a:rPr>
              <a:t>التطبيقية من </a:t>
            </a:r>
            <a:r>
              <a:rPr lang="ar-SA" sz="2800" dirty="0" smtClean="0">
                <a:latin typeface="Arial" pitchFamily="34" charset="0"/>
                <a:cs typeface="Arial" pitchFamily="34" charset="0"/>
              </a:rPr>
              <a:t> </a:t>
            </a:r>
            <a:r>
              <a:rPr lang="ar-SA" sz="2800" dirty="0" smtClean="0">
                <a:latin typeface="Arial" pitchFamily="34" charset="0"/>
                <a:cs typeface="Arial" pitchFamily="34" charset="0"/>
              </a:rPr>
              <a:t>1،2،3،4،5،6،7 صحة الفرضية الثالثة التي مفادها أن </a:t>
            </a:r>
            <a:r>
              <a:rPr lang="ar-DZ" sz="2800" dirty="0" smtClean="0">
                <a:latin typeface="Arial" pitchFamily="34" charset="0"/>
                <a:cs typeface="Arial" pitchFamily="34" charset="0"/>
              </a:rPr>
              <a:t>كافة المؤسسات الصغيرة والمتوسطة المنشأة في إطار(</a:t>
            </a:r>
            <a:r>
              <a:rPr lang="en-US" sz="2800" dirty="0" smtClean="0">
                <a:latin typeface="Arial" pitchFamily="34" charset="0"/>
                <a:cs typeface="Arial" pitchFamily="34" charset="0"/>
              </a:rPr>
              <a:t>ANSEJ</a:t>
            </a:r>
            <a:r>
              <a:rPr lang="ar-SA" sz="2800" dirty="0" smtClean="0">
                <a:latin typeface="Arial" pitchFamily="34" charset="0"/>
                <a:cs typeface="Arial" pitchFamily="34" charset="0"/>
              </a:rPr>
              <a:t>) تعاني من مشاكل مالية عديدة</a:t>
            </a:r>
            <a:r>
              <a:rPr lang="ar-SA" sz="3600" dirty="0" smtClean="0">
                <a:latin typeface="Arial" pitchFamily="34" charset="0"/>
                <a:cs typeface="Arial" pitchFamily="34" charset="0"/>
              </a:rPr>
              <a:t>.</a:t>
            </a:r>
            <a:r>
              <a:rPr lang="ar-SA" sz="2400" dirty="0" smtClean="0">
                <a:latin typeface="Arial" pitchFamily="34" charset="0"/>
                <a:cs typeface="Arial" pitchFamily="34" charset="0"/>
              </a:rPr>
              <a:t> </a:t>
            </a:r>
            <a:endParaRPr lang="fr-FR" sz="2400" dirty="0" smtClean="0">
              <a:latin typeface="Arial" pitchFamily="34" charset="0"/>
              <a:cs typeface="Arial" pitchFamily="34" charset="0"/>
            </a:endParaRPr>
          </a:p>
          <a:p>
            <a:pPr algn="justLow" rtl="1" eaLnBrk="0" hangingPunct="0"/>
            <a:r>
              <a:rPr lang="ar-SA" sz="2800" dirty="0" smtClean="0">
                <a:latin typeface="Arial" pitchFamily="34" charset="0"/>
                <a:cs typeface="Arial" pitchFamily="34" charset="0"/>
              </a:rPr>
              <a:t>و أخيرا نستخلص أن النتائج المتوصل إليها متمثلة في التأثير الإيجابي لجميع فرضيات الدراسة .</a:t>
            </a:r>
            <a:endParaRPr lang="fr-FR" sz="2800" dirty="0" smtClean="0">
              <a:latin typeface="Arial" pitchFamily="34" charset="0"/>
              <a:cs typeface="Arial" pitchFamily="34" charset="0"/>
            </a:endParaRPr>
          </a:p>
          <a:p>
            <a:pPr algn="justLow" rtl="1" eaLnBrk="0" hangingPunct="0"/>
            <a:endParaRPr lang="fr-FR" sz="2400" dirty="0">
              <a:latin typeface="Arial" pitchFamily="34" charset="0"/>
              <a:cs typeface="Arial" pitchFamily="34" charset="0"/>
            </a:endParaRPr>
          </a:p>
        </p:txBody>
      </p:sp>
    </p:spTree>
    <p:extLst>
      <p:ext uri="{BB962C8B-B14F-4D97-AF65-F5344CB8AC3E}">
        <p14:creationId xmlns="" xmlns:p14="http://schemas.microsoft.com/office/powerpoint/2010/main" val="2561069215"/>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à coins arrondis 3"/>
          <p:cNvSpPr>
            <a:spLocks noChangeArrowheads="1"/>
          </p:cNvSpPr>
          <p:nvPr/>
        </p:nvSpPr>
        <p:spPr bwMode="auto">
          <a:xfrm>
            <a:off x="3214688" y="142875"/>
            <a:ext cx="2773362" cy="806450"/>
          </a:xfrm>
          <a:prstGeom prst="roundRect">
            <a:avLst>
              <a:gd name="adj" fmla="val 16667"/>
            </a:avLst>
          </a:prstGeom>
          <a:solidFill>
            <a:srgbClr val="0000CC"/>
          </a:solidFill>
          <a:ln w="9525">
            <a:noFill/>
            <a:round/>
            <a:headEnd/>
            <a:tailEnd/>
          </a:ln>
        </p:spPr>
        <p:txBody>
          <a:bodyPr>
            <a:spAutoFit/>
          </a:bodyPr>
          <a:lstStyle/>
          <a:p>
            <a:pPr algn="ctr" rtl="1">
              <a:lnSpc>
                <a:spcPct val="115000"/>
              </a:lnSpc>
            </a:pPr>
            <a:r>
              <a:rPr lang="ar-DZ" sz="3600" b="1" dirty="0">
                <a:solidFill>
                  <a:schemeClr val="bg1"/>
                </a:solidFill>
                <a:latin typeface="Calibri" pitchFamily="34" charset="0"/>
                <a:ea typeface="Calibri" pitchFamily="34" charset="0"/>
                <a:cs typeface="Simplified Arabic" pitchFamily="18" charset="-78"/>
              </a:rPr>
              <a:t>التوصيات</a:t>
            </a:r>
            <a:endParaRPr lang="fr-FR" sz="3600" b="1" dirty="0">
              <a:solidFill>
                <a:schemeClr val="bg1"/>
              </a:solidFill>
              <a:latin typeface="Calibri" pitchFamily="34" charset="0"/>
              <a:ea typeface="Calibri" pitchFamily="34" charset="0"/>
              <a:cs typeface="Simplified Arabic" pitchFamily="18" charset="-78"/>
            </a:endParaRPr>
          </a:p>
        </p:txBody>
      </p:sp>
      <p:sp>
        <p:nvSpPr>
          <p:cNvPr id="7" name="Rectangle 6"/>
          <p:cNvSpPr/>
          <p:nvPr/>
        </p:nvSpPr>
        <p:spPr>
          <a:xfrm>
            <a:off x="0" y="1110344"/>
            <a:ext cx="9718766" cy="5232202"/>
          </a:xfrm>
          <a:prstGeom prst="rect">
            <a:avLst/>
          </a:prstGeom>
        </p:spPr>
        <p:txBody>
          <a:bodyPr wrap="square">
            <a:spAutoFit/>
          </a:bodyPr>
          <a:lstStyle/>
          <a:p>
            <a:pPr algn="r" rtl="1"/>
            <a:r>
              <a:rPr lang="ar-DZ" sz="2800" dirty="0" smtClean="0">
                <a:latin typeface="Arial" pitchFamily="34" charset="0"/>
                <a:cs typeface="Arial" pitchFamily="34" charset="0"/>
              </a:rPr>
              <a:t>    </a:t>
            </a:r>
            <a:r>
              <a:rPr lang="ar-SA" sz="2800" dirty="0" smtClean="0">
                <a:latin typeface="Arial" pitchFamily="34" charset="0"/>
                <a:cs typeface="Arial" pitchFamily="34" charset="0"/>
              </a:rPr>
              <a:t>بناءا على النتائج المتوصل إليها حاولنا تقديم جملة من </a:t>
            </a:r>
            <a:r>
              <a:rPr lang="ar-SA" sz="2800" dirty="0" err="1" smtClean="0">
                <a:latin typeface="Arial" pitchFamily="34" charset="0"/>
                <a:cs typeface="Arial" pitchFamily="34" charset="0"/>
              </a:rPr>
              <a:t>ال</a:t>
            </a:r>
            <a:r>
              <a:rPr lang="ar-DZ" sz="2800" dirty="0" smtClean="0">
                <a:latin typeface="Arial" pitchFamily="34" charset="0"/>
                <a:cs typeface="Arial" pitchFamily="34" charset="0"/>
              </a:rPr>
              <a:t>إ</a:t>
            </a:r>
            <a:r>
              <a:rPr lang="ar-SA" sz="2800" dirty="0" err="1" smtClean="0">
                <a:latin typeface="Arial" pitchFamily="34" charset="0"/>
                <a:cs typeface="Arial" pitchFamily="34" charset="0"/>
              </a:rPr>
              <a:t>قتراحات</a:t>
            </a:r>
            <a:r>
              <a:rPr lang="ar-SA" sz="2800" dirty="0" smtClean="0">
                <a:latin typeface="Arial" pitchFamily="34" charset="0"/>
                <a:cs typeface="Arial" pitchFamily="34" charset="0"/>
              </a:rPr>
              <a:t> منها :</a:t>
            </a:r>
            <a:endParaRPr lang="fr-FR" sz="2800" dirty="0" smtClean="0">
              <a:latin typeface="Arial" pitchFamily="34" charset="0"/>
              <a:cs typeface="Arial" pitchFamily="34" charset="0"/>
            </a:endParaRPr>
          </a:p>
          <a:p>
            <a:pPr algn="r" rtl="1"/>
            <a:r>
              <a:rPr lang="ar-DZ" sz="2400" b="1" dirty="0" smtClean="0">
                <a:latin typeface="Arial" pitchFamily="34" charset="0"/>
                <a:cs typeface="Arial" pitchFamily="34" charset="0"/>
              </a:rPr>
              <a:t>1-</a:t>
            </a:r>
            <a:r>
              <a:rPr lang="ar-DZ" sz="2400" dirty="0" smtClean="0">
                <a:latin typeface="Arial" pitchFamily="34" charset="0"/>
                <a:cs typeface="Arial" pitchFamily="34" charset="0"/>
              </a:rPr>
              <a:t> </a:t>
            </a:r>
            <a:r>
              <a:rPr lang="ar-SA" sz="2400" dirty="0" smtClean="0">
                <a:latin typeface="Arial" pitchFamily="34" charset="0"/>
                <a:cs typeface="Arial" pitchFamily="34" charset="0"/>
              </a:rPr>
              <a:t>زيادة عدد مراكز التدريب المهني التوسيع في التخصصات المهنية التدريبية </a:t>
            </a:r>
            <a:r>
              <a:rPr lang="ar-SA" sz="2400" dirty="0" err="1" smtClean="0">
                <a:latin typeface="Arial" pitchFamily="34" charset="0"/>
                <a:cs typeface="Arial" pitchFamily="34" charset="0"/>
              </a:rPr>
              <a:t>والإرتقاء</a:t>
            </a:r>
            <a:r>
              <a:rPr lang="ar-SA" sz="2400" dirty="0" smtClean="0">
                <a:latin typeface="Arial" pitchFamily="34" charset="0"/>
                <a:cs typeface="Arial" pitchFamily="34" charset="0"/>
              </a:rPr>
              <a:t> بمستوياتها وتوعيتها بذلك لتلبية حاجات القطاعات الاقتصادية من الكفاءات المهنية .   </a:t>
            </a:r>
            <a:endParaRPr lang="fr-FR" sz="2400" dirty="0" smtClean="0">
              <a:latin typeface="Arial" pitchFamily="34" charset="0"/>
              <a:cs typeface="Arial" pitchFamily="34" charset="0"/>
            </a:endParaRPr>
          </a:p>
          <a:p>
            <a:pPr algn="r" rtl="1"/>
            <a:r>
              <a:rPr lang="ar-DZ" sz="2400" b="1" dirty="0" smtClean="0">
                <a:latin typeface="Arial" pitchFamily="34" charset="0"/>
                <a:cs typeface="Arial" pitchFamily="34" charset="0"/>
              </a:rPr>
              <a:t>2-</a:t>
            </a:r>
            <a:r>
              <a:rPr lang="ar-DZ" sz="2400" dirty="0" smtClean="0">
                <a:latin typeface="Arial" pitchFamily="34" charset="0"/>
                <a:cs typeface="Arial" pitchFamily="34" charset="0"/>
              </a:rPr>
              <a:t> </a:t>
            </a:r>
            <a:r>
              <a:rPr lang="ar-SA" sz="2400" dirty="0" smtClean="0">
                <a:latin typeface="Arial" pitchFamily="34" charset="0"/>
                <a:cs typeface="Arial" pitchFamily="34" charset="0"/>
              </a:rPr>
              <a:t>توطيد العلاقة بين الجامعات والمعاهد المتخصصة ومديري المؤسسات الصغيرة والمتوسطة لتعريفهم بالتطورات الحاصلة في مجال الإدارة وطرق التسيير والتنظيم والتكنولوجيات الحديثة وفتح المجال أمام مشاركتهم في الملتقيات والندوات العلمية . </a:t>
            </a:r>
            <a:endParaRPr lang="fr-FR" sz="2400" dirty="0" smtClean="0">
              <a:latin typeface="Arial" pitchFamily="34" charset="0"/>
              <a:cs typeface="Arial" pitchFamily="34" charset="0"/>
            </a:endParaRPr>
          </a:p>
          <a:p>
            <a:pPr algn="r" rtl="1"/>
            <a:r>
              <a:rPr lang="ar-DZ" sz="2400" b="1" dirty="0" smtClean="0">
                <a:latin typeface="Arial" pitchFamily="34" charset="0"/>
                <a:cs typeface="Arial" pitchFamily="34" charset="0"/>
              </a:rPr>
              <a:t>3-</a:t>
            </a:r>
            <a:r>
              <a:rPr lang="ar-DZ" sz="2400" dirty="0" smtClean="0">
                <a:latin typeface="Arial" pitchFamily="34" charset="0"/>
                <a:cs typeface="Arial" pitchFamily="34" charset="0"/>
              </a:rPr>
              <a:t> </a:t>
            </a:r>
            <a:r>
              <a:rPr lang="ar-SA" sz="2400" dirty="0" smtClean="0">
                <a:latin typeface="Arial" pitchFamily="34" charset="0"/>
                <a:cs typeface="Arial" pitchFamily="34" charset="0"/>
              </a:rPr>
              <a:t>تشجيع التعاون بين المؤسسات الجزائرية الصغيرة والمتوسطة والكبيرة وتبادل الخبرات فيما بينها .</a:t>
            </a:r>
            <a:endParaRPr lang="fr-FR" sz="2400" dirty="0" smtClean="0">
              <a:latin typeface="Arial" pitchFamily="34" charset="0"/>
              <a:cs typeface="Arial" pitchFamily="34" charset="0"/>
            </a:endParaRPr>
          </a:p>
          <a:p>
            <a:pPr algn="r" rtl="1"/>
            <a:r>
              <a:rPr lang="ar-DZ" sz="2400" b="1" dirty="0" smtClean="0">
                <a:latin typeface="Arial" pitchFamily="34" charset="0"/>
                <a:cs typeface="Arial" pitchFamily="34" charset="0"/>
              </a:rPr>
              <a:t>4-</a:t>
            </a:r>
            <a:r>
              <a:rPr lang="ar-DZ" sz="2400" dirty="0" smtClean="0">
                <a:latin typeface="Arial" pitchFamily="34" charset="0"/>
                <a:cs typeface="Arial" pitchFamily="34" charset="0"/>
              </a:rPr>
              <a:t> </a:t>
            </a:r>
            <a:r>
              <a:rPr lang="ar-SA" sz="2400" dirty="0" smtClean="0">
                <a:latin typeface="Arial" pitchFamily="34" charset="0"/>
                <a:cs typeface="Arial" pitchFamily="34" charset="0"/>
              </a:rPr>
              <a:t>إعادة النظر في الإجراءات التي تعمل وفقها أجهزة الدعم المالي وتعزيز التنسيق والربط بينها من جهة وتقريبها من المؤسسات الصغيرة والمتوسطة من جهة أخرى .</a:t>
            </a:r>
            <a:endParaRPr lang="fr-FR" sz="2400" dirty="0" smtClean="0">
              <a:latin typeface="Arial" pitchFamily="34" charset="0"/>
              <a:cs typeface="Arial" pitchFamily="34" charset="0"/>
            </a:endParaRPr>
          </a:p>
          <a:p>
            <a:pPr algn="r" rtl="1"/>
            <a:r>
              <a:rPr lang="ar-DZ" sz="2400" b="1" dirty="0" smtClean="0">
                <a:latin typeface="Arial" pitchFamily="34" charset="0"/>
                <a:cs typeface="Arial" pitchFamily="34" charset="0"/>
              </a:rPr>
              <a:t>5-</a:t>
            </a:r>
            <a:r>
              <a:rPr lang="ar-DZ" sz="2400" dirty="0" smtClean="0">
                <a:latin typeface="Arial" pitchFamily="34" charset="0"/>
                <a:cs typeface="Arial" pitchFamily="34" charset="0"/>
              </a:rPr>
              <a:t> </a:t>
            </a:r>
            <a:r>
              <a:rPr lang="ar-SA" sz="2400" dirty="0" smtClean="0">
                <a:latin typeface="Arial" pitchFamily="34" charset="0"/>
                <a:cs typeface="Arial" pitchFamily="34" charset="0"/>
              </a:rPr>
              <a:t>ضرورة </a:t>
            </a:r>
            <a:r>
              <a:rPr lang="ar-SA" sz="2400" dirty="0" err="1" smtClean="0">
                <a:latin typeface="Arial" pitchFamily="34" charset="0"/>
                <a:cs typeface="Arial" pitchFamily="34" charset="0"/>
              </a:rPr>
              <a:t>الإعتماد</a:t>
            </a:r>
            <a:r>
              <a:rPr lang="ar-SA" sz="2400" dirty="0" smtClean="0">
                <a:latin typeface="Arial" pitchFamily="34" charset="0"/>
                <a:cs typeface="Arial" pitchFamily="34" charset="0"/>
              </a:rPr>
              <a:t> على النماذج الكمية المطورة كأداة فاعلية لقياس التعثر المالي والتنبؤ </a:t>
            </a:r>
            <a:r>
              <a:rPr lang="ar-SA" sz="2400" dirty="0" err="1" smtClean="0">
                <a:latin typeface="Arial" pitchFamily="34" charset="0"/>
                <a:cs typeface="Arial" pitchFamily="34" charset="0"/>
              </a:rPr>
              <a:t>به</a:t>
            </a:r>
            <a:r>
              <a:rPr lang="ar-SA" sz="2400" dirty="0" smtClean="0">
                <a:latin typeface="Arial" pitchFamily="34" charset="0"/>
                <a:cs typeface="Arial" pitchFamily="34" charset="0"/>
              </a:rPr>
              <a:t> والعمل على تطوير التحليل المالي حتى يتسنى للمؤسسة معرفة الوضع الحالي والتنبؤ بالمستقبل</a:t>
            </a:r>
            <a:r>
              <a:rPr lang="ar-DZ" sz="2400" dirty="0" smtClean="0">
                <a:latin typeface="Arial" pitchFamily="34" charset="0"/>
                <a:cs typeface="Arial" pitchFamily="34" charset="0"/>
              </a:rPr>
              <a:t>.</a:t>
            </a:r>
            <a:endParaRPr lang="fr-FR" sz="2400" dirty="0" smtClean="0">
              <a:latin typeface="Arial" pitchFamily="34" charset="0"/>
              <a:cs typeface="Arial" pitchFamily="34" charset="0"/>
            </a:endParaRPr>
          </a:p>
          <a:p>
            <a:pPr algn="r" rtl="1"/>
            <a:r>
              <a:rPr lang="ar-DZ" sz="2400" b="1" dirty="0" smtClean="0">
                <a:latin typeface="Arial" pitchFamily="34" charset="0"/>
                <a:cs typeface="Arial" pitchFamily="34" charset="0"/>
              </a:rPr>
              <a:t>6-</a:t>
            </a:r>
            <a:r>
              <a:rPr lang="ar-DZ" sz="2400" dirty="0" smtClean="0">
                <a:latin typeface="Arial" pitchFamily="34" charset="0"/>
                <a:cs typeface="Arial" pitchFamily="34" charset="0"/>
              </a:rPr>
              <a:t> </a:t>
            </a:r>
            <a:r>
              <a:rPr lang="ar-SA" sz="2400" dirty="0" smtClean="0">
                <a:latin typeface="Arial" pitchFamily="34" charset="0"/>
                <a:cs typeface="Arial" pitchFamily="34" charset="0"/>
              </a:rPr>
              <a:t>ينبغي على المستثمرين </a:t>
            </a:r>
            <a:r>
              <a:rPr lang="ar-SA" sz="2400" dirty="0" err="1" smtClean="0">
                <a:latin typeface="Arial" pitchFamily="34" charset="0"/>
                <a:cs typeface="Arial" pitchFamily="34" charset="0"/>
              </a:rPr>
              <a:t>إستخدام</a:t>
            </a:r>
            <a:r>
              <a:rPr lang="ar-SA" sz="2400" dirty="0" smtClean="0">
                <a:latin typeface="Arial" pitchFamily="34" charset="0"/>
                <a:cs typeface="Arial" pitchFamily="34" charset="0"/>
              </a:rPr>
              <a:t> نموذج التعثر المالي للتنبؤ بالمخاطر المالية .</a:t>
            </a:r>
            <a:endParaRPr lang="fr-FR" sz="2400" dirty="0" smtClean="0">
              <a:latin typeface="Arial" pitchFamily="34" charset="0"/>
              <a:cs typeface="Arial" pitchFamily="34" charset="0"/>
            </a:endParaRPr>
          </a:p>
          <a:p>
            <a:pPr algn="r" rtl="1"/>
            <a:endParaRPr lang="ar-DZ" b="1" dirty="0">
              <a:ea typeface="Calibri" pitchFamily="34" charset="0"/>
              <a:cs typeface="Simplified Arabic" pitchFamily="18" charset="-78"/>
            </a:endParaRPr>
          </a:p>
        </p:txBody>
      </p:sp>
    </p:spTree>
    <p:extLst>
      <p:ext uri="{BB962C8B-B14F-4D97-AF65-F5344CB8AC3E}">
        <p14:creationId xmlns="" xmlns:p14="http://schemas.microsoft.com/office/powerpoint/2010/main" val="449823986"/>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à coins arrondis 9"/>
          <p:cNvSpPr>
            <a:spLocks noChangeArrowheads="1"/>
          </p:cNvSpPr>
          <p:nvPr/>
        </p:nvSpPr>
        <p:spPr bwMode="auto">
          <a:xfrm>
            <a:off x="3143250" y="357188"/>
            <a:ext cx="2571750" cy="806450"/>
          </a:xfrm>
          <a:prstGeom prst="roundRect">
            <a:avLst>
              <a:gd name="adj" fmla="val 16667"/>
            </a:avLst>
          </a:prstGeom>
          <a:solidFill>
            <a:srgbClr val="0000CC"/>
          </a:solidFill>
          <a:ln w="9525">
            <a:noFill/>
            <a:round/>
            <a:headEnd/>
            <a:tailEnd/>
          </a:ln>
        </p:spPr>
        <p:txBody>
          <a:bodyPr>
            <a:spAutoFit/>
          </a:bodyPr>
          <a:lstStyle/>
          <a:p>
            <a:pPr algn="ctr" rtl="1">
              <a:lnSpc>
                <a:spcPct val="115000"/>
              </a:lnSpc>
            </a:pPr>
            <a:r>
              <a:rPr lang="ar-DZ" sz="3600" b="1">
                <a:solidFill>
                  <a:srgbClr val="FFFFFF"/>
                </a:solidFill>
                <a:latin typeface="Calibri" pitchFamily="34" charset="0"/>
                <a:ea typeface="Calibri" pitchFamily="34" charset="0"/>
                <a:cs typeface="Simplified Arabic" pitchFamily="18" charset="-78"/>
              </a:rPr>
              <a:t>آفاق الدراسة</a:t>
            </a:r>
            <a:endParaRPr lang="fr-FR" sz="3600" b="1">
              <a:solidFill>
                <a:srgbClr val="FFFFFF"/>
              </a:solidFill>
              <a:latin typeface="Calibri" pitchFamily="34" charset="0"/>
              <a:ea typeface="Calibri" pitchFamily="34" charset="0"/>
              <a:cs typeface="Simplified Arabic" pitchFamily="18" charset="-78"/>
            </a:endParaRPr>
          </a:p>
        </p:txBody>
      </p:sp>
      <p:sp>
        <p:nvSpPr>
          <p:cNvPr id="11" name="Rectangle 10"/>
          <p:cNvSpPr/>
          <p:nvPr/>
        </p:nvSpPr>
        <p:spPr>
          <a:xfrm>
            <a:off x="1" y="1593668"/>
            <a:ext cx="9692640" cy="2431435"/>
          </a:xfrm>
          <a:prstGeom prst="rect">
            <a:avLst/>
          </a:prstGeom>
        </p:spPr>
        <p:txBody>
          <a:bodyPr wrap="square">
            <a:spAutoFit/>
          </a:bodyPr>
          <a:lstStyle/>
          <a:p>
            <a:pPr algn="r" rtl="1"/>
            <a:r>
              <a:rPr lang="ar-DZ" sz="3200" dirty="0" smtClean="0">
                <a:latin typeface="Arial" pitchFamily="34" charset="0"/>
                <a:cs typeface="Arial" pitchFamily="34" charset="0"/>
              </a:rPr>
              <a:t>   </a:t>
            </a:r>
            <a:r>
              <a:rPr lang="ar-DZ" sz="3200" dirty="0" err="1" smtClean="0">
                <a:latin typeface="Arial" pitchFamily="34" charset="0"/>
                <a:cs typeface="Arial" pitchFamily="34" charset="0"/>
              </a:rPr>
              <a:t>إقتصرت</a:t>
            </a:r>
            <a:r>
              <a:rPr lang="ar-DZ" sz="3200" dirty="0" smtClean="0">
                <a:latin typeface="Arial" pitchFamily="34" charset="0"/>
                <a:cs typeface="Arial" pitchFamily="34" charset="0"/>
              </a:rPr>
              <a:t> دراستنا الحالية على دراسة ظاهرة التعثر المالي في المؤسسات المنشأة في إطار (</a:t>
            </a:r>
            <a:r>
              <a:rPr lang="fr-FR" sz="3200" dirty="0" smtClean="0">
                <a:latin typeface="Arial" pitchFamily="34" charset="0"/>
                <a:cs typeface="Arial" pitchFamily="34" charset="0"/>
              </a:rPr>
              <a:t>ANSEJ</a:t>
            </a:r>
            <a:r>
              <a:rPr lang="ar-DZ" sz="3200" dirty="0" smtClean="0">
                <a:latin typeface="Arial" pitchFamily="34" charset="0"/>
                <a:cs typeface="Arial" pitchFamily="34" charset="0"/>
              </a:rPr>
              <a:t>) بالمسيلة مما يفتح الأفق مستقبلا لدراسة الظاهرة </a:t>
            </a:r>
            <a:r>
              <a:rPr lang="ar-DZ" sz="3200" dirty="0" err="1" smtClean="0">
                <a:latin typeface="Arial" pitchFamily="34" charset="0"/>
                <a:cs typeface="Arial" pitchFamily="34" charset="0"/>
              </a:rPr>
              <a:t>جهويا</a:t>
            </a:r>
            <a:r>
              <a:rPr lang="ar-DZ" sz="3200" dirty="0" smtClean="0">
                <a:latin typeface="Arial" pitchFamily="34" charset="0"/>
                <a:cs typeface="Arial" pitchFamily="34" charset="0"/>
              </a:rPr>
              <a:t> أو وطنيا ، كما يمكن مستقبلا بناء نموذج رياضي للتنبؤ بظاهرة الفشل المالي للمؤسسات الصغيرة والمتوسطة عموما .</a:t>
            </a:r>
            <a:endParaRPr lang="fr-FR" sz="3600" dirty="0" smtClean="0">
              <a:latin typeface="Arial" pitchFamily="34" charset="0"/>
              <a:cs typeface="Arial" pitchFamily="34" charset="0"/>
            </a:endParaRPr>
          </a:p>
          <a:p>
            <a:pPr rtl="1"/>
            <a:r>
              <a:rPr lang="ar-DZ" sz="2400" b="1" dirty="0" smtClean="0">
                <a:latin typeface="Arial" pitchFamily="34" charset="0"/>
                <a:cs typeface="Arial" pitchFamily="34" charset="0"/>
              </a:rPr>
              <a:t> </a:t>
            </a:r>
            <a:endParaRPr lang="fr-FR" sz="2400" b="1" dirty="0">
              <a:latin typeface="Arial" pitchFamily="34" charset="0"/>
              <a:cs typeface="Arial" pitchFamily="34" charset="0"/>
            </a:endParaRPr>
          </a:p>
        </p:txBody>
      </p:sp>
    </p:spTree>
    <p:extLst>
      <p:ext uri="{BB962C8B-B14F-4D97-AF65-F5344CB8AC3E}">
        <p14:creationId xmlns="" xmlns:p14="http://schemas.microsoft.com/office/powerpoint/2010/main" val="3983502160"/>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Ima5863ge1.jpg"/>
          <p:cNvPicPr>
            <a:picLocks noChangeAspect="1"/>
          </p:cNvPicPr>
          <p:nvPr/>
        </p:nvPicPr>
        <p:blipFill>
          <a:blip r:embed="rId2"/>
          <a:srcRect l="46667" b="66524"/>
          <a:stretch>
            <a:fillRect/>
          </a:stretch>
        </p:blipFill>
        <p:spPr bwMode="auto">
          <a:xfrm>
            <a:off x="0" y="0"/>
            <a:ext cx="9926638" cy="6858000"/>
          </a:xfrm>
          <a:prstGeom prst="rect">
            <a:avLst/>
          </a:prstGeom>
          <a:noFill/>
          <a:ln w="9525">
            <a:noFill/>
            <a:miter lim="800000"/>
            <a:headEnd/>
            <a:tailEnd/>
          </a:ln>
        </p:spPr>
      </p:pic>
      <p:pic>
        <p:nvPicPr>
          <p:cNvPr id="5" name="Image 4" descr="Im5896age1.jpg"/>
          <p:cNvPicPr>
            <a:picLocks noChangeAspect="1"/>
          </p:cNvPicPr>
          <p:nvPr/>
        </p:nvPicPr>
        <p:blipFill>
          <a:blip r:embed="rId3" cstate="print">
            <a:clrChange>
              <a:clrFrom>
                <a:srgbClr val="FFFFFF"/>
              </a:clrFrom>
              <a:clrTo>
                <a:srgbClr val="FFFFFF">
                  <a:alpha val="0"/>
                </a:srgbClr>
              </a:clrTo>
            </a:clrChange>
          </a:blip>
          <a:srcRect l="14799" t="17592" r="10769" b="13689"/>
          <a:stretch>
            <a:fillRect/>
          </a:stretch>
        </p:blipFill>
        <p:spPr>
          <a:xfrm>
            <a:off x="1437795" y="0"/>
            <a:ext cx="7706205" cy="3526971"/>
          </a:xfrm>
          <a:prstGeom prst="rect">
            <a:avLst/>
          </a:prstGeom>
          <a:effectLst>
            <a:softEdge rad="31750"/>
          </a:effectLst>
        </p:spPr>
      </p:pic>
      <p:pic>
        <p:nvPicPr>
          <p:cNvPr id="6" name="Picture 10" descr="http://img.el-wlid.com/imgcache/2014/04/818815.gif"/>
          <p:cNvPicPr>
            <a:picLocks noChangeAspect="1" noChangeArrowheads="1" noCrop="1"/>
          </p:cNvPicPr>
          <p:nvPr/>
        </p:nvPicPr>
        <p:blipFill>
          <a:blip r:embed="rId4"/>
          <a:srcRect/>
          <a:stretch>
            <a:fillRect/>
          </a:stretch>
        </p:blipFill>
        <p:spPr bwMode="auto">
          <a:xfrm>
            <a:off x="4036423" y="3892732"/>
            <a:ext cx="3250202" cy="2717074"/>
          </a:xfrm>
          <a:prstGeom prst="rect">
            <a:avLst/>
          </a:prstGeom>
          <a:noFill/>
          <a:ln w="9525">
            <a:noFill/>
            <a:miter lim="800000"/>
            <a:headEnd/>
            <a:tailEnd/>
          </a:ln>
        </p:spPr>
      </p:pic>
      <p:pic>
        <p:nvPicPr>
          <p:cNvPr id="7" name="Picture 10" descr="http://img.el-wlid.com/imgcache/2014/04/818815.gif"/>
          <p:cNvPicPr>
            <a:picLocks noChangeAspect="1" noChangeArrowheads="1" noCrop="1"/>
          </p:cNvPicPr>
          <p:nvPr/>
        </p:nvPicPr>
        <p:blipFill>
          <a:blip r:embed="rId4"/>
          <a:srcRect/>
          <a:stretch>
            <a:fillRect/>
          </a:stretch>
        </p:blipFill>
        <p:spPr bwMode="auto">
          <a:xfrm>
            <a:off x="365760" y="3214688"/>
            <a:ext cx="3631474" cy="364331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3" name="Group 11"/>
          <p:cNvGrpSpPr>
            <a:grpSpLocks noChangeAspect="1"/>
          </p:cNvGrpSpPr>
          <p:nvPr/>
        </p:nvGrpSpPr>
        <p:grpSpPr bwMode="auto">
          <a:xfrm>
            <a:off x="49213" y="1071563"/>
            <a:ext cx="3028950" cy="914400"/>
            <a:chOff x="784" y="1043"/>
            <a:chExt cx="10100" cy="6120"/>
          </a:xfrm>
        </p:grpSpPr>
        <p:sp>
          <p:nvSpPr>
            <p:cNvPr id="14" name="AutoShape 12"/>
            <p:cNvSpPr>
              <a:spLocks noChangeAspect="1" noChangeArrowheads="1" noTextEdit="1"/>
            </p:cNvSpPr>
            <p:nvPr/>
          </p:nvSpPr>
          <p:spPr bwMode="auto">
            <a:xfrm>
              <a:off x="784" y="1043"/>
              <a:ext cx="10100" cy="612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grpSp>
      <p:sp>
        <p:nvSpPr>
          <p:cNvPr id="19" name="Rectangle 20"/>
          <p:cNvSpPr>
            <a:spLocks noChangeArrowheads="1"/>
          </p:cNvSpPr>
          <p:nvPr/>
        </p:nvSpPr>
        <p:spPr bwMode="auto">
          <a:xfrm>
            <a:off x="0" y="914400"/>
            <a:ext cx="9906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24" name="Rectangle 23"/>
          <p:cNvSpPr>
            <a:spLocks noChangeArrowheads="1"/>
          </p:cNvSpPr>
          <p:nvPr/>
        </p:nvSpPr>
        <p:spPr bwMode="auto">
          <a:xfrm>
            <a:off x="1000810" y="5133359"/>
            <a:ext cx="3329694"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sp>
        <p:nvSpPr>
          <p:cNvPr id="18" name="Rectangle 10"/>
          <p:cNvSpPr>
            <a:spLocks noChangeArrowheads="1"/>
          </p:cNvSpPr>
          <p:nvPr/>
        </p:nvSpPr>
        <p:spPr bwMode="auto">
          <a:xfrm>
            <a:off x="2928938" y="235131"/>
            <a:ext cx="3452812" cy="961802"/>
          </a:xfrm>
          <a:prstGeom prst="rect">
            <a:avLst/>
          </a:prstGeom>
          <a:noFill/>
          <a:ln w="9525">
            <a:noFill/>
            <a:miter lim="800000"/>
            <a:headEnd/>
            <a:tailEnd/>
          </a:ln>
        </p:spPr>
        <p:txBody>
          <a:bodyPr wrap="square" anchor="ctr">
            <a:spAutoFit/>
          </a:bodyPr>
          <a:lstStyle/>
          <a:p>
            <a:pPr algn="ctr" rtl="1" eaLnBrk="0" hangingPunct="0"/>
            <a:r>
              <a:rPr lang="ar-DZ" sz="1400" b="1" i="1" dirty="0">
                <a:solidFill>
                  <a:srgbClr val="0C0A00"/>
                </a:solidFill>
                <a:cs typeface="Times New Roman" pitchFamily="18" charset="0"/>
              </a:rPr>
              <a:t>الجمهورية الجزائرية الديمقراطية الشعبية</a:t>
            </a:r>
            <a:r>
              <a:rPr lang="fr-FR" sz="1400" b="1" i="1" dirty="0">
                <a:solidFill>
                  <a:srgbClr val="0C0A00"/>
                </a:solidFill>
                <a:cs typeface="Times New Roman" pitchFamily="18" charset="0"/>
              </a:rPr>
              <a:t>           </a:t>
            </a:r>
            <a:endParaRPr lang="fr-FR" sz="900" b="1" dirty="0">
              <a:solidFill>
                <a:srgbClr val="0C0A00"/>
              </a:solidFill>
            </a:endParaRPr>
          </a:p>
          <a:p>
            <a:pPr algn="ctr" eaLnBrk="0" hangingPunct="0"/>
            <a:r>
              <a:rPr lang="fr-FR" sz="1050" b="1" i="1" dirty="0">
                <a:solidFill>
                  <a:srgbClr val="0C0A00"/>
                </a:solidFill>
                <a:cs typeface="Times New Roman" pitchFamily="18" charset="0"/>
              </a:rPr>
              <a:t>République Algérienne Démocratique et Populaire</a:t>
            </a:r>
            <a:endParaRPr lang="fr-FR" sz="900" b="1" dirty="0">
              <a:solidFill>
                <a:srgbClr val="0C0A00"/>
              </a:solidFill>
            </a:endParaRPr>
          </a:p>
          <a:p>
            <a:pPr algn="ctr" eaLnBrk="0" hangingPunct="0"/>
            <a:r>
              <a:rPr lang="fr-FR" sz="1400" b="1" i="1" dirty="0">
                <a:solidFill>
                  <a:srgbClr val="0C0A00"/>
                </a:solidFill>
                <a:cs typeface="Times New Roman" pitchFamily="18" charset="0"/>
              </a:rPr>
              <a:t>              </a:t>
            </a:r>
            <a:r>
              <a:rPr lang="ar-DZ" sz="1400" b="1" i="1" dirty="0">
                <a:solidFill>
                  <a:srgbClr val="0C0A00"/>
                </a:solidFill>
                <a:cs typeface="Times New Roman" pitchFamily="18" charset="0"/>
              </a:rPr>
              <a:t>وزارة التعليم العالي </a:t>
            </a:r>
            <a:r>
              <a:rPr lang="ar-DZ" sz="1400" b="1" i="1" dirty="0" err="1">
                <a:solidFill>
                  <a:srgbClr val="0C0A00"/>
                </a:solidFill>
                <a:cs typeface="Times New Roman" pitchFamily="18" charset="0"/>
              </a:rPr>
              <a:t>و</a:t>
            </a:r>
            <a:r>
              <a:rPr lang="ar-DZ" sz="1400" b="1" i="1" dirty="0">
                <a:solidFill>
                  <a:srgbClr val="0C0A00"/>
                </a:solidFill>
                <a:cs typeface="Times New Roman" pitchFamily="18" charset="0"/>
              </a:rPr>
              <a:t> البحث العلمي</a:t>
            </a:r>
            <a:endParaRPr lang="fr-FR" sz="900" b="1" dirty="0">
              <a:solidFill>
                <a:srgbClr val="0C0A00"/>
              </a:solidFill>
            </a:endParaRPr>
          </a:p>
          <a:p>
            <a:pPr algn="ctr" eaLnBrk="0" hangingPunct="0"/>
            <a:r>
              <a:rPr lang="ar-DZ" dirty="0" smtClean="0">
                <a:solidFill>
                  <a:srgbClr val="0C0A00"/>
                </a:solidFill>
              </a:rPr>
              <a:t> </a:t>
            </a:r>
            <a:endParaRPr lang="fr-FR" dirty="0">
              <a:solidFill>
                <a:srgbClr val="0C0A00"/>
              </a:solidFill>
            </a:endParaRPr>
          </a:p>
        </p:txBody>
      </p:sp>
      <p:sp>
        <p:nvSpPr>
          <p:cNvPr id="20" name="Rectangle 11"/>
          <p:cNvSpPr>
            <a:spLocks noChangeArrowheads="1"/>
          </p:cNvSpPr>
          <p:nvPr/>
        </p:nvSpPr>
        <p:spPr bwMode="auto">
          <a:xfrm>
            <a:off x="1643063" y="666206"/>
            <a:ext cx="9144000" cy="692497"/>
          </a:xfrm>
          <a:prstGeom prst="rect">
            <a:avLst/>
          </a:prstGeom>
          <a:noFill/>
          <a:ln w="9525">
            <a:noFill/>
            <a:miter lim="800000"/>
            <a:headEnd/>
            <a:tailEnd/>
          </a:ln>
        </p:spPr>
        <p:txBody>
          <a:bodyPr wrap="square" anchor="ctr">
            <a:spAutoFit/>
          </a:bodyPr>
          <a:lstStyle/>
          <a:p>
            <a:pPr eaLnBrk="0" hangingPunct="0"/>
            <a:endParaRPr lang="fr-FR" sz="1000" b="1" i="1" dirty="0"/>
          </a:p>
          <a:p>
            <a:pPr eaLnBrk="0" hangingPunct="0"/>
            <a:r>
              <a:rPr lang="ar-DZ" sz="1100" b="1" i="1" dirty="0">
                <a:solidFill>
                  <a:srgbClr val="0C0A00"/>
                </a:solidFill>
              </a:rPr>
              <a:t>  </a:t>
            </a:r>
            <a:r>
              <a:rPr lang="ar-DZ" sz="1100" b="1" i="1" dirty="0" smtClean="0">
                <a:solidFill>
                  <a:srgbClr val="0C0A00"/>
                </a:solidFill>
              </a:rPr>
              <a:t>                </a:t>
            </a:r>
            <a:r>
              <a:rPr lang="fr-FR" sz="1100" b="1" i="1" dirty="0">
                <a:solidFill>
                  <a:srgbClr val="0C0A00"/>
                </a:solidFill>
              </a:rPr>
              <a:t>Ministère de l’Enseignement Supérieur et de la Recherche Scientifique  </a:t>
            </a:r>
            <a:endParaRPr lang="fr-FR" sz="1000" dirty="0">
              <a:solidFill>
                <a:srgbClr val="0C0A00"/>
              </a:solidFill>
            </a:endParaRPr>
          </a:p>
          <a:p>
            <a:pPr eaLnBrk="0" hangingPunct="0"/>
            <a:r>
              <a:rPr lang="fr-FR" dirty="0">
                <a:solidFill>
                  <a:srgbClr val="0C0A00"/>
                </a:solidFill>
              </a:rPr>
              <a:t> </a:t>
            </a:r>
          </a:p>
        </p:txBody>
      </p:sp>
      <p:sp>
        <p:nvSpPr>
          <p:cNvPr id="22" name="Rectangle 8"/>
          <p:cNvSpPr>
            <a:spLocks noChangeArrowheads="1"/>
          </p:cNvSpPr>
          <p:nvPr/>
        </p:nvSpPr>
        <p:spPr bwMode="auto">
          <a:xfrm>
            <a:off x="6348549" y="1005840"/>
            <a:ext cx="3557451" cy="1397726"/>
          </a:xfrm>
          <a:prstGeom prst="rect">
            <a:avLst/>
          </a:prstGeom>
          <a:noFill/>
          <a:ln w="9525">
            <a:noFill/>
            <a:miter lim="800000"/>
            <a:headEnd/>
            <a:tailEnd/>
          </a:ln>
        </p:spPr>
        <p:txBody>
          <a:bodyPr/>
          <a:lstStyle/>
          <a:p>
            <a:pPr eaLnBrk="0" hangingPunct="0"/>
            <a:endParaRPr lang="en-US" sz="1400" dirty="0">
              <a:latin typeface="Arabic Transparent"/>
              <a:cs typeface="Times New Roman" pitchFamily="18" charset="0"/>
            </a:endParaRPr>
          </a:p>
          <a:p>
            <a:pPr algn="r" eaLnBrk="0" hangingPunct="0"/>
            <a:r>
              <a:rPr lang="ar-DZ" sz="1600" b="1" dirty="0">
                <a:solidFill>
                  <a:srgbClr val="0C0A00"/>
                </a:solidFill>
                <a:latin typeface="Arabic Transparent"/>
                <a:cs typeface="Times New Roman" pitchFamily="18" charset="0"/>
              </a:rPr>
              <a:t>جامعة محمد </a:t>
            </a:r>
            <a:r>
              <a:rPr lang="ar-DZ" sz="1600" b="1" dirty="0" err="1">
                <a:solidFill>
                  <a:srgbClr val="0C0A00"/>
                </a:solidFill>
                <a:latin typeface="Arabic Transparent"/>
                <a:cs typeface="Times New Roman" pitchFamily="18" charset="0"/>
              </a:rPr>
              <a:t>بوضياف</a:t>
            </a:r>
            <a:r>
              <a:rPr lang="ar-DZ" sz="1600" b="1" dirty="0">
                <a:solidFill>
                  <a:srgbClr val="0C0A00"/>
                </a:solidFill>
                <a:latin typeface="Arabic Transparent"/>
                <a:cs typeface="Times New Roman" pitchFamily="18" charset="0"/>
              </a:rPr>
              <a:t> بالمسيلة</a:t>
            </a:r>
            <a:endParaRPr lang="fr-FR" sz="900" b="1" dirty="0">
              <a:solidFill>
                <a:srgbClr val="0C0A00"/>
              </a:solidFill>
            </a:endParaRPr>
          </a:p>
          <a:p>
            <a:pPr algn="r" rtl="1" eaLnBrk="0" hangingPunct="0"/>
            <a:r>
              <a:rPr lang="ar-DZ" sz="1600" b="1" dirty="0">
                <a:solidFill>
                  <a:srgbClr val="0C0A00"/>
                </a:solidFill>
                <a:latin typeface="Arabic Transparent"/>
                <a:cs typeface="Times New Roman" pitchFamily="18" charset="0"/>
              </a:rPr>
              <a:t>كلية العلوم الاقتصادية والتجارية وعلوم التسيير</a:t>
            </a:r>
            <a:endParaRPr lang="fr-FR" sz="900" b="1" dirty="0">
              <a:solidFill>
                <a:srgbClr val="0C0A00"/>
              </a:solidFill>
            </a:endParaRPr>
          </a:p>
          <a:p>
            <a:pPr algn="r" rtl="1" eaLnBrk="0" hangingPunct="0"/>
            <a:r>
              <a:rPr lang="ar-DZ" sz="1400" b="1" dirty="0">
                <a:solidFill>
                  <a:srgbClr val="0C0A00"/>
                </a:solidFill>
                <a:latin typeface="Arabic Transparent"/>
                <a:cs typeface="Times New Roman" pitchFamily="18" charset="0"/>
              </a:rPr>
              <a:t>قسم علوم التسيير </a:t>
            </a:r>
            <a:endParaRPr lang="ar-DZ" b="1" dirty="0">
              <a:solidFill>
                <a:srgbClr val="0C0A00"/>
              </a:solidFill>
            </a:endParaRPr>
          </a:p>
        </p:txBody>
      </p:sp>
      <p:sp>
        <p:nvSpPr>
          <p:cNvPr id="23" name="Rectangle 9"/>
          <p:cNvSpPr>
            <a:spLocks noChangeArrowheads="1"/>
          </p:cNvSpPr>
          <p:nvPr/>
        </p:nvSpPr>
        <p:spPr bwMode="auto">
          <a:xfrm>
            <a:off x="0" y="1162593"/>
            <a:ext cx="3522073" cy="1045029"/>
          </a:xfrm>
          <a:prstGeom prst="rect">
            <a:avLst/>
          </a:prstGeom>
          <a:noFill/>
          <a:ln w="9525">
            <a:noFill/>
            <a:miter lim="800000"/>
            <a:headEnd/>
            <a:tailEnd/>
          </a:ln>
        </p:spPr>
        <p:txBody>
          <a:bodyPr/>
          <a:lstStyle/>
          <a:p>
            <a:pPr eaLnBrk="0" hangingPunct="0"/>
            <a:r>
              <a:rPr lang="fr-FR" sz="1200" b="1" i="1" dirty="0">
                <a:solidFill>
                  <a:srgbClr val="0C0A00"/>
                </a:solidFill>
                <a:cs typeface="Times New Roman" pitchFamily="18" charset="0"/>
              </a:rPr>
              <a:t>Université M'SILA</a:t>
            </a:r>
            <a:endParaRPr lang="fr-FR" sz="900" b="1" dirty="0">
              <a:solidFill>
                <a:srgbClr val="0C0A00"/>
              </a:solidFill>
            </a:endParaRPr>
          </a:p>
          <a:p>
            <a:pPr eaLnBrk="0" hangingPunct="0"/>
            <a:r>
              <a:rPr lang="fr-FR" sz="1200" b="1" i="1" dirty="0">
                <a:solidFill>
                  <a:srgbClr val="0C0A00"/>
                </a:solidFill>
                <a:cs typeface="Times New Roman" pitchFamily="18" charset="0"/>
              </a:rPr>
              <a:t>Faculté des Sciences Économiques,     Commerciales et des Sciences  de Gestion</a:t>
            </a:r>
            <a:endParaRPr lang="fr-FR" sz="900" b="1" dirty="0">
              <a:solidFill>
                <a:srgbClr val="0C0A00"/>
              </a:solidFill>
            </a:endParaRPr>
          </a:p>
          <a:p>
            <a:pPr eaLnBrk="0" hangingPunct="0"/>
            <a:r>
              <a:rPr lang="fr-FR" sz="1100" b="1" i="1" dirty="0">
                <a:solidFill>
                  <a:srgbClr val="0C0A00"/>
                </a:solidFill>
                <a:cs typeface="Times New Roman" pitchFamily="18" charset="0"/>
              </a:rPr>
              <a:t>Département   gestion</a:t>
            </a:r>
            <a:endParaRPr lang="fr-FR" b="1" dirty="0">
              <a:solidFill>
                <a:srgbClr val="0C0A00"/>
              </a:solidFill>
            </a:endParaRPr>
          </a:p>
        </p:txBody>
      </p:sp>
      <p:pic>
        <p:nvPicPr>
          <p:cNvPr id="29" name="Image 1" descr="C:\Users\PC-TEDJ\AppData\Local\Temp\Rar$DIa0.002\logo-final-umbm.png"/>
          <p:cNvPicPr>
            <a:picLocks noChangeAspect="1" noChangeArrowheads="1"/>
          </p:cNvPicPr>
          <p:nvPr/>
        </p:nvPicPr>
        <p:blipFill>
          <a:blip r:embed="rId2"/>
          <a:srcRect/>
          <a:stretch>
            <a:fillRect/>
          </a:stretch>
        </p:blipFill>
        <p:spPr bwMode="auto">
          <a:xfrm>
            <a:off x="3866606" y="1136469"/>
            <a:ext cx="1894114" cy="1031964"/>
          </a:xfrm>
          <a:prstGeom prst="rect">
            <a:avLst/>
          </a:prstGeom>
          <a:noFill/>
          <a:ln w="9525">
            <a:noFill/>
            <a:miter lim="800000"/>
            <a:headEnd/>
            <a:tailEnd/>
          </a:ln>
        </p:spPr>
      </p:pic>
      <p:graphicFrame>
        <p:nvGraphicFramePr>
          <p:cNvPr id="31" name="جدول 2"/>
          <p:cNvGraphicFramePr>
            <a:graphicFrameLocks noGrp="1"/>
          </p:cNvGraphicFramePr>
          <p:nvPr/>
        </p:nvGraphicFramePr>
        <p:xfrm>
          <a:off x="522515" y="2769325"/>
          <a:ext cx="8438606" cy="1261872"/>
        </p:xfrm>
        <a:graphic>
          <a:graphicData uri="http://schemas.openxmlformats.org/drawingml/2006/table">
            <a:tbl>
              <a:tblPr rtl="1"/>
              <a:tblGrid>
                <a:gridCol w="8438606"/>
              </a:tblGrid>
              <a:tr h="1097280">
                <a:tc>
                  <a:txBody>
                    <a:bodyPr/>
                    <a:lstStyle/>
                    <a:p>
                      <a:pPr algn="ctr" rtl="1">
                        <a:lnSpc>
                          <a:spcPct val="115000"/>
                        </a:lnSpc>
                        <a:spcAft>
                          <a:spcPts val="0"/>
                        </a:spcAft>
                      </a:pPr>
                      <a:r>
                        <a:rPr lang="ar-DZ" sz="4400" b="1" dirty="0" smtClean="0">
                          <a:solidFill>
                            <a:schemeClr val="tx1"/>
                          </a:solidFill>
                          <a:latin typeface="+mn-lt"/>
                          <a:ea typeface="Times New Roman"/>
                          <a:cs typeface="Simplified Arabic"/>
                        </a:rPr>
                        <a:t>التعثر المالي للمؤسسات الصغيرة والمتوسطة</a:t>
                      </a:r>
                      <a:endParaRPr lang="fr-FR" sz="2800" dirty="0" smtClean="0">
                        <a:solidFill>
                          <a:schemeClr val="tx1"/>
                        </a:solidFill>
                        <a:latin typeface="Times New Roman"/>
                        <a:ea typeface="Times New Roman"/>
                        <a:cs typeface="+mn-cs"/>
                      </a:endParaRPr>
                    </a:p>
                    <a:p>
                      <a:pPr marL="228600" algn="ctr" rtl="1">
                        <a:lnSpc>
                          <a:spcPct val="115000"/>
                        </a:lnSpc>
                        <a:spcAft>
                          <a:spcPts val="0"/>
                        </a:spcAft>
                      </a:pPr>
                      <a:r>
                        <a:rPr lang="ar-DZ" sz="2800" b="1" dirty="0" smtClean="0">
                          <a:solidFill>
                            <a:schemeClr val="tx1"/>
                          </a:solidFill>
                          <a:latin typeface="+mn-lt"/>
                          <a:ea typeface="Times New Roman"/>
                          <a:cs typeface="Simplified Arabic"/>
                        </a:rPr>
                        <a:t>- </a:t>
                      </a:r>
                      <a:r>
                        <a:rPr lang="ar-DZ" sz="2400" b="1" dirty="0" smtClean="0">
                          <a:solidFill>
                            <a:schemeClr val="tx1"/>
                          </a:solidFill>
                          <a:latin typeface="+mn-lt"/>
                          <a:ea typeface="Times New Roman"/>
                          <a:cs typeface="Simplified Arabic"/>
                        </a:rPr>
                        <a:t>دراسة حالة المؤسسات المنشأة في إطار</a:t>
                      </a:r>
                      <a:r>
                        <a:rPr lang="ar-DZ" sz="2400" b="1" baseline="0" dirty="0" smtClean="0">
                          <a:solidFill>
                            <a:schemeClr val="tx1"/>
                          </a:solidFill>
                          <a:latin typeface="+mn-lt"/>
                          <a:ea typeface="Times New Roman"/>
                          <a:cs typeface="Simplified Arabic"/>
                        </a:rPr>
                        <a:t>(</a:t>
                      </a:r>
                      <a:r>
                        <a:rPr lang="fr-FR" sz="2400" b="1" baseline="0" dirty="0" smtClean="0">
                          <a:solidFill>
                            <a:schemeClr val="tx1"/>
                          </a:solidFill>
                          <a:latin typeface="+mn-lt"/>
                          <a:ea typeface="Times New Roman"/>
                          <a:cs typeface="Simplified Arabic"/>
                        </a:rPr>
                        <a:t>ANSEJ</a:t>
                      </a:r>
                      <a:r>
                        <a:rPr lang="ar-DZ" sz="2400" b="1" baseline="0" dirty="0" smtClean="0">
                          <a:solidFill>
                            <a:schemeClr val="tx1"/>
                          </a:solidFill>
                          <a:latin typeface="+mn-lt"/>
                          <a:ea typeface="Times New Roman"/>
                          <a:cs typeface="Simplified Arabic"/>
                        </a:rPr>
                        <a:t>)</a:t>
                      </a:r>
                      <a:r>
                        <a:rPr lang="ar-DZ" sz="2400" b="1" dirty="0" smtClean="0">
                          <a:solidFill>
                            <a:schemeClr val="tx1"/>
                          </a:solidFill>
                          <a:latin typeface="+mn-lt"/>
                          <a:ea typeface="Times New Roman"/>
                          <a:cs typeface="Simplified Arabic"/>
                        </a:rPr>
                        <a:t> بالمسيلة-</a:t>
                      </a:r>
                      <a:r>
                        <a:rPr lang="ar-DZ" sz="2400" b="1" dirty="0" smtClean="0">
                          <a:solidFill>
                            <a:srgbClr val="92D050"/>
                          </a:solidFill>
                          <a:latin typeface="+mn-lt"/>
                          <a:ea typeface="Times New Roman"/>
                          <a:cs typeface="Simplified Arabic"/>
                        </a:rPr>
                        <a:t> </a:t>
                      </a:r>
                      <a:endParaRPr lang="fr-FR" sz="2400" dirty="0">
                        <a:solidFill>
                          <a:srgbClr val="92D050"/>
                        </a:solidFill>
                        <a:latin typeface="Times New Roman"/>
                        <a:ea typeface="Times New Roman"/>
                        <a:cs typeface="+mn-cs"/>
                      </a:endParaRPr>
                    </a:p>
                  </a:txBody>
                  <a:tcPr marL="66121" marR="66121" marT="0" marB="0" anchor="ctr">
                    <a:lnL w="114300" cap="flat" cmpd="sng" algn="ctr">
                      <a:solidFill>
                        <a:srgbClr val="000000"/>
                      </a:solidFill>
                      <a:prstDash val="solid"/>
                      <a:round/>
                      <a:headEnd type="none" w="med" len="med"/>
                      <a:tailEnd type="none" w="med" len="med"/>
                    </a:lnL>
                    <a:lnR w="114300" cap="flat" cmpd="sng" algn="ctr">
                      <a:solidFill>
                        <a:srgbClr val="000000"/>
                      </a:solidFill>
                      <a:prstDash val="solid"/>
                      <a:round/>
                      <a:headEnd type="none" w="med" len="med"/>
                      <a:tailEnd type="none" w="med" len="med"/>
                    </a:lnR>
                    <a:lnT w="114300" cap="flat" cmpd="sng" algn="ctr">
                      <a:solidFill>
                        <a:srgbClr val="000000"/>
                      </a:solidFill>
                      <a:prstDash val="solid"/>
                      <a:round/>
                      <a:headEnd type="none" w="med" len="med"/>
                      <a:tailEnd type="none" w="med" len="med"/>
                    </a:lnT>
                    <a:lnB w="114300" cap="flat" cmpd="sng" algn="ctr">
                      <a:solidFill>
                        <a:srgbClr val="000000"/>
                      </a:solidFill>
                      <a:prstDash val="solid"/>
                      <a:round/>
                      <a:headEnd type="none" w="med" len="med"/>
                      <a:tailEnd type="none" w="med" len="med"/>
                    </a:lnB>
                  </a:tcPr>
                </a:tc>
              </a:tr>
            </a:tbl>
          </a:graphicData>
        </a:graphic>
      </p:graphicFrame>
      <p:sp>
        <p:nvSpPr>
          <p:cNvPr id="12" name="Rectangle 21"/>
          <p:cNvSpPr>
            <a:spLocks noChangeArrowheads="1"/>
          </p:cNvSpPr>
          <p:nvPr/>
        </p:nvSpPr>
        <p:spPr bwMode="auto">
          <a:xfrm>
            <a:off x="3226526" y="2168434"/>
            <a:ext cx="2442754" cy="6771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DZ" sz="24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الموضوع:</a:t>
            </a:r>
            <a:endParaRPr kumimoji="0" lang="fr-FR" sz="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5" name="Rectangle 14"/>
          <p:cNvSpPr/>
          <p:nvPr/>
        </p:nvSpPr>
        <p:spPr>
          <a:xfrm>
            <a:off x="391887" y="4219301"/>
            <a:ext cx="9026434" cy="523220"/>
          </a:xfrm>
          <a:prstGeom prst="rect">
            <a:avLst/>
          </a:prstGeom>
        </p:spPr>
        <p:txBody>
          <a:bodyPr wrap="square">
            <a:spAutoFit/>
          </a:bodyPr>
          <a:lstStyle/>
          <a:p>
            <a:pPr algn="ctr" rtl="1">
              <a:defRPr/>
            </a:pPr>
            <a:r>
              <a:rPr lang="ar-SA" sz="2800" b="1" kern="10" dirty="0" smtClean="0">
                <a:ln w="9525">
                  <a:noFill/>
                  <a:round/>
                  <a:headEnd/>
                  <a:tailEnd/>
                </a:ln>
                <a:solidFill>
                  <a:srgbClr val="0C0A00"/>
                </a:solidFill>
                <a:effectLst>
                  <a:outerShdw dist="45791" dir="2021404" algn="ctr" rotWithShape="0">
                    <a:srgbClr val="B2B2B2">
                      <a:alpha val="80000"/>
                    </a:srgbClr>
                  </a:outerShdw>
                </a:effectLst>
                <a:latin typeface="Arabic Transparent"/>
                <a:cs typeface="Arial" charset="0"/>
              </a:rPr>
              <a:t>مذكـرة مقدمة ضمن متطلبات نيل شهـادة </a:t>
            </a:r>
            <a:r>
              <a:rPr lang="ar-SA" sz="2800" b="1" kern="10" dirty="0" err="1" smtClean="0">
                <a:ln w="9525">
                  <a:noFill/>
                  <a:round/>
                  <a:headEnd/>
                  <a:tailEnd/>
                </a:ln>
                <a:solidFill>
                  <a:srgbClr val="0C0A00"/>
                </a:solidFill>
                <a:effectLst>
                  <a:outerShdw dist="45791" dir="2021404" algn="ctr" rotWithShape="0">
                    <a:srgbClr val="B2B2B2">
                      <a:alpha val="80000"/>
                    </a:srgbClr>
                  </a:outerShdw>
                </a:effectLst>
                <a:latin typeface="Arabic Transparent"/>
                <a:cs typeface="Arial" charset="0"/>
              </a:rPr>
              <a:t>ماستر</a:t>
            </a:r>
            <a:r>
              <a:rPr lang="ar-SA" sz="2800" b="1" kern="10" dirty="0" smtClean="0">
                <a:ln w="9525">
                  <a:noFill/>
                  <a:round/>
                  <a:headEnd/>
                  <a:tailEnd/>
                </a:ln>
                <a:solidFill>
                  <a:srgbClr val="0C0A00"/>
                </a:solidFill>
                <a:effectLst>
                  <a:outerShdw dist="45791" dir="2021404" algn="ctr" rotWithShape="0">
                    <a:srgbClr val="B2B2B2">
                      <a:alpha val="80000"/>
                    </a:srgbClr>
                  </a:outerShdw>
                </a:effectLst>
                <a:latin typeface="Arabic Transparent"/>
                <a:cs typeface="Arial" charset="0"/>
              </a:rPr>
              <a:t> (أكاديمي) في علوم التسيير</a:t>
            </a:r>
            <a:endParaRPr lang="fr-FR" sz="2800" b="1" kern="10" dirty="0">
              <a:ln w="9525">
                <a:noFill/>
                <a:round/>
                <a:headEnd/>
                <a:tailEnd/>
              </a:ln>
              <a:solidFill>
                <a:srgbClr val="0C0A00"/>
              </a:solidFill>
              <a:effectLst>
                <a:outerShdw dist="45791" dir="2021404" algn="ctr" rotWithShape="0">
                  <a:srgbClr val="B2B2B2">
                    <a:alpha val="80000"/>
                  </a:srgbClr>
                </a:outerShdw>
              </a:effectLst>
              <a:latin typeface="Arabic Transparent"/>
              <a:cs typeface="Arial" charset="0"/>
            </a:endParaRPr>
          </a:p>
        </p:txBody>
      </p:sp>
      <p:sp>
        <p:nvSpPr>
          <p:cNvPr id="16" name="Rectangle 15"/>
          <p:cNvSpPr/>
          <p:nvPr/>
        </p:nvSpPr>
        <p:spPr>
          <a:xfrm>
            <a:off x="3537437" y="4794069"/>
            <a:ext cx="2745797" cy="400110"/>
          </a:xfrm>
          <a:prstGeom prst="rect">
            <a:avLst/>
          </a:prstGeom>
        </p:spPr>
        <p:txBody>
          <a:bodyPr wrap="square">
            <a:spAutoFit/>
          </a:bodyPr>
          <a:lstStyle/>
          <a:p>
            <a:pPr algn="ctr" eaLnBrk="0" hangingPunct="0"/>
            <a:r>
              <a:rPr lang="ar-SA" sz="2000" b="1" dirty="0" smtClean="0">
                <a:solidFill>
                  <a:srgbClr val="0C0A00"/>
                </a:solidFill>
                <a:cs typeface="Times New Roman" pitchFamily="18" charset="0"/>
              </a:rPr>
              <a:t>تخصص: </a:t>
            </a:r>
            <a:r>
              <a:rPr lang="ar-DZ" sz="2000" b="1" dirty="0" smtClean="0">
                <a:solidFill>
                  <a:srgbClr val="0C0A00"/>
                </a:solidFill>
                <a:cs typeface="Times New Roman" pitchFamily="18" charset="0"/>
              </a:rPr>
              <a:t>مراقبة التسيير </a:t>
            </a:r>
            <a:endParaRPr lang="fr-FR" sz="1000" dirty="0">
              <a:solidFill>
                <a:srgbClr val="0C0A00"/>
              </a:solidFill>
            </a:endParaRPr>
          </a:p>
        </p:txBody>
      </p:sp>
      <p:sp>
        <p:nvSpPr>
          <p:cNvPr id="21" name="Rectangle 20"/>
          <p:cNvSpPr/>
          <p:nvPr/>
        </p:nvSpPr>
        <p:spPr>
          <a:xfrm>
            <a:off x="404948" y="5185954"/>
            <a:ext cx="9196251" cy="400110"/>
          </a:xfrm>
          <a:prstGeom prst="rect">
            <a:avLst/>
          </a:prstGeom>
        </p:spPr>
        <p:txBody>
          <a:bodyPr wrap="square">
            <a:spAutoFit/>
          </a:bodyPr>
          <a:lstStyle/>
          <a:p>
            <a:pPr rtl="1" eaLnBrk="0" hangingPunct="0"/>
            <a:r>
              <a:rPr lang="ar-DZ" b="1" dirty="0" smtClean="0">
                <a:solidFill>
                  <a:srgbClr val="0C0A00"/>
                </a:solidFill>
                <a:latin typeface="Arabic Transparent"/>
                <a:cs typeface="Times New Roman" pitchFamily="18" charset="0"/>
              </a:rPr>
              <a:t>إعداد الطالبة: عمارة تونس                                                                               </a:t>
            </a:r>
            <a:r>
              <a:rPr lang="ar-DZ" sz="2000" b="1" dirty="0" smtClean="0">
                <a:solidFill>
                  <a:srgbClr val="0C0A00"/>
                </a:solidFill>
                <a:latin typeface="Arabic Transparent"/>
                <a:cs typeface="Times New Roman" pitchFamily="18" charset="0"/>
              </a:rPr>
              <a:t>الأستاذ المشرف </a:t>
            </a:r>
            <a:r>
              <a:rPr lang="fr-FR" sz="2000" b="1" dirty="0" smtClean="0">
                <a:solidFill>
                  <a:srgbClr val="0C0A00"/>
                </a:solidFill>
                <a:latin typeface="Arabic Transparent"/>
                <a:cs typeface="Times New Roman" pitchFamily="18" charset="0"/>
              </a:rPr>
              <a:t>:</a:t>
            </a:r>
            <a:r>
              <a:rPr lang="ar-DZ" b="1" dirty="0" smtClean="0">
                <a:solidFill>
                  <a:srgbClr val="0C0A00"/>
                </a:solidFill>
                <a:latin typeface="Arabic Transparent"/>
                <a:cs typeface="Times New Roman" pitchFamily="18" charset="0"/>
              </a:rPr>
              <a:t>قروش عيسى </a:t>
            </a:r>
            <a:endParaRPr lang="fr-FR" sz="900" dirty="0">
              <a:solidFill>
                <a:srgbClr val="0C0A00"/>
              </a:solidFill>
            </a:endParaRPr>
          </a:p>
        </p:txBody>
      </p:sp>
      <p:sp>
        <p:nvSpPr>
          <p:cNvPr id="25" name="مربع نص 22"/>
          <p:cNvSpPr txBox="1">
            <a:spLocks noChangeArrowheads="1"/>
          </p:cNvSpPr>
          <p:nvPr/>
        </p:nvSpPr>
        <p:spPr bwMode="auto">
          <a:xfrm>
            <a:off x="2873829" y="6143644"/>
            <a:ext cx="3709851" cy="369332"/>
          </a:xfrm>
          <a:prstGeom prst="rect">
            <a:avLst/>
          </a:prstGeom>
          <a:noFill/>
          <a:ln w="9525">
            <a:noFill/>
            <a:miter lim="800000"/>
            <a:headEnd/>
            <a:tailEnd/>
          </a:ln>
        </p:spPr>
        <p:txBody>
          <a:bodyPr wrap="square">
            <a:spAutoFit/>
          </a:bodyPr>
          <a:lstStyle/>
          <a:p>
            <a:pPr algn="ctr"/>
            <a:r>
              <a:rPr lang="ar-DZ" b="1" dirty="0">
                <a:solidFill>
                  <a:srgbClr val="0C0A00"/>
                </a:solidFill>
                <a:cs typeface="Arabic Transparent"/>
              </a:rPr>
              <a:t>السنة الجامعية: 2014- 2015</a:t>
            </a:r>
            <a:endParaRPr lang="ar-SA" dirty="0">
              <a:solidFill>
                <a:srgbClr val="0C0A00"/>
              </a:solidFill>
              <a:cs typeface="Arabic Transparent"/>
            </a:endParaRPr>
          </a:p>
        </p:txBody>
      </p:sp>
    </p:spTree>
    <p:extLst>
      <p:ext uri="{BB962C8B-B14F-4D97-AF65-F5344CB8AC3E}">
        <p14:creationId xmlns="" xmlns:p14="http://schemas.microsoft.com/office/powerpoint/2010/main" val="367957707"/>
      </p:ext>
    </p:extLst>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à coins arrondis 1"/>
          <p:cNvSpPr/>
          <p:nvPr/>
        </p:nvSpPr>
        <p:spPr>
          <a:xfrm>
            <a:off x="3879670" y="235131"/>
            <a:ext cx="2024742" cy="837676"/>
          </a:xfrm>
          <a:prstGeom prst="round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wrap="square">
            <a:spAutoFit/>
          </a:bodyPr>
          <a:lstStyle/>
          <a:p>
            <a:pPr algn="ctr" rtl="1">
              <a:lnSpc>
                <a:spcPct val="120000"/>
              </a:lnSpc>
              <a:spcAft>
                <a:spcPts val="0"/>
              </a:spcAft>
            </a:pPr>
            <a:r>
              <a:rPr lang="ar-DZ" sz="3600" b="1" i="0" dirty="0" smtClean="0">
                <a:solidFill>
                  <a:srgbClr val="92D050"/>
                </a:solidFill>
                <a:effectLst/>
                <a:latin typeface="Calibri" panose="020F0502020204030204" pitchFamily="34" charset="0"/>
                <a:ea typeface="Times New Roman" panose="02020603050405020304" pitchFamily="18" charset="0"/>
                <a:cs typeface="Simplified Arabic" panose="02020603050405020304" pitchFamily="18" charset="-78"/>
              </a:rPr>
              <a:t>مقدمـة</a:t>
            </a:r>
            <a:endParaRPr lang="fr-FR" b="1" i="1" dirty="0">
              <a:solidFill>
                <a:srgbClr val="92D050"/>
              </a:solidFill>
              <a:effectLst/>
              <a:latin typeface="Calibri" panose="020F0502020204030204" pitchFamily="34" charset="0"/>
              <a:ea typeface="Times New Roman" panose="02020603050405020304" pitchFamily="18" charset="0"/>
              <a:cs typeface="Arial" panose="020B0604020202020204" pitchFamily="34" charset="0"/>
            </a:endParaRPr>
          </a:p>
        </p:txBody>
      </p:sp>
      <p:sp>
        <p:nvSpPr>
          <p:cNvPr id="3" name="Rectangle 2"/>
          <p:cNvSpPr/>
          <p:nvPr/>
        </p:nvSpPr>
        <p:spPr>
          <a:xfrm>
            <a:off x="0" y="1031966"/>
            <a:ext cx="9744891" cy="5693866"/>
          </a:xfrm>
          <a:prstGeom prst="rect">
            <a:avLst/>
          </a:prstGeom>
        </p:spPr>
        <p:txBody>
          <a:bodyPr wrap="square">
            <a:spAutoFit/>
          </a:bodyPr>
          <a:lstStyle/>
          <a:p>
            <a:pPr algn="r" rtl="1"/>
            <a:r>
              <a:rPr lang="ar-DZ" sz="2800" dirty="0" smtClean="0"/>
              <a:t>  </a:t>
            </a:r>
            <a:r>
              <a:rPr lang="ar-SA" sz="2400" dirty="0" smtClean="0">
                <a:latin typeface="Arial" pitchFamily="34" charset="0"/>
                <a:cs typeface="Arial" pitchFamily="34" charset="0"/>
              </a:rPr>
              <a:t>يعتبر قطاع المؤسسات الصغيرة والمتوسطة من أهم المكونات الأساسية للاقتصاد الوطني،و مساهم رئيسي  في دفع عجلة التنمية الاقتصادية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الاجتماعية ،بالنظر لما لها من  انعكاسات في التقليل من مستويات البطالة ودورها المحوري في تعزيز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جذب </a:t>
            </a:r>
            <a:r>
              <a:rPr lang="ar-SA" sz="2400" dirty="0" err="1" smtClean="0">
                <a:latin typeface="Arial" pitchFamily="34" charset="0"/>
                <a:cs typeface="Arial" pitchFamily="34" charset="0"/>
              </a:rPr>
              <a:t>ال</a:t>
            </a:r>
            <a:r>
              <a:rPr lang="ar-DZ" sz="2400" dirty="0" smtClean="0">
                <a:latin typeface="Arial" pitchFamily="34" charset="0"/>
                <a:cs typeface="Arial" pitchFamily="34" charset="0"/>
              </a:rPr>
              <a:t>إ</a:t>
            </a:r>
            <a:r>
              <a:rPr lang="ar-SA" sz="2400" dirty="0" err="1" smtClean="0">
                <a:latin typeface="Arial" pitchFamily="34" charset="0"/>
                <a:cs typeface="Arial" pitchFamily="34" charset="0"/>
              </a:rPr>
              <a:t>ستثمارات</a:t>
            </a:r>
            <a:r>
              <a:rPr lang="ar-SA" sz="2400" dirty="0" smtClean="0">
                <a:latin typeface="Arial" pitchFamily="34" charset="0"/>
                <a:cs typeface="Arial" pitchFamily="34" charset="0"/>
              </a:rPr>
              <a:t> المحلية على وجه الخصوص</a:t>
            </a:r>
            <a:r>
              <a:rPr lang="ar-DZ" sz="2400" dirty="0" smtClean="0">
                <a:latin typeface="Arial" pitchFamily="34" charset="0"/>
                <a:cs typeface="Arial" pitchFamily="34" charset="0"/>
              </a:rPr>
              <a:t> </a:t>
            </a:r>
            <a:r>
              <a:rPr lang="ar-SA" sz="2400" dirty="0" smtClean="0">
                <a:latin typeface="Arial" pitchFamily="34" charset="0"/>
                <a:cs typeface="Arial" pitchFamily="34" charset="0"/>
              </a:rPr>
              <a:t>.</a:t>
            </a:r>
            <a:endParaRPr lang="ar-DZ" sz="2400" dirty="0" smtClean="0">
              <a:latin typeface="Arial" pitchFamily="34" charset="0"/>
              <a:cs typeface="Arial" pitchFamily="34" charset="0"/>
            </a:endParaRPr>
          </a:p>
          <a:p>
            <a:pPr algn="r" rtl="1"/>
            <a:r>
              <a:rPr lang="ar-DZ" sz="2400" dirty="0" smtClean="0">
                <a:latin typeface="Arial" pitchFamily="34" charset="0"/>
                <a:cs typeface="Arial" pitchFamily="34" charset="0"/>
              </a:rPr>
              <a:t>  </a:t>
            </a:r>
            <a:r>
              <a:rPr lang="ar-SA" sz="2400" dirty="0" smtClean="0">
                <a:latin typeface="Arial" pitchFamily="34" charset="0"/>
                <a:cs typeface="Arial" pitchFamily="34" charset="0"/>
              </a:rPr>
              <a:t> و في الجزائر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حرصا منها على </a:t>
            </a:r>
            <a:r>
              <a:rPr lang="ar-SA" sz="2400" dirty="0" err="1" smtClean="0">
                <a:latin typeface="Arial" pitchFamily="34" charset="0"/>
                <a:cs typeface="Arial" pitchFamily="34" charset="0"/>
              </a:rPr>
              <a:t>الإستفادة</a:t>
            </a:r>
            <a:r>
              <a:rPr lang="ar-SA" sz="2400" dirty="0" smtClean="0">
                <a:latin typeface="Arial" pitchFamily="34" charset="0"/>
                <a:cs typeface="Arial" pitchFamily="34" charset="0"/>
              </a:rPr>
              <a:t> القصوى من المزايا الاقتصادية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الاجتماعية التي ترافق إنشاء المؤسسات الصغيرة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المتوسطة، تم تبني العديد من المبادرات السياسية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الاقتصادية الداعمة لهذه المؤسسات حيث تم إنشاء وزارة مستقلة خاصة </a:t>
            </a:r>
            <a:r>
              <a:rPr lang="ar-SA" sz="2400" dirty="0" err="1" smtClean="0">
                <a:latin typeface="Arial" pitchFamily="34" charset="0"/>
                <a:cs typeface="Arial" pitchFamily="34" charset="0"/>
              </a:rPr>
              <a:t>بها</a:t>
            </a:r>
            <a:r>
              <a:rPr lang="ar-SA" sz="2400" dirty="0" smtClean="0">
                <a:latin typeface="Arial" pitchFamily="34" charset="0"/>
                <a:cs typeface="Arial" pitchFamily="34" charset="0"/>
              </a:rPr>
              <a:t>،كما تم إنشاء العديد من  هيئات الدعم  </a:t>
            </a:r>
            <a:r>
              <a:rPr lang="ar-DZ" sz="2400" dirty="0" smtClean="0">
                <a:latin typeface="Arial" pitchFamily="34" charset="0"/>
                <a:cs typeface="Arial" pitchFamily="34" charset="0"/>
              </a:rPr>
              <a:t>و</a:t>
            </a:r>
            <a:r>
              <a:rPr lang="ar-SA" sz="2400" dirty="0" smtClean="0">
                <a:latin typeface="Arial" pitchFamily="34" charset="0"/>
                <a:cs typeface="Arial" pitchFamily="34" charset="0"/>
              </a:rPr>
              <a:t>المرافقة  على غرار الوكالة الوطنية لدعم تشغيل الشباب </a:t>
            </a:r>
            <a:r>
              <a:rPr lang="fr-FR" sz="2400" dirty="0" smtClean="0">
                <a:latin typeface="Arial" pitchFamily="34" charset="0"/>
                <a:cs typeface="Arial" pitchFamily="34" charset="0"/>
              </a:rPr>
              <a:t>ANSEJ </a:t>
            </a:r>
            <a:r>
              <a:rPr lang="ar-DZ" sz="2400" dirty="0" smtClean="0">
                <a:latin typeface="Arial" pitchFamily="34" charset="0"/>
                <a:cs typeface="Arial" pitchFamily="34" charset="0"/>
              </a:rPr>
              <a:t> </a:t>
            </a:r>
            <a:r>
              <a:rPr lang="ar-SA" sz="2400" dirty="0" smtClean="0">
                <a:latin typeface="Arial" pitchFamily="34" charset="0"/>
                <a:cs typeface="Arial" pitchFamily="34" charset="0"/>
              </a:rPr>
              <a:t>.</a:t>
            </a:r>
            <a:endParaRPr lang="fr-FR" sz="2400" dirty="0" smtClean="0">
              <a:latin typeface="Arial" pitchFamily="34" charset="0"/>
              <a:cs typeface="Arial" pitchFamily="34" charset="0"/>
            </a:endParaRPr>
          </a:p>
          <a:p>
            <a:pPr algn="r" rtl="1"/>
            <a:r>
              <a:rPr lang="ar-SA" sz="2400" dirty="0" smtClean="0">
                <a:latin typeface="Arial" pitchFamily="34" charset="0"/>
                <a:cs typeface="Arial" pitchFamily="34" charset="0"/>
              </a:rPr>
              <a:t>   و على الرغم من الجهود المبذولة في سبيل تطوير هذه المؤسسات، إلا أن الواقع العملي أثبت أن أغلبها تعاني العديد من المشاكل على مختلف الأصعدة المالية ،التسويقية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الإدارية ،و التي كثيرا ما تترافق بحالات من العسر والتعثر المالي اللذين غالبا ما يكونان سببا مباشرا لتصفية المؤسسة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إنتهائها</a:t>
            </a:r>
            <a:r>
              <a:rPr lang="ar-DZ" sz="2400" dirty="0" smtClean="0">
                <a:latin typeface="Arial" pitchFamily="34" charset="0"/>
                <a:cs typeface="Arial" pitchFamily="34" charset="0"/>
              </a:rPr>
              <a:t> </a:t>
            </a:r>
            <a:r>
              <a:rPr lang="ar-SA" sz="2400" dirty="0" smtClean="0">
                <a:latin typeface="Arial" pitchFamily="34" charset="0"/>
                <a:cs typeface="Arial" pitchFamily="34" charset="0"/>
              </a:rPr>
              <a:t>.</a:t>
            </a:r>
            <a:endParaRPr lang="fr-FR" sz="2400" dirty="0" smtClean="0">
              <a:latin typeface="Arial" pitchFamily="34" charset="0"/>
              <a:cs typeface="Arial" pitchFamily="34" charset="0"/>
            </a:endParaRPr>
          </a:p>
          <a:p>
            <a:pPr algn="r"/>
            <a:r>
              <a:rPr lang="ar-SA" sz="2400" dirty="0" smtClean="0">
                <a:latin typeface="Arial" pitchFamily="34" charset="0"/>
                <a:cs typeface="Arial" pitchFamily="34" charset="0"/>
              </a:rPr>
              <a:t>	 </a:t>
            </a:r>
            <a:r>
              <a:rPr lang="ar-DZ" sz="2400" dirty="0" smtClean="0">
                <a:latin typeface="Arial" pitchFamily="34" charset="0"/>
                <a:cs typeface="Arial" pitchFamily="34" charset="0"/>
              </a:rPr>
              <a:t>  </a:t>
            </a:r>
            <a:r>
              <a:rPr lang="ar-SA" sz="2400" dirty="0" smtClean="0">
                <a:latin typeface="Arial" pitchFamily="34" charset="0"/>
                <a:cs typeface="Arial" pitchFamily="34" charset="0"/>
              </a:rPr>
              <a:t>في ظل المقاربات السابقة فإن الحديث عن دعم المؤسسات الصغيرة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المتوسطة يقتضي</a:t>
            </a:r>
            <a:r>
              <a:rPr lang="ar-DZ" sz="2400" dirty="0" smtClean="0">
                <a:latin typeface="Arial" pitchFamily="34" charset="0"/>
                <a:cs typeface="Arial" pitchFamily="34" charset="0"/>
              </a:rPr>
              <a:t> وجوبا </a:t>
            </a:r>
            <a:r>
              <a:rPr lang="ar-SA" sz="2400" dirty="0" smtClean="0">
                <a:latin typeface="Arial" pitchFamily="34" charset="0"/>
                <a:cs typeface="Arial" pitchFamily="34" charset="0"/>
              </a:rPr>
              <a:t>البحث عن مسببات فشلها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تعثرها، من خلال تحديد منهجية دقيقة لتشخيص حالات التعثر المالي</a:t>
            </a:r>
            <a:r>
              <a:rPr lang="ar-DZ" sz="2400" dirty="0" smtClean="0">
                <a:latin typeface="Arial" pitchFamily="34" charset="0"/>
                <a:cs typeface="Arial" pitchFamily="34" charset="0"/>
              </a:rPr>
              <a:t> </a:t>
            </a:r>
            <a:r>
              <a:rPr lang="ar-SA" sz="2400" dirty="0" smtClean="0">
                <a:latin typeface="Arial" pitchFamily="34" charset="0"/>
                <a:cs typeface="Arial" pitchFamily="34" charset="0"/>
              </a:rPr>
              <a:t>و التنبؤ </a:t>
            </a:r>
            <a:r>
              <a:rPr lang="ar-SA" sz="2400" dirty="0" err="1" smtClean="0">
                <a:latin typeface="Arial" pitchFamily="34" charset="0"/>
                <a:cs typeface="Arial" pitchFamily="34" charset="0"/>
              </a:rPr>
              <a:t>به</a:t>
            </a:r>
            <a:r>
              <a:rPr lang="ar-SA" sz="2400" dirty="0" smtClean="0">
                <a:latin typeface="Arial" pitchFamily="34" charset="0"/>
                <a:cs typeface="Arial" pitchFamily="34" charset="0"/>
              </a:rPr>
              <a:t> من ثمة إيجاد طرق </a:t>
            </a:r>
            <a:r>
              <a:rPr lang="ar-SA" sz="2400" dirty="0" err="1" smtClean="0">
                <a:latin typeface="Arial" pitchFamily="34" charset="0"/>
                <a:cs typeface="Arial" pitchFamily="34" charset="0"/>
              </a:rPr>
              <a:t>و</a:t>
            </a:r>
            <a:r>
              <a:rPr lang="ar-SA" sz="2400" dirty="0" smtClean="0">
                <a:latin typeface="Arial" pitchFamily="34" charset="0"/>
                <a:cs typeface="Arial" pitchFamily="34" charset="0"/>
              </a:rPr>
              <a:t> مناهج لعلاجه</a:t>
            </a:r>
            <a:r>
              <a:rPr lang="ar-DZ" sz="2000" dirty="0" smtClean="0"/>
              <a:t>.</a:t>
            </a:r>
            <a:endParaRPr lang="fr-FR" sz="2000" b="1" i="1"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 xmlns:p14="http://schemas.microsoft.com/office/powerpoint/2010/main" val="3872027548"/>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2000" fill="hold"/>
                                        <p:tgtEl>
                                          <p:spTgt spid="3"/>
                                        </p:tgtEl>
                                        <p:attrNameLst>
                                          <p:attrName>ppt_w</p:attrName>
                                        </p:attrNameLst>
                                      </p:cBhvr>
                                      <p:tavLst>
                                        <p:tav tm="0">
                                          <p:val>
                                            <p:fltVal val="0"/>
                                          </p:val>
                                        </p:tav>
                                        <p:tav tm="100000">
                                          <p:val>
                                            <p:strVal val="#ppt_w"/>
                                          </p:val>
                                        </p:tav>
                                      </p:tavLst>
                                    </p:anim>
                                    <p:anim calcmode="lin" valueType="num">
                                      <p:cBhvr>
                                        <p:cTn id="14" dur="2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à coins arrondis 2"/>
          <p:cNvSpPr/>
          <p:nvPr/>
        </p:nvSpPr>
        <p:spPr>
          <a:xfrm>
            <a:off x="3855308" y="123412"/>
            <a:ext cx="2340018" cy="674227"/>
          </a:xfrm>
          <a:prstGeom prst="round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wrap="square">
            <a:spAutoFit/>
          </a:bodyPr>
          <a:lstStyle/>
          <a:p>
            <a:pPr algn="ctr" rtl="1">
              <a:lnSpc>
                <a:spcPct val="120000"/>
              </a:lnSpc>
              <a:spcAft>
                <a:spcPts val="0"/>
              </a:spcAft>
            </a:pPr>
            <a:r>
              <a:rPr lang="ar-DZ" sz="2800" b="1" i="0" dirty="0" smtClean="0">
                <a:solidFill>
                  <a:srgbClr val="92D050"/>
                </a:solidFill>
                <a:effectLst/>
                <a:latin typeface="Calibri" panose="020F0502020204030204" pitchFamily="34" charset="0"/>
                <a:ea typeface="Times New Roman" panose="02020603050405020304" pitchFamily="18" charset="0"/>
                <a:cs typeface="Simplified Arabic" panose="02020603050405020304" pitchFamily="18" charset="-78"/>
              </a:rPr>
              <a:t>إشكالية البحث</a:t>
            </a:r>
            <a:endParaRPr lang="fr-FR" sz="1400" b="1" i="1" dirty="0">
              <a:solidFill>
                <a:srgbClr val="92D050"/>
              </a:solidFill>
              <a:effectLst/>
              <a:latin typeface="Calibri" panose="020F0502020204030204" pitchFamily="34" charset="0"/>
              <a:ea typeface="Times New Roman" panose="02020603050405020304" pitchFamily="18" charset="0"/>
              <a:cs typeface="Arial" panose="020B0604020202020204" pitchFamily="34" charset="0"/>
            </a:endParaRPr>
          </a:p>
        </p:txBody>
      </p:sp>
      <p:sp>
        <p:nvSpPr>
          <p:cNvPr id="4" name="Rectangle à coins arrondis 3"/>
          <p:cNvSpPr/>
          <p:nvPr/>
        </p:nvSpPr>
        <p:spPr>
          <a:xfrm>
            <a:off x="326572" y="1593670"/>
            <a:ext cx="9037672" cy="1246299"/>
          </a:xfrm>
          <a:prstGeom prst="roundRect">
            <a:avLst/>
          </a:prstGeom>
          <a:solidFill>
            <a:srgbClr val="00B0F0"/>
          </a:solidFill>
        </p:spPr>
        <p:style>
          <a:lnRef idx="0">
            <a:schemeClr val="accent1"/>
          </a:lnRef>
          <a:fillRef idx="3">
            <a:schemeClr val="accent1"/>
          </a:fillRef>
          <a:effectRef idx="3">
            <a:schemeClr val="accent1"/>
          </a:effectRef>
          <a:fontRef idx="minor">
            <a:schemeClr val="lt1"/>
          </a:fontRef>
        </p:style>
        <p:txBody>
          <a:bodyPr wrap="square">
            <a:spAutoFit/>
          </a:bodyPr>
          <a:lstStyle/>
          <a:p>
            <a:pPr algn="r" rtl="1">
              <a:lnSpc>
                <a:spcPct val="120000"/>
              </a:lnSpc>
            </a:pPr>
            <a:r>
              <a:rPr lang="ar-DZ" sz="2800" b="1" dirty="0" smtClean="0">
                <a:solidFill>
                  <a:schemeClr val="bg1"/>
                </a:solidFill>
                <a:latin typeface="Arial" pitchFamily="34" charset="0"/>
                <a:cs typeface="Arial" pitchFamily="34" charset="0"/>
              </a:rPr>
              <a:t>ما هي الأسباب التي تجعل المؤسسات الصغيرة والمتوسطة تتعثر ماليا  ؟</a:t>
            </a:r>
            <a:endParaRPr lang="fr-FR" sz="2800" dirty="0" smtClean="0">
              <a:solidFill>
                <a:schemeClr val="bg1"/>
              </a:solidFill>
              <a:latin typeface="Arial" pitchFamily="34" charset="0"/>
              <a:cs typeface="Arial" pitchFamily="34" charset="0"/>
            </a:endParaRPr>
          </a:p>
          <a:p>
            <a:pPr lvl="0" algn="r" rtl="1">
              <a:lnSpc>
                <a:spcPct val="120000"/>
              </a:lnSpc>
            </a:pPr>
            <a:endParaRPr lang="fr-FR" sz="2800" b="1" i="1" dirty="0">
              <a:solidFill>
                <a:schemeClr val="bg1"/>
              </a:solidFill>
              <a:effectLst>
                <a:outerShdw blurRad="38100" dist="38100" dir="2700000" algn="tl">
                  <a:srgbClr val="000000">
                    <a:alpha val="43137"/>
                  </a:srgbClr>
                </a:outerShdw>
              </a:effectLst>
              <a:latin typeface="Simplified Arabic" pitchFamily="18" charset="-78"/>
              <a:ea typeface="Times New Roman" panose="02020603050405020304" pitchFamily="18" charset="0"/>
              <a:cs typeface="Akhbar MT" pitchFamily="2" charset="-78"/>
            </a:endParaRPr>
          </a:p>
        </p:txBody>
      </p:sp>
      <p:sp>
        <p:nvSpPr>
          <p:cNvPr id="5" name="Rectangle 4"/>
          <p:cNvSpPr/>
          <p:nvPr/>
        </p:nvSpPr>
        <p:spPr>
          <a:xfrm>
            <a:off x="313508" y="885852"/>
            <a:ext cx="8974183" cy="949171"/>
          </a:xfrm>
          <a:prstGeom prst="rect">
            <a:avLst/>
          </a:prstGeom>
        </p:spPr>
        <p:txBody>
          <a:bodyPr wrap="square">
            <a:spAutoFit/>
          </a:bodyPr>
          <a:lstStyle/>
          <a:p>
            <a:pPr algn="just" rtl="1">
              <a:lnSpc>
                <a:spcPct val="120000"/>
              </a:lnSpc>
            </a:pPr>
            <a:r>
              <a:rPr lang="ar-DZ" sz="2400" dirty="0" smtClean="0">
                <a:latin typeface="Arial" pitchFamily="34" charset="0"/>
                <a:cs typeface="Arial" pitchFamily="34" charset="0"/>
              </a:rPr>
              <a:t>    </a:t>
            </a:r>
            <a:r>
              <a:rPr lang="ar-DZ" sz="2400" dirty="0" err="1" smtClean="0">
                <a:latin typeface="Arial" pitchFamily="34" charset="0"/>
                <a:cs typeface="Arial" pitchFamily="34" charset="0"/>
              </a:rPr>
              <a:t>إنطلاقا</a:t>
            </a:r>
            <a:r>
              <a:rPr lang="ar-DZ" sz="2400" dirty="0" smtClean="0">
                <a:latin typeface="Arial" pitchFamily="34" charset="0"/>
                <a:cs typeface="Arial" pitchFamily="34" charset="0"/>
              </a:rPr>
              <a:t> مما سبق فإن الإشكالية التي يمكن طرحها في هذا المجال تتمحور حول :</a:t>
            </a:r>
          </a:p>
          <a:p>
            <a:pPr lvl="0" algn="just" rtl="1">
              <a:lnSpc>
                <a:spcPct val="120000"/>
              </a:lnSpc>
            </a:pPr>
            <a:endParaRPr lang="fr-FR" sz="2400" b="1" i="1" dirty="0">
              <a:solidFill>
                <a:prstClr val="black"/>
              </a:solidFill>
              <a:latin typeface="Calibri" panose="020F0502020204030204" pitchFamily="34" charset="0"/>
              <a:ea typeface="Times New Roman" panose="02020603050405020304" pitchFamily="18" charset="0"/>
              <a:cs typeface="Arial" panose="020B0604020202020204" pitchFamily="34" charset="0"/>
            </a:endParaRPr>
          </a:p>
        </p:txBody>
      </p:sp>
      <p:sp>
        <p:nvSpPr>
          <p:cNvPr id="6" name="Rectangle 5"/>
          <p:cNvSpPr/>
          <p:nvPr/>
        </p:nvSpPr>
        <p:spPr>
          <a:xfrm>
            <a:off x="142875" y="2978331"/>
            <a:ext cx="9236256" cy="2862322"/>
          </a:xfrm>
          <a:prstGeom prst="rect">
            <a:avLst/>
          </a:prstGeom>
        </p:spPr>
        <p:txBody>
          <a:bodyPr wrap="square">
            <a:spAutoFit/>
          </a:bodyPr>
          <a:lstStyle/>
          <a:p>
            <a:pPr algn="just" rtl="1">
              <a:lnSpc>
                <a:spcPct val="150000"/>
              </a:lnSpc>
              <a:spcAft>
                <a:spcPts val="0"/>
              </a:spcAft>
              <a:defRPr/>
            </a:pPr>
            <a:r>
              <a:rPr lang="ar-DZ" sz="2800" b="1" dirty="0">
                <a:latin typeface="Calibri" panose="020F0502020204030204" pitchFamily="34" charset="0"/>
                <a:ea typeface="Times New Roman" panose="02020603050405020304" pitchFamily="18" charset="0"/>
                <a:cs typeface="Simplified Arabic" panose="02020603050405020304" pitchFamily="18" charset="-78"/>
              </a:rPr>
              <a:t> ويتفرع هذا السؤال الرئيسي إلى الأسئلة الفرعية التالية: </a:t>
            </a:r>
          </a:p>
          <a:p>
            <a:pPr marL="342900" indent="-342900" algn="just" rtl="1">
              <a:lnSpc>
                <a:spcPct val="150000"/>
              </a:lnSpc>
              <a:spcAft>
                <a:spcPts val="0"/>
              </a:spcAft>
              <a:buFont typeface="Wingdings" panose="05000000000000000000" pitchFamily="2" charset="2"/>
              <a:buChar char=""/>
              <a:defRPr/>
            </a:pPr>
            <a:r>
              <a:rPr lang="ar-DZ" sz="2400" dirty="0">
                <a:latin typeface="Arial" pitchFamily="34" charset="0"/>
                <a:cs typeface="Arial" pitchFamily="34" charset="0"/>
              </a:rPr>
              <a:t>ما مفهوم المؤسسات الصغيرة والمتوسطة </a:t>
            </a:r>
            <a:r>
              <a:rPr lang="ar-DZ" sz="2400" b="1" dirty="0">
                <a:latin typeface="Arial" pitchFamily="34" charset="0"/>
                <a:ea typeface="Times New Roman" panose="02020603050405020304" pitchFamily="18" charset="0"/>
                <a:cs typeface="Arial" pitchFamily="34" charset="0"/>
              </a:rPr>
              <a:t>؟ </a:t>
            </a:r>
            <a:r>
              <a:rPr lang="ar-DZ" sz="2400" dirty="0">
                <a:latin typeface="Arial" pitchFamily="34" charset="0"/>
                <a:cs typeface="Arial" pitchFamily="34" charset="0"/>
              </a:rPr>
              <a:t>وما هي خصائصها</a:t>
            </a:r>
            <a:r>
              <a:rPr lang="ar-DZ" sz="2400" b="1" dirty="0">
                <a:latin typeface="Arial" pitchFamily="34" charset="0"/>
                <a:ea typeface="Times New Roman" panose="02020603050405020304" pitchFamily="18" charset="0"/>
                <a:cs typeface="Arial" pitchFamily="34" charset="0"/>
              </a:rPr>
              <a:t>؟</a:t>
            </a:r>
          </a:p>
          <a:p>
            <a:pPr marL="342900" indent="-342900" algn="just" rtl="1">
              <a:lnSpc>
                <a:spcPct val="150000"/>
              </a:lnSpc>
              <a:spcAft>
                <a:spcPts val="0"/>
              </a:spcAft>
              <a:buFont typeface="Wingdings" panose="05000000000000000000" pitchFamily="2" charset="2"/>
              <a:buChar char=""/>
              <a:defRPr/>
            </a:pPr>
            <a:r>
              <a:rPr lang="ar-DZ" sz="2400" dirty="0">
                <a:latin typeface="Arial" pitchFamily="34" charset="0"/>
                <a:cs typeface="Arial" pitchFamily="34" charset="0"/>
              </a:rPr>
              <a:t>ما المقصود بالتعثر المالي</a:t>
            </a:r>
            <a:r>
              <a:rPr lang="ar-DZ" sz="2400" b="1" dirty="0">
                <a:latin typeface="Arial" pitchFamily="34" charset="0"/>
                <a:ea typeface="Times New Roman" panose="02020603050405020304" pitchFamily="18" charset="0"/>
                <a:cs typeface="Arial" pitchFamily="34" charset="0"/>
              </a:rPr>
              <a:t> ؟</a:t>
            </a:r>
            <a:r>
              <a:rPr lang="ar-DZ" sz="2400" dirty="0">
                <a:latin typeface="Arial" pitchFamily="34" charset="0"/>
                <a:cs typeface="Arial" pitchFamily="34" charset="0"/>
              </a:rPr>
              <a:t> و ما هي مظاهره  ؟</a:t>
            </a:r>
            <a:endParaRPr lang="fr-FR" sz="2400" dirty="0">
              <a:latin typeface="Arial" pitchFamily="34" charset="0"/>
              <a:cs typeface="Arial" pitchFamily="34" charset="0"/>
            </a:endParaRPr>
          </a:p>
          <a:p>
            <a:pPr marL="342900" indent="-342900" algn="just" rtl="1">
              <a:lnSpc>
                <a:spcPct val="150000"/>
              </a:lnSpc>
              <a:spcAft>
                <a:spcPts val="0"/>
              </a:spcAft>
              <a:buFont typeface="Wingdings" panose="05000000000000000000" pitchFamily="2" charset="2"/>
              <a:buChar char=""/>
              <a:defRPr/>
            </a:pPr>
            <a:r>
              <a:rPr lang="ar-DZ" sz="2400" dirty="0">
                <a:latin typeface="Arial" pitchFamily="34" charset="0"/>
                <a:cs typeface="Arial" pitchFamily="34" charset="0"/>
              </a:rPr>
              <a:t>ما طبيعة وخصوصيات المؤسسات الصغيرة والمتوسطة المنشأة في إطار </a:t>
            </a:r>
            <a:r>
              <a:rPr lang="en-US" sz="2400" dirty="0">
                <a:latin typeface="Arial" pitchFamily="34" charset="0"/>
                <a:cs typeface="Arial" pitchFamily="34" charset="0"/>
              </a:rPr>
              <a:t>ANSEJ </a:t>
            </a:r>
            <a:r>
              <a:rPr lang="ar-DZ" sz="2400" dirty="0">
                <a:latin typeface="Arial" pitchFamily="34" charset="0"/>
                <a:cs typeface="Arial" pitchFamily="34" charset="0"/>
              </a:rPr>
              <a:t>؟</a:t>
            </a:r>
            <a:endParaRPr lang="fr-FR" sz="2400" dirty="0">
              <a:latin typeface="Arial" pitchFamily="34" charset="0"/>
              <a:cs typeface="Arial" pitchFamily="34" charset="0"/>
            </a:endParaRPr>
          </a:p>
          <a:p>
            <a:pPr marL="342900" indent="-342900" algn="just" rtl="1">
              <a:lnSpc>
                <a:spcPct val="150000"/>
              </a:lnSpc>
              <a:spcAft>
                <a:spcPts val="0"/>
              </a:spcAft>
              <a:buFont typeface="Wingdings" panose="05000000000000000000" pitchFamily="2" charset="2"/>
              <a:buChar char=""/>
              <a:defRPr/>
            </a:pPr>
            <a:endParaRPr lang="ar-DZ" sz="2000" b="1" dirty="0">
              <a:latin typeface="Calibri" panose="020F0502020204030204" pitchFamily="34" charset="0"/>
              <a:ea typeface="Times New Roman" panose="02020603050405020304" pitchFamily="18" charset="0"/>
              <a:cs typeface="Simplified Arabic" panose="02020603050405020304" pitchFamily="18" charset="-78"/>
            </a:endParaRPr>
          </a:p>
        </p:txBody>
      </p:sp>
    </p:spTree>
    <p:extLst>
      <p:ext uri="{BB962C8B-B14F-4D97-AF65-F5344CB8AC3E}">
        <p14:creationId xmlns="" xmlns:p14="http://schemas.microsoft.com/office/powerpoint/2010/main" val="4173739127"/>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p:cTn id="2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à coins arrondis 3"/>
          <p:cNvSpPr/>
          <p:nvPr/>
        </p:nvSpPr>
        <p:spPr>
          <a:xfrm>
            <a:off x="4053959" y="248392"/>
            <a:ext cx="1796320" cy="807029"/>
          </a:xfrm>
          <a:prstGeom prst="round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wrap="square">
            <a:spAutoFit/>
          </a:bodyPr>
          <a:lstStyle/>
          <a:p>
            <a:pPr algn="ctr" rtl="1">
              <a:lnSpc>
                <a:spcPct val="120000"/>
              </a:lnSpc>
              <a:spcAft>
                <a:spcPts val="0"/>
              </a:spcAft>
            </a:pPr>
            <a:r>
              <a:rPr lang="ar-DZ" sz="3600" b="1" i="0" dirty="0" smtClean="0">
                <a:solidFill>
                  <a:srgbClr val="92D050"/>
                </a:solidFill>
                <a:effectLst/>
                <a:latin typeface="Calibri" panose="020F0502020204030204" pitchFamily="34" charset="0"/>
                <a:ea typeface="Times New Roman" panose="02020603050405020304" pitchFamily="18" charset="0"/>
                <a:cs typeface="Simplified Arabic" panose="02020603050405020304" pitchFamily="18" charset="-78"/>
              </a:rPr>
              <a:t>الفرضيات</a:t>
            </a:r>
            <a:endParaRPr lang="fr-FR" b="1" i="1" dirty="0">
              <a:solidFill>
                <a:srgbClr val="92D050"/>
              </a:solidFill>
              <a:effectLst/>
              <a:latin typeface="Calibri" panose="020F0502020204030204" pitchFamily="34" charset="0"/>
              <a:ea typeface="Times New Roman" panose="02020603050405020304" pitchFamily="18" charset="0"/>
              <a:cs typeface="Arial" panose="020B0604020202020204" pitchFamily="34" charset="0"/>
            </a:endParaRPr>
          </a:p>
        </p:txBody>
      </p:sp>
      <p:sp>
        <p:nvSpPr>
          <p:cNvPr id="6" name="Rectangle 5"/>
          <p:cNvSpPr/>
          <p:nvPr/>
        </p:nvSpPr>
        <p:spPr>
          <a:xfrm>
            <a:off x="313509" y="1403440"/>
            <a:ext cx="9001125" cy="3915174"/>
          </a:xfrm>
          <a:prstGeom prst="rect">
            <a:avLst/>
          </a:prstGeom>
        </p:spPr>
        <p:txBody>
          <a:bodyPr wrap="square">
            <a:spAutoFit/>
          </a:bodyPr>
          <a:lstStyle/>
          <a:p>
            <a:pPr algn="just" rtl="1">
              <a:lnSpc>
                <a:spcPct val="150000"/>
              </a:lnSpc>
              <a:spcAft>
                <a:spcPts val="0"/>
              </a:spcAft>
              <a:buFont typeface="Wingdings" pitchFamily="2" charset="2"/>
              <a:buChar char="v"/>
              <a:defRPr/>
            </a:pPr>
            <a:r>
              <a:rPr lang="ar-DZ" sz="2800" b="1" dirty="0">
                <a:latin typeface="Calibri" panose="020F0502020204030204" pitchFamily="34" charset="0"/>
                <a:ea typeface="Times New Roman" panose="02020603050405020304" pitchFamily="18" charset="0"/>
                <a:cs typeface="Simplified Arabic" panose="02020603050405020304" pitchFamily="18" charset="-78"/>
              </a:rPr>
              <a:t>كإجابة مؤقتة على هذه التساؤلات يمكن صياغة الفرضيات التالية:</a:t>
            </a:r>
            <a:endParaRPr lang="ar-DZ" sz="2800" b="1" dirty="0">
              <a:latin typeface="Calibri"/>
              <a:ea typeface="Calibri"/>
              <a:cs typeface="Traditional Arabic"/>
            </a:endParaRPr>
          </a:p>
          <a:p>
            <a:pPr marL="342900" indent="-342900" algn="just" rtl="1">
              <a:lnSpc>
                <a:spcPct val="107000"/>
              </a:lnSpc>
              <a:spcAft>
                <a:spcPts val="800"/>
              </a:spcAft>
              <a:buFont typeface="Wingdings 2"/>
              <a:buChar char=""/>
              <a:defRPr/>
            </a:pPr>
            <a:r>
              <a:rPr lang="ar-DZ" sz="2800" dirty="0">
                <a:latin typeface="Arial" pitchFamily="34" charset="0"/>
                <a:cs typeface="Arial" pitchFamily="34" charset="0"/>
              </a:rPr>
              <a:t>إن المؤسسات الصغيرة والمتوسطة هي بديل تنموي حيوي. </a:t>
            </a:r>
          </a:p>
          <a:p>
            <a:pPr marL="342900" indent="-342900" algn="just" rtl="1">
              <a:lnSpc>
                <a:spcPct val="107000"/>
              </a:lnSpc>
              <a:spcAft>
                <a:spcPts val="800"/>
              </a:spcAft>
              <a:buFont typeface="Wingdings 2"/>
              <a:buChar char=""/>
              <a:defRPr/>
            </a:pPr>
            <a:r>
              <a:rPr lang="ar-DZ" sz="2800" dirty="0">
                <a:latin typeface="Arial" pitchFamily="34" charset="0"/>
                <a:cs typeface="Arial" pitchFamily="34" charset="0"/>
              </a:rPr>
              <a:t>التعثر المالي مؤشر على توجه المؤسسة نحو التوقف أو التصفية.</a:t>
            </a:r>
            <a:endParaRPr lang="fr-FR" sz="2800" dirty="0">
              <a:latin typeface="Arial" pitchFamily="34" charset="0"/>
              <a:cs typeface="Arial" pitchFamily="34" charset="0"/>
            </a:endParaRPr>
          </a:p>
          <a:p>
            <a:pPr marL="342900" indent="-342900" algn="just" rtl="1">
              <a:lnSpc>
                <a:spcPct val="107000"/>
              </a:lnSpc>
              <a:spcAft>
                <a:spcPts val="800"/>
              </a:spcAft>
              <a:buFont typeface="Wingdings 2"/>
              <a:buChar char=""/>
              <a:defRPr/>
            </a:pPr>
            <a:r>
              <a:rPr lang="ar-DZ" sz="2800" dirty="0">
                <a:latin typeface="Arial" pitchFamily="34" charset="0"/>
                <a:cs typeface="Arial" pitchFamily="34" charset="0"/>
              </a:rPr>
              <a:t>تعاني كافة المؤسسات الصغيرة </a:t>
            </a:r>
            <a:r>
              <a:rPr lang="ar-DZ" sz="2800" dirty="0" err="1">
                <a:latin typeface="Arial" pitchFamily="34" charset="0"/>
                <a:cs typeface="Arial" pitchFamily="34" charset="0"/>
              </a:rPr>
              <a:t>و</a:t>
            </a:r>
            <a:r>
              <a:rPr lang="ar-DZ" sz="2800" dirty="0">
                <a:latin typeface="Arial" pitchFamily="34" charset="0"/>
                <a:cs typeface="Arial" pitchFamily="34" charset="0"/>
              </a:rPr>
              <a:t> المتوسطة المنشأة في </a:t>
            </a:r>
            <a:r>
              <a:rPr lang="ar-DZ" sz="2800" dirty="0" smtClean="0">
                <a:latin typeface="Arial" pitchFamily="34" charset="0"/>
                <a:cs typeface="Arial" pitchFamily="34" charset="0"/>
              </a:rPr>
              <a:t>إطار(</a:t>
            </a:r>
            <a:r>
              <a:rPr lang="en-US" sz="2800" dirty="0" smtClean="0">
                <a:latin typeface="Arial" pitchFamily="34" charset="0"/>
                <a:cs typeface="Arial" pitchFamily="34" charset="0"/>
              </a:rPr>
              <a:t>ANSEJ</a:t>
            </a:r>
            <a:r>
              <a:rPr lang="ar-DZ" sz="2800" dirty="0" smtClean="0">
                <a:latin typeface="Arial" pitchFamily="34" charset="0"/>
                <a:cs typeface="Arial" pitchFamily="34" charset="0"/>
              </a:rPr>
              <a:t>)</a:t>
            </a:r>
            <a:r>
              <a:rPr lang="ar-SA" sz="2800" dirty="0" smtClean="0">
                <a:latin typeface="Arial" pitchFamily="34" charset="0"/>
                <a:cs typeface="Arial" pitchFamily="34" charset="0"/>
              </a:rPr>
              <a:t> </a:t>
            </a:r>
            <a:r>
              <a:rPr lang="ar-SA" sz="2800" dirty="0">
                <a:latin typeface="Arial" pitchFamily="34" charset="0"/>
                <a:cs typeface="Arial" pitchFamily="34" charset="0"/>
              </a:rPr>
              <a:t>من مشاكل مالية عديدة.</a:t>
            </a:r>
            <a:endParaRPr lang="ar-DZ" sz="2800" dirty="0">
              <a:latin typeface="Arial" pitchFamily="34" charset="0"/>
              <a:cs typeface="Arial" pitchFamily="34" charset="0"/>
            </a:endParaRPr>
          </a:p>
          <a:p>
            <a:pPr marL="342900" indent="-342900" algn="just" rtl="1">
              <a:lnSpc>
                <a:spcPct val="107000"/>
              </a:lnSpc>
              <a:spcAft>
                <a:spcPts val="800"/>
              </a:spcAft>
              <a:buFont typeface="Wingdings 2"/>
              <a:buChar char=""/>
              <a:defRPr/>
            </a:pPr>
            <a:endParaRPr lang="fr-FR" sz="2800" dirty="0">
              <a:latin typeface="Arial" pitchFamily="34" charset="0"/>
              <a:cs typeface="Arial" pitchFamily="34" charset="0"/>
            </a:endParaRPr>
          </a:p>
          <a:p>
            <a:pPr marL="342900" indent="-342900" algn="just" rtl="1">
              <a:lnSpc>
                <a:spcPct val="107000"/>
              </a:lnSpc>
              <a:spcAft>
                <a:spcPts val="800"/>
              </a:spcAft>
              <a:buFont typeface="Wingdings 2"/>
              <a:buChar char=""/>
              <a:defRPr/>
            </a:pPr>
            <a:endParaRPr lang="en-US" sz="2800" b="1" dirty="0">
              <a:latin typeface="Arial" pitchFamily="34" charset="0"/>
              <a:ea typeface="Calibri"/>
              <a:cs typeface="Arial" pitchFamily="34" charset="0"/>
            </a:endParaRPr>
          </a:p>
        </p:txBody>
      </p:sp>
    </p:spTree>
    <p:extLst>
      <p:ext uri="{BB962C8B-B14F-4D97-AF65-F5344CB8AC3E}">
        <p14:creationId xmlns="" xmlns:p14="http://schemas.microsoft.com/office/powerpoint/2010/main" val="4167961179"/>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p:cTn id="13"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p:cTn id="19"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6">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p:cTn id="25" dur="500" fill="hold"/>
                                        <p:tgtEl>
                                          <p:spTgt spid="6">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6">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à coins arrondis 3"/>
          <p:cNvSpPr/>
          <p:nvPr/>
        </p:nvSpPr>
        <p:spPr>
          <a:xfrm>
            <a:off x="3500430" y="89069"/>
            <a:ext cx="2286416" cy="919401"/>
          </a:xfrm>
          <a:prstGeom prst="round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wrap="square">
            <a:spAutoFit/>
          </a:bodyPr>
          <a:lstStyle/>
          <a:p>
            <a:pPr algn="ctr" rtl="1">
              <a:lnSpc>
                <a:spcPct val="150000"/>
              </a:lnSpc>
              <a:defRPr/>
            </a:pPr>
            <a:r>
              <a:rPr lang="ar-DZ" sz="3200" b="1" dirty="0">
                <a:solidFill>
                  <a:srgbClr val="92D050"/>
                </a:solidFill>
                <a:latin typeface="Calibri" panose="020F0502020204030204" pitchFamily="34" charset="0"/>
                <a:ea typeface="Times New Roman" panose="02020603050405020304" pitchFamily="18" charset="0"/>
                <a:cs typeface="Simplified Arabic" panose="02020603050405020304" pitchFamily="18" charset="-78"/>
              </a:rPr>
              <a:t>أهمية البحث</a:t>
            </a:r>
            <a:endParaRPr lang="fr-FR" sz="3200" b="1" i="1" dirty="0">
              <a:solidFill>
                <a:srgbClr val="92D050"/>
              </a:solidFill>
              <a:latin typeface="Calibri" panose="020F0502020204030204" pitchFamily="34" charset="0"/>
              <a:ea typeface="Times New Roman" panose="02020603050405020304" pitchFamily="18" charset="0"/>
            </a:endParaRPr>
          </a:p>
        </p:txBody>
      </p:sp>
      <p:sp>
        <p:nvSpPr>
          <p:cNvPr id="5" name="Rectangle 11"/>
          <p:cNvSpPr>
            <a:spLocks noChangeArrowheads="1"/>
          </p:cNvSpPr>
          <p:nvPr/>
        </p:nvSpPr>
        <p:spPr bwMode="auto">
          <a:xfrm>
            <a:off x="182880" y="992777"/>
            <a:ext cx="9026433" cy="1969770"/>
          </a:xfrm>
          <a:prstGeom prst="rect">
            <a:avLst/>
          </a:prstGeom>
          <a:noFill/>
          <a:ln w="9525">
            <a:noFill/>
            <a:miter lim="800000"/>
            <a:headEnd/>
            <a:tailEnd/>
          </a:ln>
        </p:spPr>
        <p:txBody>
          <a:bodyPr wrap="square">
            <a:spAutoFit/>
          </a:bodyPr>
          <a:lstStyle/>
          <a:p>
            <a:pPr algn="r" rtl="1"/>
            <a:r>
              <a:rPr lang="ar-DZ" sz="2800" dirty="0"/>
              <a:t>      </a:t>
            </a:r>
            <a:r>
              <a:rPr lang="ar-DZ" sz="2400" dirty="0">
                <a:latin typeface="Arial" pitchFamily="34" charset="0"/>
                <a:cs typeface="Arial" pitchFamily="34" charset="0"/>
              </a:rPr>
              <a:t>تستمد دراستنا أهميتها من خلال :</a:t>
            </a:r>
            <a:endParaRPr lang="fr-FR" sz="2400" dirty="0">
              <a:latin typeface="Arial" pitchFamily="34" charset="0"/>
              <a:cs typeface="Arial" pitchFamily="34" charset="0"/>
            </a:endParaRPr>
          </a:p>
          <a:p>
            <a:pPr algn="r" rtl="1">
              <a:buFont typeface="Wingdings" pitchFamily="2" charset="2"/>
              <a:buChar char="Ø"/>
            </a:pPr>
            <a:r>
              <a:rPr lang="ar-DZ" sz="2400" dirty="0">
                <a:latin typeface="Arial" pitchFamily="34" charset="0"/>
                <a:cs typeface="Arial" pitchFamily="34" charset="0"/>
              </a:rPr>
              <a:t>الأهمية الكبرى التي تحظى </a:t>
            </a:r>
            <a:r>
              <a:rPr lang="ar-DZ" sz="2400" dirty="0" err="1">
                <a:latin typeface="Arial" pitchFamily="34" charset="0"/>
                <a:cs typeface="Arial" pitchFamily="34" charset="0"/>
              </a:rPr>
              <a:t>بها</a:t>
            </a:r>
            <a:r>
              <a:rPr lang="ar-DZ" sz="2400" dirty="0">
                <a:latin typeface="Arial" pitchFamily="34" charset="0"/>
                <a:cs typeface="Arial" pitchFamily="34" charset="0"/>
              </a:rPr>
              <a:t> المؤسسات الصغيرة </a:t>
            </a:r>
            <a:r>
              <a:rPr lang="ar-DZ" sz="2400" dirty="0" err="1">
                <a:latin typeface="Arial" pitchFamily="34" charset="0"/>
                <a:cs typeface="Arial" pitchFamily="34" charset="0"/>
              </a:rPr>
              <a:t>و</a:t>
            </a:r>
            <a:r>
              <a:rPr lang="ar-DZ" sz="2400" dirty="0">
                <a:latin typeface="Arial" pitchFamily="34" charset="0"/>
                <a:cs typeface="Arial" pitchFamily="34" charset="0"/>
              </a:rPr>
              <a:t> المتوسطة في الاقتصاد </a:t>
            </a:r>
            <a:r>
              <a:rPr lang="ar-DZ" sz="2400" dirty="0" smtClean="0">
                <a:latin typeface="Arial" pitchFamily="34" charset="0"/>
                <a:cs typeface="Arial" pitchFamily="34" charset="0"/>
              </a:rPr>
              <a:t>الوطني.</a:t>
            </a:r>
            <a:endParaRPr lang="fr-FR" sz="2400" dirty="0">
              <a:latin typeface="Arial" pitchFamily="34" charset="0"/>
              <a:cs typeface="Arial" pitchFamily="34" charset="0"/>
            </a:endParaRPr>
          </a:p>
          <a:p>
            <a:pPr algn="r" rtl="1">
              <a:buFont typeface="Wingdings" pitchFamily="2" charset="2"/>
              <a:buChar char="Ø"/>
            </a:pPr>
            <a:r>
              <a:rPr lang="ar-DZ" sz="2400" dirty="0">
                <a:latin typeface="Arial" pitchFamily="34" charset="0"/>
                <a:cs typeface="Arial" pitchFamily="34" charset="0"/>
              </a:rPr>
              <a:t>كما تكمن أهمية هذا الموضوع في الإطلاع العملي على واقع المؤسسات الصغيرة </a:t>
            </a:r>
            <a:r>
              <a:rPr lang="ar-DZ" sz="2400" dirty="0" err="1">
                <a:latin typeface="Arial" pitchFamily="34" charset="0"/>
                <a:cs typeface="Arial" pitchFamily="34" charset="0"/>
              </a:rPr>
              <a:t>و</a:t>
            </a:r>
            <a:r>
              <a:rPr lang="ar-DZ" sz="2400" dirty="0">
                <a:latin typeface="Arial" pitchFamily="34" charset="0"/>
                <a:cs typeface="Arial" pitchFamily="34" charset="0"/>
              </a:rPr>
              <a:t> المتوسطة </a:t>
            </a:r>
            <a:r>
              <a:rPr lang="ar-DZ" sz="2400" dirty="0" smtClean="0">
                <a:latin typeface="Arial" pitchFamily="34" charset="0"/>
                <a:cs typeface="Arial" pitchFamily="34" charset="0"/>
              </a:rPr>
              <a:t> </a:t>
            </a:r>
            <a:r>
              <a:rPr lang="ar-DZ" sz="2400" dirty="0">
                <a:latin typeface="Arial" pitchFamily="34" charset="0"/>
                <a:cs typeface="Arial" pitchFamily="34" charset="0"/>
              </a:rPr>
              <a:t>وطنيا ومحليا </a:t>
            </a:r>
            <a:r>
              <a:rPr lang="ar-DZ" sz="2400" dirty="0" err="1">
                <a:latin typeface="Arial" pitchFamily="34" charset="0"/>
                <a:cs typeface="Arial" pitchFamily="34" charset="0"/>
              </a:rPr>
              <a:t>و</a:t>
            </a:r>
            <a:r>
              <a:rPr lang="ar-DZ" sz="2400" dirty="0">
                <a:latin typeface="Arial" pitchFamily="34" charset="0"/>
                <a:cs typeface="Arial" pitchFamily="34" charset="0"/>
              </a:rPr>
              <a:t> مدى تأقلمها مع الظروف الاقتصادية المختلفة.</a:t>
            </a:r>
            <a:endParaRPr lang="ar-DZ" sz="2800" dirty="0">
              <a:latin typeface="Arial" pitchFamily="34" charset="0"/>
              <a:cs typeface="Arial" pitchFamily="34" charset="0"/>
            </a:endParaRPr>
          </a:p>
          <a:p>
            <a:pPr algn="r" rtl="1">
              <a:buFont typeface="Wingdings" pitchFamily="2" charset="2"/>
              <a:buChar char="Ø"/>
            </a:pPr>
            <a:endParaRPr lang="fr-FR" sz="2200" dirty="0">
              <a:latin typeface="Arial" pitchFamily="34" charset="0"/>
              <a:cs typeface="Arial" pitchFamily="34" charset="0"/>
            </a:endParaRPr>
          </a:p>
        </p:txBody>
      </p:sp>
      <p:sp>
        <p:nvSpPr>
          <p:cNvPr id="6" name="Rectangle à coins arrondis 5"/>
          <p:cNvSpPr/>
          <p:nvPr/>
        </p:nvSpPr>
        <p:spPr>
          <a:xfrm>
            <a:off x="3500429" y="2612571"/>
            <a:ext cx="2390919" cy="851297"/>
          </a:xfrm>
          <a:prstGeom prst="round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wrap="square">
            <a:spAutoFit/>
          </a:bodyPr>
          <a:lstStyle/>
          <a:p>
            <a:pPr algn="just" rtl="1">
              <a:lnSpc>
                <a:spcPct val="150000"/>
              </a:lnSpc>
              <a:spcAft>
                <a:spcPts val="0"/>
              </a:spcAft>
              <a:defRPr/>
            </a:pPr>
            <a:r>
              <a:rPr lang="ar-DZ" sz="3200" b="1" dirty="0">
                <a:solidFill>
                  <a:srgbClr val="92D050"/>
                </a:solidFill>
                <a:latin typeface="Calibri" panose="020F0502020204030204" pitchFamily="34" charset="0"/>
                <a:ea typeface="Times New Roman" panose="02020603050405020304" pitchFamily="18" charset="0"/>
                <a:cs typeface="Simplified Arabic" panose="02020603050405020304" pitchFamily="18" charset="-78"/>
              </a:rPr>
              <a:t>أهداف البحث</a:t>
            </a:r>
            <a:endParaRPr lang="fr-FR" sz="3200" b="1" dirty="0">
              <a:solidFill>
                <a:srgbClr val="92D050"/>
              </a:solidFill>
              <a:latin typeface="Calibri" panose="020F0502020204030204" pitchFamily="34" charset="0"/>
              <a:ea typeface="Times New Roman" panose="02020603050405020304" pitchFamily="18" charset="0"/>
              <a:cs typeface="Simplified Arabic" panose="02020603050405020304" pitchFamily="18" charset="-78"/>
            </a:endParaRPr>
          </a:p>
        </p:txBody>
      </p:sp>
      <p:sp>
        <p:nvSpPr>
          <p:cNvPr id="7" name="Rectangle 15"/>
          <p:cNvSpPr>
            <a:spLocks noChangeArrowheads="1"/>
          </p:cNvSpPr>
          <p:nvPr/>
        </p:nvSpPr>
        <p:spPr bwMode="auto">
          <a:xfrm>
            <a:off x="326570" y="3857625"/>
            <a:ext cx="9248503" cy="2308324"/>
          </a:xfrm>
          <a:prstGeom prst="rect">
            <a:avLst/>
          </a:prstGeom>
          <a:noFill/>
          <a:ln w="9525">
            <a:noFill/>
            <a:miter lim="800000"/>
            <a:headEnd/>
            <a:tailEnd/>
          </a:ln>
        </p:spPr>
        <p:txBody>
          <a:bodyPr wrap="square">
            <a:spAutoFit/>
          </a:bodyPr>
          <a:lstStyle/>
          <a:p>
            <a:pPr algn="r" rtl="1"/>
            <a:r>
              <a:rPr lang="ar-DZ" sz="2200" b="1" dirty="0">
                <a:latin typeface="Calibri" pitchFamily="34" charset="0"/>
                <a:ea typeface="Times New Roman" pitchFamily="18" charset="0"/>
                <a:cs typeface="Simplified Arabic" pitchFamily="18" charset="-78"/>
              </a:rPr>
              <a:t>     </a:t>
            </a:r>
            <a:r>
              <a:rPr lang="ar-DZ" sz="2400" dirty="0">
                <a:latin typeface="Calibri" pitchFamily="34" charset="0"/>
                <a:ea typeface="Times New Roman" pitchFamily="18" charset="0"/>
                <a:cs typeface="Simplified Arabic" pitchFamily="18" charset="-78"/>
              </a:rPr>
              <a:t>تهدف هذه الدراسة إلى :</a:t>
            </a:r>
          </a:p>
          <a:p>
            <a:pPr algn="r" rtl="1">
              <a:buFont typeface="Wingdings" pitchFamily="2" charset="2"/>
              <a:buChar char="Ø"/>
            </a:pPr>
            <a:r>
              <a:rPr lang="ar-DZ" sz="2400" dirty="0">
                <a:ea typeface="Times New Roman" pitchFamily="18" charset="0"/>
                <a:cs typeface="Simplified Arabic" pitchFamily="18" charset="-78"/>
              </a:rPr>
              <a:t>التعرف على مفهوم المؤسسات الصغيرة </a:t>
            </a:r>
            <a:r>
              <a:rPr lang="ar-DZ" sz="2400" dirty="0" err="1">
                <a:ea typeface="Times New Roman" pitchFamily="18" charset="0"/>
                <a:cs typeface="Simplified Arabic" pitchFamily="18" charset="-78"/>
              </a:rPr>
              <a:t>و</a:t>
            </a:r>
            <a:r>
              <a:rPr lang="ar-DZ" sz="2400" dirty="0">
                <a:ea typeface="Times New Roman" pitchFamily="18" charset="0"/>
                <a:cs typeface="Simplified Arabic" pitchFamily="18" charset="-78"/>
              </a:rPr>
              <a:t> المتوسطة </a:t>
            </a:r>
            <a:r>
              <a:rPr lang="ar-DZ" sz="2400" dirty="0" err="1">
                <a:ea typeface="Times New Roman" pitchFamily="18" charset="0"/>
                <a:cs typeface="Simplified Arabic" pitchFamily="18" charset="-78"/>
              </a:rPr>
              <a:t>و</a:t>
            </a:r>
            <a:r>
              <a:rPr lang="ar-DZ" sz="2400" dirty="0">
                <a:ea typeface="Times New Roman" pitchFamily="18" charset="0"/>
                <a:cs typeface="Simplified Arabic" pitchFamily="18" charset="-78"/>
              </a:rPr>
              <a:t> حقيقة دورها في الاقتصاد.</a:t>
            </a:r>
          </a:p>
          <a:p>
            <a:pPr algn="r" rtl="1">
              <a:buFont typeface="Wingdings" pitchFamily="2" charset="2"/>
              <a:buChar char="Ø"/>
            </a:pPr>
            <a:r>
              <a:rPr lang="ar-DZ" sz="2400" dirty="0">
                <a:ea typeface="Times New Roman" pitchFamily="18" charset="0"/>
                <a:cs typeface="Simplified Arabic" pitchFamily="18" charset="-78"/>
              </a:rPr>
              <a:t>معرفة سبب تعثر المؤسسات الصغيرة والمتوسطة ماليا وما الذي يدفعها إلى التصفية.</a:t>
            </a:r>
            <a:endParaRPr lang="fr-FR" sz="2400" dirty="0">
              <a:ea typeface="Times New Roman" pitchFamily="18" charset="0"/>
              <a:cs typeface="Simplified Arabic" pitchFamily="18" charset="-78"/>
            </a:endParaRPr>
          </a:p>
          <a:p>
            <a:pPr algn="r" rtl="1">
              <a:buFont typeface="Wingdings" pitchFamily="2" charset="2"/>
              <a:buChar char="Ø"/>
            </a:pPr>
            <a:r>
              <a:rPr lang="ar-DZ" sz="2400" dirty="0">
                <a:ea typeface="Times New Roman" pitchFamily="18" charset="0"/>
                <a:cs typeface="Simplified Arabic" pitchFamily="18" charset="-78"/>
              </a:rPr>
              <a:t>إظهار أهمية مرافقة المؤسسات الصغيرة </a:t>
            </a:r>
            <a:r>
              <a:rPr lang="ar-DZ" sz="2400" dirty="0" err="1">
                <a:ea typeface="Times New Roman" pitchFamily="18" charset="0"/>
                <a:cs typeface="Simplified Arabic" pitchFamily="18" charset="-78"/>
              </a:rPr>
              <a:t>و</a:t>
            </a:r>
            <a:r>
              <a:rPr lang="ar-DZ" sz="2400" dirty="0">
                <a:ea typeface="Times New Roman" pitchFamily="18" charset="0"/>
                <a:cs typeface="Simplified Arabic" pitchFamily="18" charset="-78"/>
              </a:rPr>
              <a:t> المتوسطة ماليا.</a:t>
            </a:r>
            <a:endParaRPr lang="fr-FR" sz="2400" dirty="0">
              <a:ea typeface="Times New Roman" pitchFamily="18" charset="0"/>
              <a:cs typeface="Simplified Arabic" pitchFamily="18" charset="-78"/>
            </a:endParaRPr>
          </a:p>
          <a:p>
            <a:pPr algn="r" rtl="1">
              <a:buFont typeface="Wingdings" pitchFamily="2" charset="2"/>
              <a:buChar char="Ø"/>
            </a:pPr>
            <a:r>
              <a:rPr lang="ar-DZ" sz="2400" dirty="0">
                <a:ea typeface="Times New Roman" pitchFamily="18" charset="0"/>
                <a:cs typeface="Simplified Arabic" pitchFamily="18" charset="-78"/>
              </a:rPr>
              <a:t>لفت نظر القائمين على مؤسساتنا الصغيرة </a:t>
            </a:r>
            <a:r>
              <a:rPr lang="ar-DZ" sz="2400" dirty="0" err="1">
                <a:ea typeface="Times New Roman" pitchFamily="18" charset="0"/>
                <a:cs typeface="Simplified Arabic" pitchFamily="18" charset="-78"/>
              </a:rPr>
              <a:t>و</a:t>
            </a:r>
            <a:r>
              <a:rPr lang="ar-DZ" sz="2400" dirty="0">
                <a:ea typeface="Times New Roman" pitchFamily="18" charset="0"/>
                <a:cs typeface="Simplified Arabic" pitchFamily="18" charset="-78"/>
              </a:rPr>
              <a:t> المتوسطة إلى المفاهيم </a:t>
            </a:r>
            <a:r>
              <a:rPr lang="ar-DZ" sz="2400" dirty="0" err="1">
                <a:ea typeface="Times New Roman" pitchFamily="18" charset="0"/>
                <a:cs typeface="Simplified Arabic" pitchFamily="18" charset="-78"/>
              </a:rPr>
              <a:t>و</a:t>
            </a:r>
            <a:r>
              <a:rPr lang="ar-DZ" sz="2400" dirty="0">
                <a:ea typeface="Times New Roman" pitchFamily="18" charset="0"/>
                <a:cs typeface="Simplified Arabic" pitchFamily="18" charset="-78"/>
              </a:rPr>
              <a:t> المؤشرات التي قد </a:t>
            </a:r>
            <a:r>
              <a:rPr lang="ar-DZ" sz="2400" dirty="0" smtClean="0">
                <a:ea typeface="Times New Roman" pitchFamily="18" charset="0"/>
                <a:cs typeface="Simplified Arabic" pitchFamily="18" charset="-78"/>
              </a:rPr>
              <a:t>        </a:t>
            </a:r>
          </a:p>
          <a:p>
            <a:pPr algn="r" rtl="1"/>
            <a:r>
              <a:rPr lang="ar-DZ" sz="2400" dirty="0" smtClean="0">
                <a:ea typeface="Times New Roman" pitchFamily="18" charset="0"/>
                <a:cs typeface="Simplified Arabic" pitchFamily="18" charset="-78"/>
              </a:rPr>
              <a:t>    تساعدهم </a:t>
            </a:r>
            <a:r>
              <a:rPr lang="ar-DZ" sz="2400" dirty="0">
                <a:ea typeface="Times New Roman" pitchFamily="18" charset="0"/>
                <a:cs typeface="Simplified Arabic" pitchFamily="18" charset="-78"/>
              </a:rPr>
              <a:t>على التشخيص المبكر لحالات التعثر المالي</a:t>
            </a:r>
            <a:r>
              <a:rPr lang="ar-DZ" sz="2400" dirty="0" smtClean="0">
                <a:ea typeface="Times New Roman" pitchFamily="18" charset="0"/>
                <a:cs typeface="Simplified Arabic" pitchFamily="18" charset="-78"/>
              </a:rPr>
              <a:t>.</a:t>
            </a:r>
            <a:endParaRPr lang="fr-FR" sz="2400" dirty="0">
              <a:ea typeface="Times New Roman" pitchFamily="18" charset="0"/>
              <a:cs typeface="Simplified Arabic" pitchFamily="18" charset="-78"/>
            </a:endParaRPr>
          </a:p>
        </p:txBody>
      </p:sp>
    </p:spTree>
    <p:extLst>
      <p:ext uri="{BB962C8B-B14F-4D97-AF65-F5344CB8AC3E}">
        <p14:creationId xmlns="" xmlns:p14="http://schemas.microsoft.com/office/powerpoint/2010/main" val="361239610"/>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686543" y="6017728"/>
            <a:ext cx="8445690" cy="557845"/>
          </a:xfrm>
          <a:prstGeom prst="rect">
            <a:avLst/>
          </a:prstGeom>
        </p:spPr>
        <p:txBody>
          <a:bodyPr wrap="square">
            <a:spAutoFit/>
          </a:bodyPr>
          <a:lstStyle/>
          <a:p>
            <a:pPr lvl="0" algn="just" rtl="1">
              <a:lnSpc>
                <a:spcPct val="150000"/>
              </a:lnSpc>
              <a:spcAft>
                <a:spcPts val="0"/>
              </a:spcAft>
            </a:pPr>
            <a:endParaRPr lang="fr-FR" sz="2200" b="1" i="1"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2" name="Rectangle à coins arrondis 11"/>
          <p:cNvSpPr/>
          <p:nvPr/>
        </p:nvSpPr>
        <p:spPr>
          <a:xfrm>
            <a:off x="2643174" y="182880"/>
            <a:ext cx="3786214" cy="674227"/>
          </a:xfrm>
          <a:prstGeom prst="round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wrap="square">
            <a:spAutoFit/>
          </a:bodyPr>
          <a:lstStyle/>
          <a:p>
            <a:pPr algn="ctr" rtl="1">
              <a:lnSpc>
                <a:spcPct val="120000"/>
              </a:lnSpc>
              <a:defRPr/>
            </a:pPr>
            <a:r>
              <a:rPr lang="ar-DZ" sz="2800" b="1" dirty="0">
                <a:solidFill>
                  <a:srgbClr val="92D050"/>
                </a:solidFill>
                <a:latin typeface="Calibri" panose="020F0502020204030204" pitchFamily="34" charset="0"/>
                <a:ea typeface="Times New Roman" panose="02020603050405020304" pitchFamily="18" charset="0"/>
                <a:cs typeface="Simplified Arabic" panose="02020603050405020304" pitchFamily="18" charset="-78"/>
              </a:rPr>
              <a:t>مبررات </a:t>
            </a:r>
            <a:r>
              <a:rPr lang="ar-DZ" sz="2800" b="1" dirty="0" err="1" smtClean="0">
                <a:solidFill>
                  <a:srgbClr val="92D050"/>
                </a:solidFill>
                <a:latin typeface="Calibri" panose="020F0502020204030204" pitchFamily="34" charset="0"/>
                <a:ea typeface="Times New Roman" panose="02020603050405020304" pitchFamily="18" charset="0"/>
                <a:cs typeface="Simplified Arabic" panose="02020603050405020304" pitchFamily="18" charset="-78"/>
              </a:rPr>
              <a:t>إختيار</a:t>
            </a:r>
            <a:r>
              <a:rPr lang="ar-DZ" sz="2800" b="1" dirty="0" smtClean="0">
                <a:solidFill>
                  <a:srgbClr val="92D050"/>
                </a:solidFill>
                <a:latin typeface="Calibri" panose="020F0502020204030204" pitchFamily="34" charset="0"/>
                <a:ea typeface="Times New Roman" panose="02020603050405020304" pitchFamily="18" charset="0"/>
                <a:cs typeface="Simplified Arabic" panose="02020603050405020304" pitchFamily="18" charset="-78"/>
              </a:rPr>
              <a:t> </a:t>
            </a:r>
            <a:r>
              <a:rPr lang="ar-DZ" sz="2800" b="1" dirty="0">
                <a:solidFill>
                  <a:srgbClr val="92D050"/>
                </a:solidFill>
                <a:latin typeface="Calibri" panose="020F0502020204030204" pitchFamily="34" charset="0"/>
                <a:ea typeface="Times New Roman" panose="02020603050405020304" pitchFamily="18" charset="0"/>
                <a:cs typeface="Simplified Arabic" panose="02020603050405020304" pitchFamily="18" charset="-78"/>
              </a:rPr>
              <a:t>الموضوع</a:t>
            </a:r>
            <a:endParaRPr lang="fr-FR" sz="2800" b="1" i="1" dirty="0">
              <a:solidFill>
                <a:srgbClr val="92D050"/>
              </a:solidFill>
              <a:latin typeface="Calibri" panose="020F0502020204030204" pitchFamily="34" charset="0"/>
              <a:ea typeface="Times New Roman" panose="02020603050405020304" pitchFamily="18" charset="0"/>
            </a:endParaRPr>
          </a:p>
        </p:txBody>
      </p:sp>
      <p:sp>
        <p:nvSpPr>
          <p:cNvPr id="14" name="Rectangle 9"/>
          <p:cNvSpPr>
            <a:spLocks noChangeArrowheads="1"/>
          </p:cNvSpPr>
          <p:nvPr/>
        </p:nvSpPr>
        <p:spPr bwMode="auto">
          <a:xfrm>
            <a:off x="-613954" y="979715"/>
            <a:ext cx="10519954" cy="2597634"/>
          </a:xfrm>
          <a:prstGeom prst="rect">
            <a:avLst/>
          </a:prstGeom>
          <a:noFill/>
          <a:ln w="9525">
            <a:noFill/>
            <a:miter lim="800000"/>
            <a:headEnd/>
            <a:tailEnd/>
          </a:ln>
        </p:spPr>
        <p:txBody>
          <a:bodyPr wrap="square">
            <a:spAutoFit/>
          </a:bodyPr>
          <a:lstStyle/>
          <a:p>
            <a:pPr algn="r" rtl="1"/>
            <a:r>
              <a:rPr lang="ar-DZ" sz="2400" dirty="0"/>
              <a:t>      </a:t>
            </a:r>
            <a:r>
              <a:rPr lang="ar-DZ" sz="2400" dirty="0">
                <a:latin typeface="Arial" pitchFamily="34" charset="0"/>
                <a:cs typeface="Arial" pitchFamily="34" charset="0"/>
              </a:rPr>
              <a:t>توجد عدة مبررات التي دفعتنا </a:t>
            </a:r>
            <a:r>
              <a:rPr lang="ar-DZ" sz="2400" dirty="0" err="1">
                <a:latin typeface="Arial" pitchFamily="34" charset="0"/>
                <a:cs typeface="Arial" pitchFamily="34" charset="0"/>
              </a:rPr>
              <a:t>لإختيار</a:t>
            </a:r>
            <a:r>
              <a:rPr lang="ar-DZ" sz="2400" dirty="0">
                <a:latin typeface="Arial" pitchFamily="34" charset="0"/>
                <a:cs typeface="Arial" pitchFamily="34" charset="0"/>
              </a:rPr>
              <a:t> هذا الموضوع يمكن إيجازها فيما يلي :</a:t>
            </a:r>
          </a:p>
          <a:p>
            <a:pPr algn="r" rtl="1">
              <a:buFont typeface="Wingdings" pitchFamily="2" charset="2"/>
              <a:buChar char="Ø"/>
            </a:pPr>
            <a:r>
              <a:rPr lang="ar-DZ" sz="2200" dirty="0">
                <a:latin typeface="Arial" pitchFamily="34" charset="0"/>
                <a:cs typeface="Arial" pitchFamily="34" charset="0"/>
              </a:rPr>
              <a:t>أهمية الموضوع وخاصة مع التوجهات نحو قطاع المؤسسات الصغيرة والمتوسطة .</a:t>
            </a:r>
            <a:endParaRPr lang="fr-FR" sz="2200" dirty="0">
              <a:latin typeface="Arial" pitchFamily="34" charset="0"/>
              <a:cs typeface="Arial" pitchFamily="34" charset="0"/>
            </a:endParaRPr>
          </a:p>
          <a:p>
            <a:pPr algn="r" rtl="1">
              <a:buFont typeface="Wingdings" pitchFamily="2" charset="2"/>
              <a:buChar char="Ø"/>
            </a:pPr>
            <a:r>
              <a:rPr lang="ar-DZ" sz="2200" dirty="0">
                <a:latin typeface="Arial" pitchFamily="34" charset="0"/>
                <a:cs typeface="Arial" pitchFamily="34" charset="0"/>
              </a:rPr>
              <a:t>تزايد عدد المؤسسات المتعثرة في الآونة الأخيرة خصوصا مع ظهور الأزمات المالية.</a:t>
            </a:r>
            <a:endParaRPr lang="fr-FR" sz="2200" dirty="0">
              <a:latin typeface="Arial" pitchFamily="34" charset="0"/>
              <a:cs typeface="Arial" pitchFamily="34" charset="0"/>
            </a:endParaRPr>
          </a:p>
          <a:p>
            <a:pPr algn="r" rtl="1">
              <a:buFont typeface="Wingdings" pitchFamily="2" charset="2"/>
              <a:buChar char="Ø"/>
            </a:pPr>
            <a:r>
              <a:rPr lang="ar-DZ" sz="2200" dirty="0">
                <a:latin typeface="Arial" pitchFamily="34" charset="0"/>
                <a:cs typeface="Arial" pitchFamily="34" charset="0"/>
              </a:rPr>
              <a:t>التعرف على المؤسسات المتعثرة التي تهدد النمو الاقتصادي.</a:t>
            </a:r>
            <a:endParaRPr lang="fr-FR" sz="2200" dirty="0">
              <a:latin typeface="Arial" pitchFamily="34" charset="0"/>
              <a:cs typeface="Arial" pitchFamily="34" charset="0"/>
            </a:endParaRPr>
          </a:p>
          <a:p>
            <a:pPr algn="r" rtl="1">
              <a:buFont typeface="Wingdings" pitchFamily="2" charset="2"/>
              <a:buChar char="Ø"/>
            </a:pPr>
            <a:r>
              <a:rPr lang="ar-DZ" sz="2200" dirty="0">
                <a:latin typeface="Arial" pitchFamily="34" charset="0"/>
                <a:cs typeface="Arial" pitchFamily="34" charset="0"/>
              </a:rPr>
              <a:t>ثراء الموضوع </a:t>
            </a:r>
            <a:r>
              <a:rPr lang="ar-DZ" sz="2200" dirty="0" err="1">
                <a:latin typeface="Arial" pitchFamily="34" charset="0"/>
                <a:cs typeface="Arial" pitchFamily="34" charset="0"/>
              </a:rPr>
              <a:t>و</a:t>
            </a:r>
            <a:r>
              <a:rPr lang="ar-DZ" sz="2200" dirty="0">
                <a:latin typeface="Arial" pitchFamily="34" charset="0"/>
                <a:cs typeface="Arial" pitchFamily="34" charset="0"/>
              </a:rPr>
              <a:t> تشعبه مما يتيح إمكانية مواصلة البحث والتعمق فيه مستقبلا.</a:t>
            </a:r>
            <a:endParaRPr lang="fr-FR" sz="2200" dirty="0">
              <a:latin typeface="Arial" pitchFamily="34" charset="0"/>
              <a:cs typeface="Arial" pitchFamily="34" charset="0"/>
            </a:endParaRPr>
          </a:p>
          <a:p>
            <a:pPr algn="r" rtl="1">
              <a:buFont typeface="Wingdings" pitchFamily="2" charset="2"/>
              <a:buChar char="Ø"/>
            </a:pPr>
            <a:r>
              <a:rPr lang="ar-DZ" sz="2200" dirty="0">
                <a:latin typeface="Arial" pitchFamily="34" charset="0"/>
                <a:cs typeface="Arial" pitchFamily="34" charset="0"/>
              </a:rPr>
              <a:t> لفت الانتباه للمسيرين لمجموعة من الوسائل لتجنب المخاطر وكذا ترقية قطاع </a:t>
            </a:r>
            <a:r>
              <a:rPr lang="ar-DZ" sz="2000" dirty="0">
                <a:latin typeface="Arial" pitchFamily="34" charset="0"/>
                <a:cs typeface="Arial" pitchFamily="34" charset="0"/>
              </a:rPr>
              <a:t>المؤسسات الصغيرة والمتوسطة</a:t>
            </a:r>
            <a:r>
              <a:rPr lang="ar-DZ" sz="2200" dirty="0">
                <a:latin typeface="Arial" pitchFamily="34" charset="0"/>
                <a:cs typeface="Arial" pitchFamily="34" charset="0"/>
              </a:rPr>
              <a:t>.</a:t>
            </a:r>
          </a:p>
          <a:p>
            <a:pPr algn="just" rtl="1">
              <a:lnSpc>
                <a:spcPct val="120000"/>
              </a:lnSpc>
            </a:pPr>
            <a:endParaRPr lang="fr-FR" sz="2400" b="1" i="1" dirty="0">
              <a:solidFill>
                <a:srgbClr val="000000"/>
              </a:solidFill>
              <a:latin typeface="Calibri" pitchFamily="34" charset="0"/>
              <a:cs typeface="Times New Roman" pitchFamily="18" charset="0"/>
            </a:endParaRPr>
          </a:p>
        </p:txBody>
      </p:sp>
      <p:sp>
        <p:nvSpPr>
          <p:cNvPr id="15" name="Rectangle à coins arrondis 14"/>
          <p:cNvSpPr/>
          <p:nvPr/>
        </p:nvSpPr>
        <p:spPr>
          <a:xfrm>
            <a:off x="3174274" y="3213463"/>
            <a:ext cx="2821577" cy="674227"/>
          </a:xfrm>
          <a:prstGeom prst="round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wrap="square">
            <a:spAutoFit/>
          </a:bodyPr>
          <a:lstStyle/>
          <a:p>
            <a:pPr algn="ctr" rtl="1">
              <a:lnSpc>
                <a:spcPct val="120000"/>
              </a:lnSpc>
              <a:defRPr/>
            </a:pPr>
            <a:r>
              <a:rPr lang="ar-DZ" sz="2800" b="1" dirty="0">
                <a:solidFill>
                  <a:srgbClr val="92D050"/>
                </a:solidFill>
                <a:latin typeface="Calibri" panose="020F0502020204030204" pitchFamily="34" charset="0"/>
                <a:ea typeface="Times New Roman" panose="02020603050405020304" pitchFamily="18" charset="0"/>
                <a:cs typeface="Simplified Arabic" panose="02020603050405020304" pitchFamily="18" charset="-78"/>
              </a:rPr>
              <a:t>منهج البحث</a:t>
            </a:r>
            <a:endParaRPr lang="fr-FR" sz="2800" b="1" i="1" dirty="0">
              <a:solidFill>
                <a:srgbClr val="92D050"/>
              </a:solidFill>
              <a:latin typeface="Calibri" panose="020F0502020204030204" pitchFamily="34" charset="0"/>
              <a:ea typeface="Times New Roman" panose="02020603050405020304" pitchFamily="18" charset="0"/>
            </a:endParaRPr>
          </a:p>
        </p:txBody>
      </p:sp>
      <p:sp>
        <p:nvSpPr>
          <p:cNvPr id="18" name="Rectangle 12"/>
          <p:cNvSpPr>
            <a:spLocks noChangeArrowheads="1"/>
          </p:cNvSpPr>
          <p:nvPr/>
        </p:nvSpPr>
        <p:spPr bwMode="auto">
          <a:xfrm>
            <a:off x="0" y="4075611"/>
            <a:ext cx="9718766" cy="2569934"/>
          </a:xfrm>
          <a:prstGeom prst="rect">
            <a:avLst/>
          </a:prstGeom>
          <a:noFill/>
          <a:ln w="9525">
            <a:noFill/>
            <a:miter lim="800000"/>
            <a:headEnd/>
            <a:tailEnd/>
          </a:ln>
        </p:spPr>
        <p:txBody>
          <a:bodyPr wrap="square">
            <a:spAutoFit/>
          </a:bodyPr>
          <a:lstStyle/>
          <a:p>
            <a:pPr algn="r" rtl="1"/>
            <a:r>
              <a:rPr lang="ar-DZ" sz="2000" dirty="0"/>
              <a:t>     </a:t>
            </a:r>
            <a:r>
              <a:rPr lang="ar-DZ" sz="2300" dirty="0">
                <a:latin typeface="Arial" pitchFamily="34" charset="0"/>
                <a:cs typeface="Arial" pitchFamily="34" charset="0"/>
              </a:rPr>
              <a:t>من أجل معالجة الإشكالية المطروحة </a:t>
            </a:r>
            <a:r>
              <a:rPr lang="ar-DZ" sz="2300" dirty="0" err="1">
                <a:latin typeface="Arial" pitchFamily="34" charset="0"/>
                <a:cs typeface="Arial" pitchFamily="34" charset="0"/>
              </a:rPr>
              <a:t>و</a:t>
            </a:r>
            <a:r>
              <a:rPr lang="ar-DZ" sz="2300" dirty="0">
                <a:latin typeface="Arial" pitchFamily="34" charset="0"/>
                <a:cs typeface="Arial" pitchFamily="34" charset="0"/>
              </a:rPr>
              <a:t> </a:t>
            </a:r>
            <a:r>
              <a:rPr lang="ar-DZ" sz="2300" dirty="0" err="1">
                <a:latin typeface="Arial" pitchFamily="34" charset="0"/>
                <a:cs typeface="Arial" pitchFamily="34" charset="0"/>
              </a:rPr>
              <a:t>إختبار</a:t>
            </a:r>
            <a:r>
              <a:rPr lang="ar-DZ" sz="2300" dirty="0">
                <a:latin typeface="Arial" pitchFamily="34" charset="0"/>
                <a:cs typeface="Arial" pitchFamily="34" charset="0"/>
              </a:rPr>
              <a:t> فرضيات الدراسة تم </a:t>
            </a:r>
            <a:r>
              <a:rPr lang="ar-DZ" sz="2300" dirty="0" err="1">
                <a:latin typeface="Arial" pitchFamily="34" charset="0"/>
                <a:cs typeface="Arial" pitchFamily="34" charset="0"/>
              </a:rPr>
              <a:t>الإعتماد</a:t>
            </a:r>
            <a:r>
              <a:rPr lang="ar-DZ" sz="2300" dirty="0">
                <a:latin typeface="Arial" pitchFamily="34" charset="0"/>
                <a:cs typeface="Arial" pitchFamily="34" charset="0"/>
              </a:rPr>
              <a:t> على المنهجين الوصفي </a:t>
            </a:r>
            <a:r>
              <a:rPr lang="ar-DZ" sz="2300" dirty="0" smtClean="0">
                <a:latin typeface="Arial" pitchFamily="34" charset="0"/>
                <a:cs typeface="Arial" pitchFamily="34" charset="0"/>
              </a:rPr>
              <a:t>والتحليلي </a:t>
            </a:r>
            <a:r>
              <a:rPr lang="ar-DZ" sz="2300" dirty="0">
                <a:latin typeface="Arial" pitchFamily="34" charset="0"/>
                <a:cs typeface="Arial" pitchFamily="34" charset="0"/>
              </a:rPr>
              <a:t>فالأول تبرز أهميته في وصف حالة المؤسسات الصغيرة والمتوسطة وبيان أهميتهما ،إلى جانب وصف ظاهرة التعثر المالي ، أما الثاني فيستعان </a:t>
            </a:r>
            <a:r>
              <a:rPr lang="ar-DZ" sz="2300" dirty="0" err="1">
                <a:latin typeface="Arial" pitchFamily="34" charset="0"/>
                <a:cs typeface="Arial" pitchFamily="34" charset="0"/>
              </a:rPr>
              <a:t>به</a:t>
            </a:r>
            <a:r>
              <a:rPr lang="ar-DZ" sz="2300" dirty="0">
                <a:latin typeface="Arial" pitchFamily="34" charset="0"/>
                <a:cs typeface="Arial" pitchFamily="34" charset="0"/>
              </a:rPr>
              <a:t> في تحليل مختلف النتائج المتحصل عليها في البحث سواء من جانبه النظري أو التطبيقي.</a:t>
            </a:r>
            <a:endParaRPr lang="fr-FR" sz="2300" dirty="0">
              <a:latin typeface="Arial" pitchFamily="34" charset="0"/>
              <a:cs typeface="Arial" pitchFamily="34" charset="0"/>
            </a:endParaRPr>
          </a:p>
          <a:p>
            <a:pPr algn="r" rtl="1"/>
            <a:r>
              <a:rPr lang="ar-DZ" sz="2300" dirty="0">
                <a:latin typeface="Arial" pitchFamily="34" charset="0"/>
                <a:cs typeface="Arial" pitchFamily="34" charset="0"/>
              </a:rPr>
              <a:t>     كما </a:t>
            </a:r>
            <a:r>
              <a:rPr lang="ar-DZ" sz="2300" dirty="0" err="1">
                <a:latin typeface="Arial" pitchFamily="34" charset="0"/>
                <a:cs typeface="Arial" pitchFamily="34" charset="0"/>
              </a:rPr>
              <a:t>إعتمدنا</a:t>
            </a:r>
            <a:r>
              <a:rPr lang="ar-DZ" sz="2300" dirty="0">
                <a:latin typeface="Arial" pitchFamily="34" charset="0"/>
                <a:cs typeface="Arial" pitchFamily="34" charset="0"/>
              </a:rPr>
              <a:t> على منهج دراسة الحالة الذي أعطى بعدا عمليا لبحثنا، وأخرجه من دائرته النظرية من خلال إسقاط كل المفاهيم واختبارها ميدانيا على عينة من المؤسسات الصغيرة </a:t>
            </a:r>
            <a:r>
              <a:rPr lang="ar-DZ" sz="2300" dirty="0" err="1">
                <a:latin typeface="Arial" pitchFamily="34" charset="0"/>
                <a:cs typeface="Arial" pitchFamily="34" charset="0"/>
              </a:rPr>
              <a:t>و</a:t>
            </a:r>
            <a:r>
              <a:rPr lang="ar-DZ" sz="2300" dirty="0">
                <a:latin typeface="Arial" pitchFamily="34" charset="0"/>
                <a:cs typeface="Arial" pitchFamily="34" charset="0"/>
              </a:rPr>
              <a:t> المتوسطة المنشأة في إطار </a:t>
            </a:r>
            <a:r>
              <a:rPr lang="en-US" sz="2300" dirty="0">
                <a:latin typeface="Arial" pitchFamily="34" charset="0"/>
                <a:cs typeface="Arial" pitchFamily="34" charset="0"/>
              </a:rPr>
              <a:t>ANSEJ )</a:t>
            </a:r>
            <a:r>
              <a:rPr lang="ar-DZ" sz="2300" dirty="0">
                <a:latin typeface="Arial" pitchFamily="34" charset="0"/>
                <a:cs typeface="Arial" pitchFamily="34" charset="0"/>
              </a:rPr>
              <a:t>) </a:t>
            </a:r>
            <a:r>
              <a:rPr lang="ar-SA" sz="2300" dirty="0">
                <a:latin typeface="Arial" pitchFamily="34" charset="0"/>
                <a:cs typeface="Arial" pitchFamily="34" charset="0"/>
              </a:rPr>
              <a:t>بولاية المسيلة.</a:t>
            </a:r>
            <a:endParaRPr lang="fr-FR" sz="2300" dirty="0">
              <a:latin typeface="Arial" pitchFamily="34" charset="0"/>
              <a:cs typeface="Arial" pitchFamily="34" charset="0"/>
            </a:endParaRPr>
          </a:p>
        </p:txBody>
      </p:sp>
    </p:spTree>
    <p:extLst>
      <p:ext uri="{BB962C8B-B14F-4D97-AF65-F5344CB8AC3E}">
        <p14:creationId xmlns="" xmlns:p14="http://schemas.microsoft.com/office/powerpoint/2010/main" val="2867824478"/>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528"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 calcmode="lin" valueType="num">
                                      <p:cBhvr>
                                        <p:cTn id="15" dur="500" fill="hold"/>
                                        <p:tgtEl>
                                          <p:spTgt spid="15"/>
                                        </p:tgtEl>
                                        <p:attrNameLst>
                                          <p:attrName>ppt_x</p:attrName>
                                        </p:attrNameLst>
                                      </p:cBhvr>
                                      <p:tavLst>
                                        <p:tav tm="0">
                                          <p:val>
                                            <p:fltVal val="0.5"/>
                                          </p:val>
                                        </p:tav>
                                        <p:tav tm="100000">
                                          <p:val>
                                            <p:strVal val="#ppt_x"/>
                                          </p:val>
                                        </p:tav>
                                      </p:tavLst>
                                    </p:anim>
                                    <p:anim calcmode="lin" valueType="num">
                                      <p:cBhvr>
                                        <p:cTn id="16" dur="500" fill="hold"/>
                                        <p:tgtEl>
                                          <p:spTgt spid="1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Titre 3"/>
          <p:cNvSpPr txBox="1">
            <a:spLocks/>
          </p:cNvSpPr>
          <p:nvPr/>
        </p:nvSpPr>
        <p:spPr>
          <a:xfrm>
            <a:off x="3448593" y="3278777"/>
            <a:ext cx="2521133" cy="755952"/>
          </a:xfrm>
          <a:prstGeom prst="roundRect">
            <a:avLst/>
          </a:prstGeom>
          <a:solidFill>
            <a:srgbClr val="C00000"/>
          </a:solidFill>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rtlCol="0" anchor="b">
            <a:spAutoFit/>
          </a:bodyPr>
          <a:lstStyle/>
          <a:p>
            <a:pPr marL="0" marR="0" lvl="0" indent="0" algn="ctr" defTabSz="457200" rtl="1" eaLnBrk="1" fontAlgn="auto" latinLnBrk="0" hangingPunct="1">
              <a:lnSpc>
                <a:spcPct val="120000"/>
              </a:lnSpc>
              <a:spcBef>
                <a:spcPct val="0"/>
              </a:spcBef>
              <a:spcAft>
                <a:spcPts val="0"/>
              </a:spcAft>
              <a:buClrTx/>
              <a:buSzTx/>
              <a:buFontTx/>
              <a:buNone/>
              <a:tabLst/>
              <a:defRPr/>
            </a:pPr>
            <a:r>
              <a:rPr kumimoji="0" lang="ar-DZ" sz="3200" b="1" i="0" u="none" strike="noStrike" kern="1200" cap="none" spc="0" normalizeH="0" baseline="0" noProof="0" dirty="0" smtClean="0">
                <a:ln>
                  <a:noFill/>
                </a:ln>
                <a:solidFill>
                  <a:srgbClr val="92D050"/>
                </a:solidFill>
                <a:effectLst/>
                <a:uLnTx/>
                <a:uFillTx/>
                <a:latin typeface="Calibri" panose="020F0502020204030204" pitchFamily="34" charset="0"/>
                <a:ea typeface="Times New Roman" panose="02020603050405020304" pitchFamily="18" charset="0"/>
                <a:cs typeface="Simplified Arabic" panose="02020603050405020304" pitchFamily="18" charset="-78"/>
              </a:rPr>
              <a:t>هيكل الدراسة</a:t>
            </a:r>
            <a:endParaRPr kumimoji="0" lang="fr-FR" sz="3200" b="1" i="1" u="none" strike="noStrike" kern="1200" cap="none" spc="0" normalizeH="0" baseline="0" noProof="0" dirty="0">
              <a:ln>
                <a:noFill/>
              </a:ln>
              <a:solidFill>
                <a:srgbClr val="92D050"/>
              </a:solidFill>
              <a:effectLst/>
              <a:uLnTx/>
              <a:uFillTx/>
              <a:latin typeface="Calibri" panose="020F0502020204030204" pitchFamily="34" charset="0"/>
              <a:ea typeface="Times New Roman" panose="02020603050405020304" pitchFamily="18" charset="0"/>
              <a:cs typeface="+mn-cs"/>
            </a:endParaRPr>
          </a:p>
        </p:txBody>
      </p:sp>
      <p:grpSp>
        <p:nvGrpSpPr>
          <p:cNvPr id="19" name="Groupe 4"/>
          <p:cNvGrpSpPr>
            <a:grpSpLocks/>
          </p:cNvGrpSpPr>
          <p:nvPr/>
        </p:nvGrpSpPr>
        <p:grpSpPr bwMode="auto">
          <a:xfrm>
            <a:off x="261258" y="4245429"/>
            <a:ext cx="9261566" cy="2952206"/>
            <a:chOff x="1124764" y="2039096"/>
            <a:chExt cx="8808345" cy="2187130"/>
          </a:xfrm>
        </p:grpSpPr>
        <p:sp>
          <p:nvSpPr>
            <p:cNvPr id="20" name="Rectangle 19"/>
            <p:cNvSpPr/>
            <p:nvPr/>
          </p:nvSpPr>
          <p:spPr>
            <a:xfrm>
              <a:off x="1124764" y="2039096"/>
              <a:ext cx="8808345" cy="436640"/>
            </a:xfrm>
            <a:prstGeom prst="rect">
              <a:avLst/>
            </a:prstGeom>
            <a:noFill/>
            <a:ln w="38100"/>
          </p:spPr>
          <p:style>
            <a:lnRef idx="2">
              <a:schemeClr val="accent1"/>
            </a:lnRef>
            <a:fillRef idx="1">
              <a:schemeClr val="lt1"/>
            </a:fillRef>
            <a:effectRef idx="0">
              <a:schemeClr val="accent1"/>
            </a:effectRef>
            <a:fontRef idx="minor">
              <a:schemeClr val="dk1"/>
            </a:fontRef>
          </p:style>
          <p:txBody>
            <a:bodyPr wrap="square">
              <a:spAutoFit/>
            </a:bodyPr>
            <a:lstStyle/>
            <a:p>
              <a:pPr algn="r" rtl="1">
                <a:lnSpc>
                  <a:spcPct val="120000"/>
                </a:lnSpc>
                <a:spcAft>
                  <a:spcPts val="0"/>
                </a:spcAft>
                <a:defRPr/>
              </a:pPr>
              <a:r>
                <a:rPr lang="ar-DZ" sz="3200" b="1" dirty="0">
                  <a:solidFill>
                    <a:srgbClr val="FF9900"/>
                  </a:solidFill>
                  <a:latin typeface="Arial" pitchFamily="34" charset="0"/>
                  <a:ea typeface="Times New Roman" panose="02020603050405020304" pitchFamily="18" charset="0"/>
                  <a:cs typeface="Arial" pitchFamily="34" charset="0"/>
                </a:rPr>
                <a:t>الفصل الأول </a:t>
              </a:r>
              <a:r>
                <a:rPr lang="ar-DZ" sz="2800" b="1" dirty="0">
                  <a:solidFill>
                    <a:srgbClr val="FF9900"/>
                  </a:solidFill>
                  <a:latin typeface="Arial" pitchFamily="34" charset="0"/>
                  <a:ea typeface="Times New Roman" panose="02020603050405020304" pitchFamily="18" charset="0"/>
                  <a:cs typeface="Arial" pitchFamily="34" charset="0"/>
                </a:rPr>
                <a:t>: </a:t>
              </a:r>
              <a:r>
                <a:rPr lang="ar-DZ" sz="2800" b="1" dirty="0">
                  <a:solidFill>
                    <a:srgbClr val="FF9900"/>
                  </a:solidFill>
                  <a:latin typeface="Arial" pitchFamily="34" charset="0"/>
                  <a:cs typeface="Arial" pitchFamily="34" charset="0"/>
                </a:rPr>
                <a:t>الإطار النظري </a:t>
              </a:r>
              <a:r>
                <a:rPr lang="ar-DZ" sz="2800" b="1" dirty="0" err="1">
                  <a:solidFill>
                    <a:srgbClr val="FF9900"/>
                  </a:solidFill>
                  <a:latin typeface="Arial" pitchFamily="34" charset="0"/>
                  <a:cs typeface="Arial" pitchFamily="34" charset="0"/>
                </a:rPr>
                <a:t>و</a:t>
              </a:r>
              <a:r>
                <a:rPr lang="ar-DZ" sz="2800" b="1" dirty="0">
                  <a:solidFill>
                    <a:srgbClr val="FF9900"/>
                  </a:solidFill>
                  <a:latin typeface="Arial" pitchFamily="34" charset="0"/>
                  <a:cs typeface="Arial" pitchFamily="34" charset="0"/>
                </a:rPr>
                <a:t> </a:t>
              </a:r>
              <a:r>
                <a:rPr lang="ar-DZ" sz="2800" b="1" dirty="0" err="1">
                  <a:solidFill>
                    <a:srgbClr val="FF9900"/>
                  </a:solidFill>
                  <a:latin typeface="Arial" pitchFamily="34" charset="0"/>
                  <a:cs typeface="Arial" pitchFamily="34" charset="0"/>
                </a:rPr>
                <a:t>المفاهيمي</a:t>
              </a:r>
              <a:r>
                <a:rPr lang="ar-DZ" sz="2800" b="1" dirty="0">
                  <a:solidFill>
                    <a:srgbClr val="FF9900"/>
                  </a:solidFill>
                  <a:latin typeface="Arial" pitchFamily="34" charset="0"/>
                  <a:cs typeface="Arial" pitchFamily="34" charset="0"/>
                </a:rPr>
                <a:t> للمؤسسات الصغيرة والمتوسطة </a:t>
              </a:r>
              <a:endParaRPr lang="fr-FR" sz="2000" b="1" i="1" dirty="0">
                <a:solidFill>
                  <a:srgbClr val="FF9900"/>
                </a:solidFill>
                <a:latin typeface="Arial" pitchFamily="34" charset="0"/>
                <a:ea typeface="Times New Roman" panose="02020603050405020304" pitchFamily="18" charset="0"/>
                <a:cs typeface="Arial" pitchFamily="34" charset="0"/>
              </a:endParaRPr>
            </a:p>
          </p:txBody>
        </p:sp>
        <p:sp>
          <p:nvSpPr>
            <p:cNvPr id="21" name="Rectangle 6"/>
            <p:cNvSpPr>
              <a:spLocks noChangeArrowheads="1"/>
            </p:cNvSpPr>
            <p:nvPr/>
          </p:nvSpPr>
          <p:spPr bwMode="auto">
            <a:xfrm>
              <a:off x="1308789" y="2473098"/>
              <a:ext cx="8574625" cy="1753128"/>
            </a:xfrm>
            <a:prstGeom prst="rect">
              <a:avLst/>
            </a:prstGeom>
            <a:noFill/>
            <a:ln w="9525">
              <a:noFill/>
              <a:miter lim="800000"/>
              <a:headEnd/>
              <a:tailEnd/>
            </a:ln>
          </p:spPr>
          <p:txBody>
            <a:bodyPr wrap="square">
              <a:spAutoFit/>
            </a:bodyPr>
            <a:lstStyle/>
            <a:p>
              <a:pPr algn="just" rtl="1">
                <a:lnSpc>
                  <a:spcPct val="120000"/>
                </a:lnSpc>
              </a:pPr>
              <a:r>
                <a:rPr lang="ar-DZ" sz="2000" b="1" dirty="0">
                  <a:latin typeface="Calibri" pitchFamily="34" charset="0"/>
                  <a:ea typeface="Times New Roman" pitchFamily="18" charset="0"/>
                  <a:cs typeface="Simplified Arabic" pitchFamily="18" charset="-78"/>
                </a:rPr>
                <a:t> </a:t>
              </a:r>
              <a:r>
                <a:rPr lang="ar-DZ" sz="2000" b="1" dirty="0" smtClean="0">
                  <a:latin typeface="Calibri" pitchFamily="34" charset="0"/>
                  <a:ea typeface="Times New Roman" pitchFamily="18" charset="0"/>
                  <a:cs typeface="Simplified Arabic" pitchFamily="18" charset="-78"/>
                </a:rPr>
                <a:t>  </a:t>
              </a:r>
              <a:r>
                <a:rPr lang="ar-DZ" sz="2400" dirty="0" smtClean="0">
                  <a:latin typeface="Arial" pitchFamily="34" charset="0"/>
                  <a:ea typeface="Times New Roman" pitchFamily="18" charset="0"/>
                  <a:cs typeface="Arial" pitchFamily="34" charset="0"/>
                </a:rPr>
                <a:t>والذي </a:t>
              </a:r>
              <a:r>
                <a:rPr lang="ar-DZ" sz="2400" dirty="0">
                  <a:latin typeface="Arial" pitchFamily="34" charset="0"/>
                  <a:ea typeface="Times New Roman" pitchFamily="18" charset="0"/>
                  <a:cs typeface="Arial" pitchFamily="34" charset="0"/>
                </a:rPr>
                <a:t>تضمن ثلاثة مباحث، تم من خلاله التطرق إلى أساسيات حول المؤسسات الصغيرة والمتوسطة وكذلك التطرق إلى واقع وآفاق المؤسسات الصغيرة والمتوسطة  في الجزائر ودورها في التنمية الاقتصادية، كما تطرقنا إلى آليات وبرامج تأهيل ودعم المؤسسات الصغيرة والمتوسطة  في المبحث الأخير.</a:t>
              </a:r>
            </a:p>
            <a:p>
              <a:pPr algn="just" rtl="1">
                <a:lnSpc>
                  <a:spcPct val="120000"/>
                </a:lnSpc>
              </a:pPr>
              <a:endParaRPr lang="fr-FR" sz="2400" b="1" i="1" dirty="0">
                <a:latin typeface="Calibri" pitchFamily="34" charset="0"/>
                <a:ea typeface="Times New Roman" pitchFamily="18" charset="0"/>
                <a:cs typeface="Simplified Arabic" pitchFamily="18" charset="-78"/>
              </a:endParaRPr>
            </a:p>
          </p:txBody>
        </p:sp>
      </p:grpSp>
      <p:sp>
        <p:nvSpPr>
          <p:cNvPr id="9217" name="Rectangle 1"/>
          <p:cNvSpPr>
            <a:spLocks noChangeArrowheads="1"/>
          </p:cNvSpPr>
          <p:nvPr/>
        </p:nvSpPr>
        <p:spPr bwMode="auto">
          <a:xfrm>
            <a:off x="0" y="1384663"/>
            <a:ext cx="9906000" cy="21852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DZ" sz="2400" i="0" u="none" strike="noStrike" cap="none" normalizeH="0" baseline="0" dirty="0" smtClean="0">
                <a:ln>
                  <a:noFill/>
                </a:ln>
                <a:solidFill>
                  <a:schemeClr val="tx1"/>
                </a:solidFill>
                <a:effectLst/>
                <a:latin typeface="Arial" pitchFamily="34" charset="0"/>
                <a:ea typeface="Calibri" pitchFamily="34" charset="0"/>
                <a:cs typeface="Arial" pitchFamily="34" charset="0"/>
              </a:rPr>
              <a:t>في خضم </a:t>
            </a:r>
            <a:r>
              <a:rPr kumimoji="0" lang="ar-DZ" sz="240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اعداد</a:t>
            </a:r>
            <a:r>
              <a:rPr kumimoji="0" lang="ar-DZ" sz="2400" i="0" u="none" strike="noStrike" cap="none" normalizeH="0" baseline="0" dirty="0" smtClean="0">
                <a:ln>
                  <a:noFill/>
                </a:ln>
                <a:solidFill>
                  <a:schemeClr val="tx1"/>
                </a:solidFill>
                <a:effectLst/>
                <a:latin typeface="Arial" pitchFamily="34" charset="0"/>
                <a:ea typeface="Calibri" pitchFamily="34" charset="0"/>
                <a:cs typeface="Arial" pitchFamily="34" charset="0"/>
              </a:rPr>
              <a:t> البحث رافقتنا خلال جل مراحله العديد من الصعوبات نوجز بعضا منها في النقاط</a:t>
            </a:r>
            <a:r>
              <a:rPr kumimoji="0" lang="ar-DZ" sz="240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ar-DZ" sz="2400" i="0" u="none" strike="noStrike" cap="none" normalizeH="0" baseline="0" dirty="0" smtClean="0">
                <a:ln>
                  <a:noFill/>
                </a:ln>
                <a:solidFill>
                  <a:schemeClr val="tx1"/>
                </a:solidFill>
                <a:effectLst/>
                <a:latin typeface="Arial" pitchFamily="34" charset="0"/>
                <a:ea typeface="Calibri" pitchFamily="34" charset="0"/>
                <a:cs typeface="Arial" pitchFamily="34" charset="0"/>
              </a:rPr>
              <a:t>التالية:</a:t>
            </a:r>
            <a:endParaRPr kumimoji="0" lang="fr-FR"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r>
              <a:rPr kumimoji="0" lang="ar-DZ" sz="2400" i="0" u="none" strike="noStrike" cap="none" normalizeH="0" baseline="0" dirty="0" smtClean="0">
                <a:ln>
                  <a:noFill/>
                </a:ln>
                <a:solidFill>
                  <a:schemeClr val="tx1"/>
                </a:solidFill>
                <a:effectLst/>
                <a:latin typeface="Arial" pitchFamily="34" charset="0"/>
                <a:ea typeface="Calibri" pitchFamily="34" charset="0"/>
                <a:cs typeface="Arial" pitchFamily="34" charset="0"/>
              </a:rPr>
              <a:t>نقص المراجع الأكاديمية المتخصصة .</a:t>
            </a:r>
            <a:endParaRPr kumimoji="0" lang="fr-FR"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r>
              <a:rPr kumimoji="0" lang="ar-DZ" sz="2400" i="0" u="none" strike="noStrike" cap="none" normalizeH="0" baseline="0" dirty="0" smtClean="0">
                <a:ln>
                  <a:noFill/>
                </a:ln>
                <a:solidFill>
                  <a:schemeClr val="tx1"/>
                </a:solidFill>
                <a:effectLst/>
                <a:latin typeface="Arial" pitchFamily="34" charset="0"/>
                <a:ea typeface="Calibri" pitchFamily="34" charset="0"/>
                <a:cs typeface="Arial" pitchFamily="34" charset="0"/>
              </a:rPr>
              <a:t>صعوبة تحديد الإطار المكاني للدراسة (تحديد العينة المستجوبة ).</a:t>
            </a:r>
            <a:endParaRPr kumimoji="0" lang="fr-FR"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r>
              <a:rPr kumimoji="0" lang="ar-DZ" sz="2400" i="0" u="none" strike="noStrike" cap="none" normalizeH="0" baseline="0" dirty="0" smtClean="0">
                <a:ln>
                  <a:noFill/>
                </a:ln>
                <a:solidFill>
                  <a:schemeClr val="tx1"/>
                </a:solidFill>
                <a:effectLst/>
                <a:latin typeface="Arial" pitchFamily="34" charset="0"/>
                <a:ea typeface="Calibri" pitchFamily="34" charset="0"/>
                <a:cs typeface="Arial" pitchFamily="34" charset="0"/>
              </a:rPr>
              <a:t>ضيق الوقت المخصص لإعداد البحث.</a:t>
            </a:r>
            <a:endParaRPr kumimoji="0" lang="fr-FR"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fr-FR" sz="16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itre 3"/>
          <p:cNvSpPr txBox="1">
            <a:spLocks/>
          </p:cNvSpPr>
          <p:nvPr/>
        </p:nvSpPr>
        <p:spPr>
          <a:xfrm>
            <a:off x="3000101" y="352698"/>
            <a:ext cx="3426825" cy="755952"/>
          </a:xfrm>
          <a:prstGeom prst="roundRect">
            <a:avLst/>
          </a:prstGeom>
          <a:solidFill>
            <a:srgbClr val="C00000"/>
          </a:solidFill>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rtlCol="0" anchor="b">
            <a:spAutoFit/>
          </a:bodyPr>
          <a:lstStyle/>
          <a:p>
            <a:pPr marL="0" marR="0" lvl="0" indent="0" algn="ctr" defTabSz="457200" rtl="1" eaLnBrk="1" fontAlgn="auto" latinLnBrk="0" hangingPunct="1">
              <a:lnSpc>
                <a:spcPct val="120000"/>
              </a:lnSpc>
              <a:spcBef>
                <a:spcPct val="0"/>
              </a:spcBef>
              <a:spcAft>
                <a:spcPts val="0"/>
              </a:spcAft>
              <a:buClrTx/>
              <a:buSzTx/>
              <a:buFontTx/>
              <a:buNone/>
              <a:tabLst/>
              <a:defRPr/>
            </a:pPr>
            <a:r>
              <a:rPr kumimoji="0" lang="ar-DZ" sz="3200" b="1" i="0" u="none" strike="noStrike" kern="1200" cap="none" spc="0" normalizeH="0" baseline="0" noProof="0" dirty="0" smtClean="0">
                <a:ln>
                  <a:noFill/>
                </a:ln>
                <a:solidFill>
                  <a:srgbClr val="92D050"/>
                </a:solidFill>
                <a:effectLst/>
                <a:uLnTx/>
                <a:uFillTx/>
                <a:latin typeface="Calibri" panose="020F0502020204030204" pitchFamily="34" charset="0"/>
                <a:ea typeface="Times New Roman" panose="02020603050405020304" pitchFamily="18" charset="0"/>
                <a:cs typeface="Simplified Arabic" panose="02020603050405020304" pitchFamily="18" charset="-78"/>
              </a:rPr>
              <a:t>صعوبات البحث </a:t>
            </a:r>
            <a:endParaRPr kumimoji="0" lang="fr-FR" sz="3200" b="1" i="1" u="none" strike="noStrike" kern="1200" cap="none" spc="0" normalizeH="0" baseline="0" noProof="0" dirty="0">
              <a:ln>
                <a:noFill/>
              </a:ln>
              <a:solidFill>
                <a:srgbClr val="92D050"/>
              </a:solidFill>
              <a:effectLst/>
              <a:uLnTx/>
              <a:uFillTx/>
              <a:latin typeface="Calibri" panose="020F0502020204030204" pitchFamily="34" charset="0"/>
              <a:ea typeface="Times New Roman" panose="02020603050405020304" pitchFamily="18" charset="0"/>
              <a:cs typeface="+mn-cs"/>
            </a:endParaRPr>
          </a:p>
        </p:txBody>
      </p:sp>
    </p:spTree>
    <p:extLst>
      <p:ext uri="{BB962C8B-B14F-4D97-AF65-F5344CB8AC3E}">
        <p14:creationId xmlns="" xmlns:p14="http://schemas.microsoft.com/office/powerpoint/2010/main" val="3699257065"/>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1+#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Titre 4"/>
          <p:cNvSpPr txBox="1">
            <a:spLocks/>
          </p:cNvSpPr>
          <p:nvPr/>
        </p:nvSpPr>
        <p:spPr>
          <a:xfrm>
            <a:off x="365760" y="3108960"/>
            <a:ext cx="8974183" cy="523220"/>
          </a:xfrm>
          <a:prstGeom prst="rect">
            <a:avLst/>
          </a:prstGeom>
          <a:noFill/>
          <a:ln w="38100" cap="rnd" cmpd="sng" algn="ctr">
            <a:solidFill>
              <a:schemeClr val="accent1"/>
            </a:solidFill>
            <a:prstDash val="solid"/>
          </a:ln>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nchor="b">
            <a:spAutoFit/>
          </a:body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ar-DZ" sz="2800" b="1" i="0" u="none" strike="noStrike" kern="1200" cap="none" spc="0" normalizeH="0" baseline="0" noProof="0" dirty="0" smtClean="0">
                <a:ln>
                  <a:noFill/>
                </a:ln>
                <a:solidFill>
                  <a:srgbClr val="FF9900"/>
                </a:solidFill>
                <a:effectLst/>
                <a:uLnTx/>
                <a:uFillTx/>
                <a:latin typeface="Arial" pitchFamily="34" charset="0"/>
                <a:ea typeface="Times New Roman" panose="02020603050405020304" pitchFamily="18" charset="0"/>
                <a:cs typeface="Arial" pitchFamily="34" charset="0"/>
              </a:rPr>
              <a:t>) بالمسيلة  </a:t>
            </a:r>
            <a:r>
              <a:rPr kumimoji="0" lang="fr-FR" sz="2800" b="1" i="0" u="none" strike="noStrike" kern="1200" cap="none" spc="0" normalizeH="0" baseline="0" noProof="0" dirty="0" smtClean="0">
                <a:ln>
                  <a:noFill/>
                </a:ln>
                <a:solidFill>
                  <a:srgbClr val="FF9900"/>
                </a:solidFill>
                <a:effectLst/>
                <a:uLnTx/>
                <a:uFillTx/>
                <a:latin typeface="Arial" pitchFamily="34" charset="0"/>
                <a:ea typeface="Times New Roman" panose="02020603050405020304" pitchFamily="18" charset="0"/>
                <a:cs typeface="Arial" pitchFamily="34" charset="0"/>
              </a:rPr>
              <a:t>ANSEJ</a:t>
            </a:r>
            <a:r>
              <a:rPr kumimoji="0" lang="ar-DZ" sz="2800" b="1" i="0" u="none" strike="noStrike" kern="1200" cap="none" spc="0" normalizeH="0" baseline="0" noProof="0" dirty="0" smtClean="0">
                <a:ln>
                  <a:noFill/>
                </a:ln>
                <a:solidFill>
                  <a:srgbClr val="FF9900"/>
                </a:solidFill>
                <a:effectLst/>
                <a:uLnTx/>
                <a:uFillTx/>
                <a:latin typeface="Arial" pitchFamily="34" charset="0"/>
                <a:ea typeface="Times New Roman" panose="02020603050405020304" pitchFamily="18" charset="0"/>
                <a:cs typeface="Arial" pitchFamily="34" charset="0"/>
              </a:rPr>
              <a:t>الفصل الثالث : المؤسسات المنشأة في إطار (</a:t>
            </a:r>
            <a:endParaRPr kumimoji="0" lang="fr-FR" sz="2800" b="1" i="0" u="none" strike="noStrike" kern="1200" cap="none" spc="0" normalizeH="0" baseline="0" noProof="0" dirty="0">
              <a:ln>
                <a:noFill/>
              </a:ln>
              <a:solidFill>
                <a:srgbClr val="FF9900"/>
              </a:solidFill>
              <a:effectLst/>
              <a:uLnTx/>
              <a:uFillTx/>
              <a:latin typeface="Arial" pitchFamily="34" charset="0"/>
              <a:ea typeface="Times New Roman" panose="02020603050405020304" pitchFamily="18" charset="0"/>
              <a:cs typeface="Arial" pitchFamily="34" charset="0"/>
            </a:endParaRPr>
          </a:p>
        </p:txBody>
      </p:sp>
      <p:sp>
        <p:nvSpPr>
          <p:cNvPr id="15" name="Rectangle 5"/>
          <p:cNvSpPr>
            <a:spLocks noChangeArrowheads="1"/>
          </p:cNvSpPr>
          <p:nvPr/>
        </p:nvSpPr>
        <p:spPr bwMode="auto">
          <a:xfrm>
            <a:off x="214313" y="3997234"/>
            <a:ext cx="9060316" cy="1643527"/>
          </a:xfrm>
          <a:prstGeom prst="rect">
            <a:avLst/>
          </a:prstGeom>
          <a:noFill/>
          <a:ln w="9525">
            <a:noFill/>
            <a:miter lim="800000"/>
            <a:headEnd/>
            <a:tailEnd/>
          </a:ln>
        </p:spPr>
        <p:txBody>
          <a:bodyPr wrap="square">
            <a:spAutoFit/>
          </a:bodyPr>
          <a:lstStyle/>
          <a:p>
            <a:pPr algn="just" rtl="1">
              <a:lnSpc>
                <a:spcPct val="120000"/>
              </a:lnSpc>
            </a:pPr>
            <a:r>
              <a:rPr lang="ar-DZ" sz="2000" b="1" dirty="0">
                <a:latin typeface="Calibri" pitchFamily="34" charset="0"/>
                <a:ea typeface="Times New Roman" pitchFamily="18" charset="0"/>
                <a:cs typeface="Simplified Arabic" pitchFamily="18" charset="-78"/>
              </a:rPr>
              <a:t>    </a:t>
            </a:r>
            <a:r>
              <a:rPr lang="ar-DZ" sz="2800" dirty="0">
                <a:latin typeface="Arial" pitchFamily="34" charset="0"/>
                <a:ea typeface="Times New Roman" pitchFamily="18" charset="0"/>
                <a:cs typeface="Arial" pitchFamily="34" charset="0"/>
              </a:rPr>
              <a:t>وتم تقسيمه إلى مبحثين، تم من خلالها التطرق إلى </a:t>
            </a:r>
            <a:r>
              <a:rPr lang="ar-SA" sz="2800" dirty="0">
                <a:latin typeface="Arial" pitchFamily="34" charset="0"/>
                <a:ea typeface="Times New Roman" pitchFamily="18" charset="0"/>
                <a:cs typeface="Arial" pitchFamily="34" charset="0"/>
              </a:rPr>
              <a:t>خصوصيات حول المؤسسات الصغيرة والمتوسطة بولاية المسيلة</a:t>
            </a:r>
            <a:r>
              <a:rPr lang="ar-DZ" sz="2800" dirty="0">
                <a:latin typeface="Arial" pitchFamily="34" charset="0"/>
                <a:ea typeface="Times New Roman" pitchFamily="18" charset="0"/>
                <a:cs typeface="Arial" pitchFamily="34" charset="0"/>
              </a:rPr>
              <a:t> في المبحث الأول، أما المبحث فتناول </a:t>
            </a:r>
            <a:r>
              <a:rPr lang="ar-SA" sz="2800" dirty="0">
                <a:latin typeface="Arial" pitchFamily="34" charset="0"/>
                <a:ea typeface="Times New Roman" pitchFamily="18" charset="0"/>
                <a:cs typeface="Arial" pitchFamily="34" charset="0"/>
              </a:rPr>
              <a:t>منهجية البحث </a:t>
            </a:r>
            <a:r>
              <a:rPr lang="ar-SA" sz="2800" dirty="0" err="1">
                <a:latin typeface="Arial" pitchFamily="34" charset="0"/>
                <a:ea typeface="Times New Roman" pitchFamily="18" charset="0"/>
                <a:cs typeface="Arial" pitchFamily="34" charset="0"/>
              </a:rPr>
              <a:t>و</a:t>
            </a:r>
            <a:r>
              <a:rPr lang="ar-SA" sz="2800" dirty="0">
                <a:latin typeface="Arial" pitchFamily="34" charset="0"/>
                <a:ea typeface="Times New Roman" pitchFamily="18" charset="0"/>
                <a:cs typeface="Arial" pitchFamily="34" charset="0"/>
              </a:rPr>
              <a:t> تحليل معطيات </a:t>
            </a:r>
            <a:r>
              <a:rPr lang="ar-SA" sz="2800" dirty="0" err="1">
                <a:latin typeface="Arial" pitchFamily="34" charset="0"/>
                <a:ea typeface="Times New Roman" pitchFamily="18" charset="0"/>
                <a:cs typeface="Arial" pitchFamily="34" charset="0"/>
              </a:rPr>
              <a:t>ال</a:t>
            </a:r>
            <a:r>
              <a:rPr lang="ar-DZ" sz="2800" dirty="0">
                <a:latin typeface="Arial" pitchFamily="34" charset="0"/>
                <a:ea typeface="Times New Roman" pitchFamily="18" charset="0"/>
                <a:cs typeface="Arial" pitchFamily="34" charset="0"/>
              </a:rPr>
              <a:t>إ</a:t>
            </a:r>
            <a:r>
              <a:rPr lang="ar-SA" sz="2800" dirty="0" err="1" smtClean="0">
                <a:latin typeface="Arial" pitchFamily="34" charset="0"/>
                <a:ea typeface="Times New Roman" pitchFamily="18" charset="0"/>
                <a:cs typeface="Arial" pitchFamily="34" charset="0"/>
              </a:rPr>
              <a:t>ستبيان</a:t>
            </a:r>
            <a:r>
              <a:rPr lang="ar-DZ" sz="2800" dirty="0" smtClean="0">
                <a:latin typeface="Arial" pitchFamily="34" charset="0"/>
                <a:ea typeface="Times New Roman" pitchFamily="18" charset="0"/>
                <a:cs typeface="Arial" pitchFamily="34" charset="0"/>
              </a:rPr>
              <a:t> </a:t>
            </a:r>
            <a:r>
              <a:rPr lang="ar-DZ" sz="2400" dirty="0" smtClean="0">
                <a:latin typeface="Arial" pitchFamily="34" charset="0"/>
                <a:ea typeface="Times New Roman" pitchFamily="18" charset="0"/>
                <a:cs typeface="Arial" pitchFamily="34" charset="0"/>
              </a:rPr>
              <a:t>.</a:t>
            </a:r>
            <a:endParaRPr lang="fr-FR" sz="2000" dirty="0">
              <a:latin typeface="Arial" pitchFamily="34" charset="0"/>
              <a:ea typeface="Times New Roman" pitchFamily="18" charset="0"/>
              <a:cs typeface="Arial" pitchFamily="34" charset="0"/>
            </a:endParaRPr>
          </a:p>
        </p:txBody>
      </p:sp>
      <p:grpSp>
        <p:nvGrpSpPr>
          <p:cNvPr id="7" name="Groupe 8"/>
          <p:cNvGrpSpPr>
            <a:grpSpLocks/>
          </p:cNvGrpSpPr>
          <p:nvPr/>
        </p:nvGrpSpPr>
        <p:grpSpPr bwMode="auto">
          <a:xfrm>
            <a:off x="261257" y="235131"/>
            <a:ext cx="9248503" cy="3065970"/>
            <a:chOff x="274320" y="3777761"/>
            <a:chExt cx="9248533" cy="1008795"/>
          </a:xfrm>
        </p:grpSpPr>
        <p:sp>
          <p:nvSpPr>
            <p:cNvPr id="8" name="Rectangle 9"/>
            <p:cNvSpPr>
              <a:spLocks noChangeArrowheads="1"/>
            </p:cNvSpPr>
            <p:nvPr/>
          </p:nvSpPr>
          <p:spPr bwMode="auto">
            <a:xfrm>
              <a:off x="418012" y="4027049"/>
              <a:ext cx="9104841" cy="759507"/>
            </a:xfrm>
            <a:prstGeom prst="rect">
              <a:avLst/>
            </a:prstGeom>
            <a:noFill/>
            <a:ln w="9525">
              <a:noFill/>
              <a:miter lim="800000"/>
              <a:headEnd/>
              <a:tailEnd/>
            </a:ln>
          </p:spPr>
          <p:txBody>
            <a:bodyPr wrap="square">
              <a:spAutoFit/>
            </a:bodyPr>
            <a:lstStyle/>
            <a:p>
              <a:pPr algn="just" rtl="1">
                <a:lnSpc>
                  <a:spcPct val="120000"/>
                </a:lnSpc>
              </a:pPr>
              <a:r>
                <a:rPr lang="ar-DZ" sz="2000" b="1" dirty="0">
                  <a:solidFill>
                    <a:srgbClr val="000000"/>
                  </a:solidFill>
                  <a:latin typeface="Calibri" pitchFamily="34" charset="0"/>
                  <a:ea typeface="Times New Roman" pitchFamily="18" charset="0"/>
                  <a:cs typeface="Simplified Arabic" pitchFamily="18" charset="-78"/>
                </a:rPr>
                <a:t>  </a:t>
              </a:r>
              <a:r>
                <a:rPr lang="ar-DZ" sz="2000" b="1" dirty="0" smtClean="0">
                  <a:solidFill>
                    <a:srgbClr val="000000"/>
                  </a:solidFill>
                  <a:latin typeface="Calibri" pitchFamily="34" charset="0"/>
                  <a:ea typeface="Times New Roman" pitchFamily="18" charset="0"/>
                  <a:cs typeface="Simplified Arabic" pitchFamily="18" charset="-78"/>
                </a:rPr>
                <a:t> </a:t>
              </a:r>
              <a:r>
                <a:rPr lang="ar-DZ" sz="2400" dirty="0" smtClean="0">
                  <a:latin typeface="Arial" pitchFamily="34" charset="0"/>
                  <a:ea typeface="Times New Roman" pitchFamily="18" charset="0"/>
                  <a:cs typeface="Arial" pitchFamily="34" charset="0"/>
                </a:rPr>
                <a:t>وتم </a:t>
              </a:r>
              <a:r>
                <a:rPr lang="ar-DZ" sz="2400" dirty="0">
                  <a:latin typeface="Arial" pitchFamily="34" charset="0"/>
                  <a:ea typeface="Times New Roman" pitchFamily="18" charset="0"/>
                  <a:cs typeface="Arial" pitchFamily="34" charset="0"/>
                </a:rPr>
                <a:t>تقسيمه إلى ثلاثة  مباحث، تم من خلاله التطرق إلى عموميات حول التعثر المالي في المبحث الأول، أما المبحث الثاني فخصص </a:t>
              </a:r>
              <a:r>
                <a:rPr lang="ar-DZ" sz="2400" dirty="0" smtClean="0">
                  <a:latin typeface="Arial" pitchFamily="34" charset="0"/>
                  <a:cs typeface="Arial" pitchFamily="34" charset="0"/>
                </a:rPr>
                <a:t>أساليب التنبؤ بالتعثر المالي في المؤسسات الصغيرة والمتوسطة </a:t>
              </a:r>
              <a:r>
                <a:rPr lang="ar-DZ" sz="2400" dirty="0" smtClean="0">
                  <a:latin typeface="Arial" pitchFamily="34" charset="0"/>
                  <a:ea typeface="Times New Roman" pitchFamily="18" charset="0"/>
                  <a:cs typeface="Arial" pitchFamily="34" charset="0"/>
                </a:rPr>
                <a:t>،</a:t>
              </a:r>
              <a:r>
                <a:rPr lang="ar-DZ" sz="2400" dirty="0">
                  <a:latin typeface="Arial" pitchFamily="34" charset="0"/>
                  <a:ea typeface="Times New Roman" pitchFamily="18" charset="0"/>
                  <a:cs typeface="Arial" pitchFamily="34" charset="0"/>
                </a:rPr>
                <a:t>كما تطرقنا في المبحث الأخير إلى أدوات ومناهج علاج التعثر المالي في المؤسسات الصغيرة والمتوسطة .</a:t>
              </a:r>
              <a:endParaRPr lang="fr-FR" sz="2400" dirty="0">
                <a:latin typeface="Arial" pitchFamily="34" charset="0"/>
                <a:ea typeface="Times New Roman" pitchFamily="18" charset="0"/>
                <a:cs typeface="Arial" pitchFamily="34" charset="0"/>
              </a:endParaRPr>
            </a:p>
            <a:p>
              <a:pPr algn="just" rtl="1">
                <a:lnSpc>
                  <a:spcPct val="120000"/>
                </a:lnSpc>
              </a:pPr>
              <a:endParaRPr lang="fr-FR" sz="2400" b="1" dirty="0">
                <a:solidFill>
                  <a:srgbClr val="000000"/>
                </a:solidFill>
                <a:latin typeface="Arial" pitchFamily="34" charset="0"/>
                <a:ea typeface="Times New Roman" pitchFamily="18" charset="0"/>
                <a:cs typeface="Arial" pitchFamily="34" charset="0"/>
              </a:endParaRPr>
            </a:p>
          </p:txBody>
        </p:sp>
        <p:sp>
          <p:nvSpPr>
            <p:cNvPr id="9" name="Rectangle 8"/>
            <p:cNvSpPr/>
            <p:nvPr/>
          </p:nvSpPr>
          <p:spPr>
            <a:xfrm>
              <a:off x="274320" y="3777761"/>
              <a:ext cx="9248533" cy="172155"/>
            </a:xfrm>
            <a:prstGeom prst="rect">
              <a:avLst/>
            </a:prstGeom>
            <a:noFill/>
            <a:ln w="38100"/>
          </p:spPr>
          <p:style>
            <a:lnRef idx="2">
              <a:schemeClr val="accent1"/>
            </a:lnRef>
            <a:fillRef idx="1">
              <a:schemeClr val="lt1"/>
            </a:fillRef>
            <a:effectRef idx="0">
              <a:schemeClr val="accent1"/>
            </a:effectRef>
            <a:fontRef idx="minor">
              <a:schemeClr val="dk1"/>
            </a:fontRef>
          </p:style>
          <p:txBody>
            <a:bodyPr wrap="square">
              <a:spAutoFit/>
            </a:bodyPr>
            <a:lstStyle/>
            <a:p>
              <a:pPr algn="r">
                <a:defRPr/>
              </a:pPr>
              <a:r>
                <a:rPr lang="ar-DZ" sz="2800" b="1" dirty="0">
                  <a:solidFill>
                    <a:srgbClr val="FF9900"/>
                  </a:solidFill>
                  <a:latin typeface="Arial" pitchFamily="34" charset="0"/>
                  <a:ea typeface="Times New Roman" panose="02020603050405020304" pitchFamily="18" charset="0"/>
                  <a:cs typeface="Arial" pitchFamily="34" charset="0"/>
                </a:rPr>
                <a:t>الفصل الثاني</a:t>
              </a:r>
              <a:r>
                <a:rPr lang="ar-DZ" sz="2300" b="1" dirty="0">
                  <a:solidFill>
                    <a:srgbClr val="FF9900"/>
                  </a:solidFill>
                  <a:latin typeface="Arial" pitchFamily="34" charset="0"/>
                  <a:ea typeface="Times New Roman" panose="02020603050405020304" pitchFamily="18" charset="0"/>
                  <a:cs typeface="Arial" pitchFamily="34" charset="0"/>
                </a:rPr>
                <a:t>:</a:t>
              </a:r>
              <a:r>
                <a:rPr lang="ar-DZ" sz="2300" dirty="0">
                  <a:solidFill>
                    <a:srgbClr val="FF9900"/>
                  </a:solidFill>
                  <a:latin typeface="Arial" pitchFamily="34" charset="0"/>
                  <a:cs typeface="Arial" pitchFamily="34" charset="0"/>
                </a:rPr>
                <a:t> </a:t>
              </a:r>
              <a:r>
                <a:rPr lang="ar-DZ" sz="2300" b="1" dirty="0">
                  <a:solidFill>
                    <a:srgbClr val="FF9900"/>
                  </a:solidFill>
                  <a:latin typeface="Arial" pitchFamily="34" charset="0"/>
                  <a:cs typeface="Arial" pitchFamily="34" charset="0"/>
                </a:rPr>
                <a:t>التعثر المالي للمؤسسات الصغيرة والمتوسطة-التشخيص التنبؤ والعلاج-</a:t>
              </a:r>
              <a:endParaRPr lang="fr-FR" sz="2300" b="1" dirty="0">
                <a:solidFill>
                  <a:srgbClr val="FF9900"/>
                </a:solidFill>
                <a:latin typeface="Arial" pitchFamily="34" charset="0"/>
                <a:ea typeface="Times New Roman" panose="02020603050405020304" pitchFamily="18" charset="0"/>
                <a:cs typeface="Arial" pitchFamily="34" charset="0"/>
              </a:endParaRPr>
            </a:p>
          </p:txBody>
        </p:sp>
      </p:grpSp>
    </p:spTree>
    <p:extLst>
      <p:ext uri="{BB962C8B-B14F-4D97-AF65-F5344CB8AC3E}">
        <p14:creationId xmlns="" xmlns:p14="http://schemas.microsoft.com/office/powerpoint/2010/main" val="906942725"/>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Brin">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1_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Brin">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3.xml><?xml version="1.0" encoding="utf-8"?>
<a:theme xmlns:a="http://schemas.openxmlformats.org/drawingml/2006/main" name="2_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Brin">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1146</TotalTime>
  <Words>1633</Words>
  <Application>Microsoft Office PowerPoint</Application>
  <PresentationFormat>Format A4 (210 x 297 mm)</PresentationFormat>
  <Paragraphs>108</Paragraphs>
  <Slides>16</Slides>
  <Notes>0</Notes>
  <HiddenSlides>0</HiddenSlides>
  <MMClips>0</MMClips>
  <ScaleCrop>false</ScaleCrop>
  <HeadingPairs>
    <vt:vector size="4" baseType="variant">
      <vt:variant>
        <vt:lpstr>Thème</vt:lpstr>
      </vt:variant>
      <vt:variant>
        <vt:i4>3</vt:i4>
      </vt:variant>
      <vt:variant>
        <vt:lpstr>Titres des diapositives</vt:lpstr>
      </vt:variant>
      <vt:variant>
        <vt:i4>16</vt:i4>
      </vt:variant>
    </vt:vector>
  </HeadingPairs>
  <TitlesOfParts>
    <vt:vector size="19" baseType="lpstr">
      <vt:lpstr>Brin</vt:lpstr>
      <vt:lpstr>1_Brin</vt:lpstr>
      <vt:lpstr>2_Brin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asma</dc:creator>
  <cp:lastModifiedBy>MAISON XP</cp:lastModifiedBy>
  <cp:revision>190</cp:revision>
  <dcterms:created xsi:type="dcterms:W3CDTF">2014-06-16T11:11:55Z</dcterms:created>
  <dcterms:modified xsi:type="dcterms:W3CDTF">2015-06-13T09:33:10Z</dcterms:modified>
</cp:coreProperties>
</file>