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sldIdLst>
    <p:sldId id="256" r:id="rId2"/>
    <p:sldId id="257" r:id="rId3"/>
    <p:sldId id="258" r:id="rId4"/>
    <p:sldId id="259" r:id="rId5"/>
    <p:sldId id="334" r:id="rId6"/>
    <p:sldId id="260" r:id="rId7"/>
    <p:sldId id="261" r:id="rId8"/>
    <p:sldId id="265" r:id="rId9"/>
    <p:sldId id="266" r:id="rId10"/>
    <p:sldId id="267" r:id="rId11"/>
    <p:sldId id="268" r:id="rId12"/>
    <p:sldId id="269" r:id="rId13"/>
    <p:sldId id="272" r:id="rId14"/>
    <p:sldId id="270" r:id="rId15"/>
    <p:sldId id="335" r:id="rId16"/>
    <p:sldId id="273" r:id="rId17"/>
    <p:sldId id="271" r:id="rId18"/>
    <p:sldId id="274" r:id="rId19"/>
    <p:sldId id="275" r:id="rId20"/>
    <p:sldId id="276" r:id="rId21"/>
    <p:sldId id="282" r:id="rId22"/>
    <p:sldId id="277" r:id="rId23"/>
    <p:sldId id="283" r:id="rId24"/>
    <p:sldId id="278" r:id="rId25"/>
    <p:sldId id="279" r:id="rId26"/>
    <p:sldId id="330" r:id="rId27"/>
    <p:sldId id="331" r:id="rId28"/>
    <p:sldId id="336" r:id="rId29"/>
    <p:sldId id="262" r:id="rId30"/>
    <p:sldId id="284" r:id="rId31"/>
    <p:sldId id="292" r:id="rId32"/>
    <p:sldId id="285" r:id="rId33"/>
    <p:sldId id="286" r:id="rId34"/>
    <p:sldId id="287" r:id="rId35"/>
    <p:sldId id="288" r:id="rId36"/>
    <p:sldId id="289" r:id="rId37"/>
    <p:sldId id="290" r:id="rId38"/>
    <p:sldId id="291" r:id="rId39"/>
    <p:sldId id="329" r:id="rId40"/>
    <p:sldId id="328" r:id="rId41"/>
    <p:sldId id="294" r:id="rId42"/>
    <p:sldId id="295" r:id="rId43"/>
    <p:sldId id="296" r:id="rId44"/>
    <p:sldId id="297" r:id="rId45"/>
    <p:sldId id="337" r:id="rId46"/>
    <p:sldId id="263" r:id="rId47"/>
    <p:sldId id="300" r:id="rId48"/>
    <p:sldId id="301" r:id="rId49"/>
    <p:sldId id="302" r:id="rId50"/>
    <p:sldId id="303" r:id="rId51"/>
    <p:sldId id="304" r:id="rId52"/>
    <p:sldId id="305" r:id="rId53"/>
    <p:sldId id="306" r:id="rId54"/>
    <p:sldId id="307" r:id="rId55"/>
    <p:sldId id="308" r:id="rId56"/>
    <p:sldId id="339" r:id="rId57"/>
    <p:sldId id="326" r:id="rId58"/>
    <p:sldId id="327" r:id="rId59"/>
    <p:sldId id="340" r:id="rId60"/>
    <p:sldId id="338" r:id="rId6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35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27479"/>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483028" y="4770437"/>
            <a:ext cx="911939" cy="365125"/>
          </a:xfrm>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a:xfrm>
            <a:off x="678464" y="62673"/>
            <a:ext cx="9046217" cy="365125"/>
          </a:xfrm>
        </p:spPr>
        <p:txBody>
          <a:bodyPr/>
          <a:lstStyle>
            <a:lvl1pPr>
              <a:defRPr sz="2400"/>
            </a:lvl1pPr>
          </a:lstStyle>
          <a:p>
            <a:r>
              <a:rPr lang="fr-FR" dirty="0" smtClean="0"/>
              <a:t>commande </a:t>
            </a:r>
            <a:r>
              <a:rPr lang="fr-FR" dirty="0" err="1" smtClean="0"/>
              <a:t>intelegant</a:t>
            </a:r>
            <a:r>
              <a:rPr lang="fr-FR" dirty="0" smtClean="0"/>
              <a:t> d'un onduleur deux </a:t>
            </a:r>
            <a:r>
              <a:rPr lang="fr-FR" dirty="0" err="1" smtClean="0"/>
              <a:t>niveux</a:t>
            </a:r>
            <a:r>
              <a:rPr lang="fr-FR" dirty="0" smtClean="0"/>
              <a:t> a filtre </a:t>
            </a:r>
            <a:r>
              <a:rPr lang="fr-FR" dirty="0" err="1" smtClean="0"/>
              <a:t>avtive</a:t>
            </a:r>
            <a:endParaRPr lang="fr-FR" dirty="0"/>
          </a:p>
        </p:txBody>
      </p:sp>
      <p:sp>
        <p:nvSpPr>
          <p:cNvPr id="6" name="Slide Number Placeholder 5"/>
          <p:cNvSpPr>
            <a:spLocks noGrp="1"/>
          </p:cNvSpPr>
          <p:nvPr>
            <p:ph type="sldNum" sz="quarter" idx="12"/>
          </p:nvPr>
        </p:nvSpPr>
        <p:spPr>
          <a:xfrm>
            <a:off x="11159481" y="6229878"/>
            <a:ext cx="683339" cy="365125"/>
          </a:xfrm>
        </p:spPr>
        <p:txBody>
          <a:bodyPr/>
          <a:lstStyle>
            <a:lvl1pPr>
              <a:defRPr sz="3200">
                <a:solidFill>
                  <a:srgbClr val="0070C0"/>
                </a:solidFill>
              </a:defRPr>
            </a:lvl1pPr>
          </a:lstStyle>
          <a:p>
            <a:r>
              <a:rPr lang="fr-FR" dirty="0" smtClean="0"/>
              <a:t>1</a:t>
            </a:r>
            <a:endParaRPr lang="fr-FR" dirty="0"/>
          </a:p>
        </p:txBody>
      </p:sp>
    </p:spTree>
    <p:extLst>
      <p:ext uri="{BB962C8B-B14F-4D97-AF65-F5344CB8AC3E}">
        <p14:creationId xmlns:p14="http://schemas.microsoft.com/office/powerpoint/2010/main" val="3285103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1428724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733011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649234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23615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1906104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2532757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2083422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1396178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21ADE6-ECA3-46E9-9C43-DD3ABFDDE94C}" type="datetimeFigureOut">
              <a:rPr lang="fr-FR" smtClean="0"/>
              <a:t>27/10/2020</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768815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021ADE6-ECA3-46E9-9C43-DD3ABFDDE94C}" type="datetimeFigureOut">
              <a:rPr lang="fr-FR" smtClean="0"/>
              <a:t>27/10/2020</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916429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021ADE6-ECA3-46E9-9C43-DD3ABFDDE94C}" type="datetimeFigureOut">
              <a:rPr lang="fr-FR" smtClean="0"/>
              <a:t>27/10/2020</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4167964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021ADE6-ECA3-46E9-9C43-DD3ABFDDE94C}" type="datetimeFigureOut">
              <a:rPr lang="fr-FR" smtClean="0"/>
              <a:t>27/10/2020</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1479052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21ADE6-ECA3-46E9-9C43-DD3ABFDDE94C}" type="datetimeFigureOut">
              <a:rPr lang="fr-FR" smtClean="0"/>
              <a:t>27/10/2020</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315198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021ADE6-ECA3-46E9-9C43-DD3ABFDDE94C}" type="datetimeFigureOut">
              <a:rPr lang="fr-FR" smtClean="0"/>
              <a:t>27/10/2020</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65349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021ADE6-ECA3-46E9-9C43-DD3ABFDDE94C}" type="datetimeFigureOut">
              <a:rPr lang="fr-FR" smtClean="0"/>
              <a:t>27/10/2020</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4D3B6F-9CC8-487B-8557-1F388DCA37B0}" type="slidenum">
              <a:rPr lang="fr-FR" smtClean="0"/>
              <a:t>‹#›</a:t>
            </a:fld>
            <a:endParaRPr lang="fr-FR"/>
          </a:p>
        </p:txBody>
      </p:sp>
    </p:spTree>
    <p:extLst>
      <p:ext uri="{BB962C8B-B14F-4D97-AF65-F5344CB8AC3E}">
        <p14:creationId xmlns:p14="http://schemas.microsoft.com/office/powerpoint/2010/main" val="3685249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021ADE6-ECA3-46E9-9C43-DD3ABFDDE94C}" type="datetimeFigureOut">
              <a:rPr lang="fr-FR" smtClean="0"/>
              <a:t>27/10/2020</a:t>
            </a:fld>
            <a:endParaRPr lang="fr-F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14D3B6F-9CC8-487B-8557-1F388DCA37B0}" type="slidenum">
              <a:rPr lang="fr-FR" smtClean="0"/>
              <a:t>‹#›</a:t>
            </a:fld>
            <a:endParaRPr lang="fr-FR"/>
          </a:p>
        </p:txBody>
      </p:sp>
    </p:spTree>
    <p:extLst>
      <p:ext uri="{BB962C8B-B14F-4D97-AF65-F5344CB8AC3E}">
        <p14:creationId xmlns:p14="http://schemas.microsoft.com/office/powerpoint/2010/main" val="14486044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DZ" dirty="0" smtClean="0"/>
              <a:t>بسم الله الرحمان الرحيم </a:t>
            </a:r>
            <a:endParaRPr lang="fr-FR" dirty="0"/>
          </a:p>
        </p:txBody>
      </p:sp>
    </p:spTree>
    <p:extLst>
      <p:ext uri="{BB962C8B-B14F-4D97-AF65-F5344CB8AC3E}">
        <p14:creationId xmlns:p14="http://schemas.microsoft.com/office/powerpoint/2010/main" val="2579096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580352" y="1509426"/>
            <a:ext cx="6998084" cy="5182319"/>
          </a:xfrm>
        </p:spPr>
        <p:txBody>
          <a:bodyPr>
            <a:normAutofit lnSpcReduction="10000"/>
          </a:bodyPr>
          <a:lstStyle/>
          <a:p>
            <a:r>
              <a:rPr lang="fr-FR" b="1" dirty="0"/>
              <a:t>Onduleur de tension triphasé </a:t>
            </a:r>
          </a:p>
          <a:p>
            <a:pPr marL="0" indent="0" algn="just">
              <a:lnSpc>
                <a:spcPct val="150000"/>
              </a:lnSpc>
              <a:buNone/>
            </a:pPr>
            <a:r>
              <a:rPr lang="fr-FR" dirty="0"/>
              <a:t>            On peut réaliser un onduleur triphasé en regroupant, en parallèle, trois onduleurs monophasés (en pont ou en </a:t>
            </a:r>
            <a:r>
              <a:rPr lang="fr-FR" dirty="0" err="1"/>
              <a:t>demi-pont</a:t>
            </a:r>
            <a:r>
              <a:rPr lang="fr-FR" dirty="0"/>
              <a:t>) et commander les interrupteurs de chacun pour obtenir à la sortie trois phases décalées de 120°. En fait, en regroupant trois demi ponts monophasés, on obtient un onduleur en pont triphasée à six interrupteurs représenté par la</a:t>
            </a:r>
            <a:r>
              <a:rPr lang="fr-FR" b="1" dirty="0"/>
              <a:t> Figure 1.16  </a:t>
            </a:r>
            <a:r>
              <a:rPr lang="fr-FR" dirty="0"/>
              <a:t>dont les interrupteurs du même bras de l’onduleur doivent être complémentaires pour que la tension continue </a:t>
            </a:r>
            <a:r>
              <a:rPr lang="fr-FR" i="1" dirty="0"/>
              <a:t>U </a:t>
            </a:r>
            <a:r>
              <a:rPr lang="fr-FR" dirty="0"/>
              <a:t>ne soit jamais en court-circuit et pour que les circuits des courants </a:t>
            </a:r>
            <a:r>
              <a:rPr lang="fr-FR" i="1" dirty="0" err="1"/>
              <a:t>i</a:t>
            </a:r>
            <a:r>
              <a:rPr lang="fr-FR" i="1" baseline="-25000" dirty="0" err="1"/>
              <a:t>a</a:t>
            </a:r>
            <a:r>
              <a:rPr lang="fr-FR" dirty="0"/>
              <a:t>, </a:t>
            </a:r>
            <a:r>
              <a:rPr lang="fr-FR" i="1" dirty="0" err="1"/>
              <a:t>i</a:t>
            </a:r>
            <a:r>
              <a:rPr lang="fr-FR" i="1" baseline="-25000" dirty="0" err="1"/>
              <a:t>b</a:t>
            </a:r>
            <a:r>
              <a:rPr lang="fr-FR" dirty="0"/>
              <a:t> et </a:t>
            </a:r>
            <a:r>
              <a:rPr lang="fr-FR" i="1" dirty="0" err="1"/>
              <a:t>i</a:t>
            </a:r>
            <a:r>
              <a:rPr lang="fr-FR" i="1" baseline="-25000" dirty="0" err="1"/>
              <a:t>c</a:t>
            </a:r>
            <a:r>
              <a:rPr lang="fr-FR" dirty="0"/>
              <a:t>  ne soient jamais ouverts. Afin que les interrupteurs puissent imposer les tensions de sortie, quelques soient les courants de charge, il faut que ces derniers soient bidirectionnels en </a:t>
            </a:r>
            <a:r>
              <a:rPr lang="fr-FR" dirty="0" smtClean="0"/>
              <a:t>courant</a:t>
            </a:r>
            <a:endParaRPr lang="fr-FR" dirty="0"/>
          </a:p>
        </p:txBody>
      </p:sp>
      <p:grpSp>
        <p:nvGrpSpPr>
          <p:cNvPr id="4" name="Group 3"/>
          <p:cNvGrpSpPr/>
          <p:nvPr/>
        </p:nvGrpSpPr>
        <p:grpSpPr>
          <a:xfrm>
            <a:off x="7689273" y="2781690"/>
            <a:ext cx="3516630" cy="2637790"/>
            <a:chOff x="0" y="0"/>
            <a:chExt cx="3516771" cy="2638044"/>
          </a:xfrm>
        </p:grpSpPr>
        <p:pic>
          <p:nvPicPr>
            <p:cNvPr id="5" name="Picture 4"/>
            <p:cNvPicPr/>
            <p:nvPr/>
          </p:nvPicPr>
          <p:blipFill>
            <a:blip r:embed="rId2"/>
            <a:stretch>
              <a:fillRect/>
            </a:stretch>
          </p:blipFill>
          <p:spPr>
            <a:xfrm>
              <a:off x="0" y="0"/>
              <a:ext cx="3516771" cy="1319022"/>
            </a:xfrm>
            <a:prstGeom prst="rect">
              <a:avLst/>
            </a:prstGeom>
          </p:spPr>
        </p:pic>
        <p:pic>
          <p:nvPicPr>
            <p:cNvPr id="6" name="Picture 5"/>
            <p:cNvPicPr/>
            <p:nvPr/>
          </p:nvPicPr>
          <p:blipFill>
            <a:blip r:embed="rId3"/>
            <a:stretch>
              <a:fillRect/>
            </a:stretch>
          </p:blipFill>
          <p:spPr>
            <a:xfrm>
              <a:off x="0" y="1319022"/>
              <a:ext cx="3516771" cy="1319022"/>
            </a:xfrm>
            <a:prstGeom prst="rect">
              <a:avLst/>
            </a:prstGeom>
          </p:spPr>
        </p:pic>
      </p:grpSp>
    </p:spTree>
    <p:extLst>
      <p:ext uri="{BB962C8B-B14F-4D97-AF65-F5344CB8AC3E}">
        <p14:creationId xmlns:p14="http://schemas.microsoft.com/office/powerpoint/2010/main" val="3072874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677334" y="1551709"/>
            <a:ext cx="5474084" cy="5084618"/>
          </a:xfrm>
        </p:spPr>
        <p:txBody>
          <a:bodyPr>
            <a:normAutofit fontScale="85000" lnSpcReduction="20000"/>
          </a:bodyPr>
          <a:lstStyle/>
          <a:p>
            <a:r>
              <a:rPr lang="fr-FR" b="1" dirty="0"/>
              <a:t>Le fonctionnement conventionnel</a:t>
            </a:r>
            <a:r>
              <a:rPr lang="fr-FR" dirty="0"/>
              <a:t> </a:t>
            </a:r>
            <a:endParaRPr lang="fr-FR" b="1" dirty="0"/>
          </a:p>
          <a:p>
            <a:pPr marL="0" indent="0">
              <a:buNone/>
            </a:pPr>
            <a:r>
              <a:rPr lang="fr-FR" dirty="0"/>
              <a:t>            </a:t>
            </a:r>
            <a:r>
              <a:rPr lang="fr-FR" sz="2300" dirty="0"/>
              <a:t>On peut commander l’onduleur de manière que :  </a:t>
            </a:r>
          </a:p>
          <a:p>
            <a:pPr marL="0" lvl="0" indent="0" fontAlgn="base">
              <a:buNone/>
            </a:pPr>
            <a:r>
              <a:rPr lang="fr-FR" sz="2300" dirty="0"/>
              <a:t>Chaque interrupteur conduit durant 120°.  - Chaque interrupteur conduit durant 180°.  </a:t>
            </a:r>
          </a:p>
          <a:p>
            <a:pPr marL="0" indent="0">
              <a:buNone/>
            </a:pPr>
            <a:r>
              <a:rPr lang="fr-FR" sz="2300" dirty="0"/>
              <a:t>On va se limiter à l’étude seulement de cette dernière, c’est-à-dire la commande en pleine onde (180°), dont, les intervalles de commande de fermeture de chaque interrupteur sont définis comme suit: </a:t>
            </a:r>
          </a:p>
          <a:p>
            <a:pPr marL="0" lvl="0" indent="0" fontAlgn="base">
              <a:buNone/>
            </a:pPr>
            <a:r>
              <a:rPr lang="fr-FR" sz="1900" b="1" i="1" dirty="0"/>
              <a:t>K</a:t>
            </a:r>
            <a:r>
              <a:rPr lang="fr-FR" sz="1900" b="1" i="1" baseline="-25000" dirty="0"/>
              <a:t>1</a:t>
            </a:r>
            <a:r>
              <a:rPr lang="fr-FR" sz="1900" dirty="0"/>
              <a:t> est fermé pour : </a:t>
            </a:r>
            <a:r>
              <a:rPr lang="fr-FR" sz="1900" i="1" dirty="0"/>
              <a:t>    </a:t>
            </a:r>
            <a:r>
              <a:rPr lang="fr-FR" sz="1900" dirty="0"/>
              <a:t>        0 &lt; </a:t>
            </a:r>
            <a:r>
              <a:rPr lang="fr-FR" sz="1900" i="1" dirty="0" err="1"/>
              <a:t>wt</a:t>
            </a:r>
            <a:r>
              <a:rPr lang="fr-FR" sz="1900" i="1" dirty="0"/>
              <a:t> </a:t>
            </a:r>
            <a:r>
              <a:rPr lang="fr-FR" sz="1900" dirty="0"/>
              <a:t>&lt;π </a:t>
            </a:r>
          </a:p>
          <a:p>
            <a:pPr marL="0" lvl="0" indent="0" fontAlgn="base">
              <a:buNone/>
            </a:pPr>
            <a:r>
              <a:rPr lang="fr-FR" sz="1900" b="1" i="1" dirty="0"/>
              <a:t>K</a:t>
            </a:r>
            <a:r>
              <a:rPr lang="fr-FR" sz="1900" b="1" i="1" baseline="-25000" dirty="0"/>
              <a:t>2</a:t>
            </a:r>
            <a:r>
              <a:rPr lang="fr-FR" sz="1900" dirty="0"/>
              <a:t> est fermé pour :             2π/3 &lt; </a:t>
            </a:r>
            <a:r>
              <a:rPr lang="fr-FR" sz="1900" i="1" dirty="0" err="1"/>
              <a:t>wt</a:t>
            </a:r>
            <a:r>
              <a:rPr lang="fr-FR" sz="1900" i="1" dirty="0"/>
              <a:t> </a:t>
            </a:r>
            <a:r>
              <a:rPr lang="fr-FR" sz="1900" dirty="0"/>
              <a:t>&lt; 2π/3+π  </a:t>
            </a:r>
          </a:p>
          <a:p>
            <a:pPr marL="0" lvl="0" indent="0" fontAlgn="base">
              <a:buNone/>
            </a:pPr>
            <a:r>
              <a:rPr lang="fr-FR" sz="1900" b="1" i="1" dirty="0"/>
              <a:t>K</a:t>
            </a:r>
            <a:r>
              <a:rPr lang="fr-FR" sz="1900" b="1" i="1" baseline="-25000" dirty="0"/>
              <a:t>3</a:t>
            </a:r>
            <a:r>
              <a:rPr lang="fr-FR" sz="1900" dirty="0"/>
              <a:t> est fermé pour :              4π/3 &lt; </a:t>
            </a:r>
            <a:r>
              <a:rPr lang="fr-FR" sz="1900" i="1" dirty="0" err="1"/>
              <a:t>wt</a:t>
            </a:r>
            <a:r>
              <a:rPr lang="fr-FR" sz="1900" i="1" dirty="0"/>
              <a:t> </a:t>
            </a:r>
            <a:r>
              <a:rPr lang="fr-FR" sz="1900" dirty="0"/>
              <a:t>&lt;π/3+π </a:t>
            </a:r>
            <a:r>
              <a:rPr lang="fr-FR" sz="1900" i="1" dirty="0"/>
              <a:t> </a:t>
            </a:r>
            <a:endParaRPr lang="fr-FR" sz="1900" dirty="0"/>
          </a:p>
          <a:p>
            <a:pPr marL="0" lvl="0" indent="0" fontAlgn="base">
              <a:buNone/>
            </a:pPr>
            <a:r>
              <a:rPr lang="fr-FR" sz="1900" b="1" i="1" dirty="0"/>
              <a:t>K</a:t>
            </a:r>
            <a:r>
              <a:rPr lang="fr-FR" sz="1900" b="1" i="1" baseline="-25000" dirty="0"/>
              <a:t>1</a:t>
            </a:r>
            <a:r>
              <a:rPr lang="fr-FR" sz="1900" b="1" i="1" dirty="0"/>
              <a:t>’</a:t>
            </a:r>
            <a:r>
              <a:rPr lang="fr-FR" sz="1900" dirty="0"/>
              <a:t> est fermé pour :            π&lt; </a:t>
            </a:r>
            <a:r>
              <a:rPr lang="fr-FR" sz="1900" i="1" dirty="0" err="1"/>
              <a:t>wt</a:t>
            </a:r>
            <a:r>
              <a:rPr lang="fr-FR" sz="1900" i="1" dirty="0"/>
              <a:t> </a:t>
            </a:r>
            <a:r>
              <a:rPr lang="fr-FR" sz="1900" dirty="0"/>
              <a:t>&lt; 2π  </a:t>
            </a:r>
          </a:p>
          <a:p>
            <a:pPr marL="0" lvl="0" indent="0" fontAlgn="base">
              <a:buNone/>
            </a:pPr>
            <a:r>
              <a:rPr lang="fr-FR" sz="1900" b="1" i="1" dirty="0"/>
              <a:t>K</a:t>
            </a:r>
            <a:r>
              <a:rPr lang="fr-FR" sz="1900" b="1" i="1" baseline="-25000" dirty="0"/>
              <a:t>2</a:t>
            </a:r>
            <a:r>
              <a:rPr lang="fr-FR" sz="1900" b="1" i="1" dirty="0"/>
              <a:t>’</a:t>
            </a:r>
            <a:r>
              <a:rPr lang="fr-FR" sz="1900" dirty="0"/>
              <a:t> est fermé pour :            2π/3+π&lt; </a:t>
            </a:r>
            <a:r>
              <a:rPr lang="fr-FR" sz="1900" i="1" dirty="0" err="1"/>
              <a:t>wt</a:t>
            </a:r>
            <a:r>
              <a:rPr lang="fr-FR" sz="1900" i="1" dirty="0"/>
              <a:t> </a:t>
            </a:r>
            <a:r>
              <a:rPr lang="fr-FR" sz="1900" dirty="0"/>
              <a:t>&lt; 2π/3+ 2π </a:t>
            </a:r>
            <a:r>
              <a:rPr lang="fr-FR" sz="1900" i="1" dirty="0"/>
              <a:t> </a:t>
            </a:r>
            <a:endParaRPr lang="fr-FR" sz="1900" dirty="0"/>
          </a:p>
          <a:p>
            <a:pPr marL="0" lvl="0" indent="0" fontAlgn="base">
              <a:buNone/>
            </a:pPr>
            <a:r>
              <a:rPr lang="fr-FR" sz="1900" b="1" i="1" dirty="0"/>
              <a:t>K</a:t>
            </a:r>
            <a:r>
              <a:rPr lang="fr-FR" sz="1900" b="1" i="1" baseline="-25000" dirty="0"/>
              <a:t>3</a:t>
            </a:r>
            <a:r>
              <a:rPr lang="fr-FR" sz="1900" b="1" i="1" dirty="0"/>
              <a:t>’</a:t>
            </a:r>
            <a:r>
              <a:rPr lang="fr-FR" sz="1900" dirty="0"/>
              <a:t> est fermé pour :            4π/3+π&lt; </a:t>
            </a:r>
            <a:r>
              <a:rPr lang="fr-FR" sz="1900" i="1" dirty="0" err="1"/>
              <a:t>wt</a:t>
            </a:r>
            <a:r>
              <a:rPr lang="fr-FR" sz="1900" i="1" dirty="0"/>
              <a:t> </a:t>
            </a:r>
            <a:r>
              <a:rPr lang="fr-FR" sz="1900" dirty="0"/>
              <a:t>&lt;π/3+ 2π   </a:t>
            </a:r>
          </a:p>
          <a:p>
            <a:endParaRPr lang="fr-FR" dirty="0"/>
          </a:p>
        </p:txBody>
      </p:sp>
      <p:pic>
        <p:nvPicPr>
          <p:cNvPr id="4" name="Picture 3"/>
          <p:cNvPicPr/>
          <p:nvPr/>
        </p:nvPicPr>
        <p:blipFill>
          <a:blip r:embed="rId2"/>
          <a:stretch>
            <a:fillRect/>
          </a:stretch>
        </p:blipFill>
        <p:spPr>
          <a:xfrm>
            <a:off x="6262254" y="1117600"/>
            <a:ext cx="3477491" cy="4253347"/>
          </a:xfrm>
          <a:prstGeom prst="rect">
            <a:avLst/>
          </a:prstGeom>
        </p:spPr>
      </p:pic>
      <p:sp>
        <p:nvSpPr>
          <p:cNvPr id="5" name="Rectangle 4"/>
          <p:cNvSpPr/>
          <p:nvPr/>
        </p:nvSpPr>
        <p:spPr>
          <a:xfrm>
            <a:off x="5694218" y="5370947"/>
            <a:ext cx="4821382" cy="1311128"/>
          </a:xfrm>
          <a:prstGeom prst="rect">
            <a:avLst/>
          </a:prstGeom>
        </p:spPr>
        <p:txBody>
          <a:bodyPr wrap="square">
            <a:spAutoFit/>
          </a:bodyPr>
          <a:lstStyle/>
          <a:p>
            <a:pPr marL="224790" marR="221615" algn="ctr">
              <a:lnSpc>
                <a:spcPct val="110000"/>
              </a:lnSpc>
              <a:spcAft>
                <a:spcPts val="505"/>
              </a:spcAft>
            </a:pPr>
            <a:r>
              <a:rPr lang="fr-FR" b="1" dirty="0">
                <a:latin typeface="Times New Roman" panose="02020603050405020304" pitchFamily="18" charset="0"/>
                <a:ea typeface="Times New Roman" panose="02020603050405020304" pitchFamily="18" charset="0"/>
                <a:cs typeface="Arial" panose="020B0604020202020204" pitchFamily="34" charset="0"/>
              </a:rPr>
              <a:t>Figure 1.17 </a:t>
            </a:r>
            <a:r>
              <a:rPr lang="fr-FR" dirty="0">
                <a:latin typeface="Times New Roman" panose="02020603050405020304" pitchFamily="18" charset="0"/>
                <a:ea typeface="Times New Roman" panose="02020603050405020304" pitchFamily="18" charset="0"/>
                <a:cs typeface="Arial" panose="020B0604020202020204" pitchFamily="34" charset="0"/>
              </a:rPr>
              <a:t>: Les Formes d’onde des tensions et des courants pour un onduleur de tension triphasé avec la charge </a:t>
            </a:r>
            <a:r>
              <a:rPr lang="fr-FR" b="1" i="1" dirty="0">
                <a:latin typeface="Times New Roman" panose="02020603050405020304" pitchFamily="18" charset="0"/>
                <a:ea typeface="Times New Roman" panose="02020603050405020304" pitchFamily="18" charset="0"/>
                <a:cs typeface="Arial" panose="020B0604020202020204" pitchFamily="34" charset="0"/>
              </a:rPr>
              <a:t>RL</a:t>
            </a:r>
            <a:r>
              <a:rPr lang="fr-FR" dirty="0">
                <a:latin typeface="Times New Roman" panose="02020603050405020304" pitchFamily="18" charset="0"/>
                <a:ea typeface="Times New Roman" panose="02020603050405020304" pitchFamily="18" charset="0"/>
                <a:cs typeface="Arial" panose="020B0604020202020204" pitchFamily="34" charset="0"/>
              </a:rPr>
              <a:t> montée en étoile (commande 180°) </a:t>
            </a:r>
            <a:endParaRPr lang="fr-FR" sz="1600" dirty="0">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133852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677334" y="2160589"/>
            <a:ext cx="6180430" cy="4411826"/>
          </a:xfrm>
        </p:spPr>
        <p:txBody>
          <a:bodyPr>
            <a:normAutofit fontScale="92500" lnSpcReduction="20000"/>
          </a:bodyPr>
          <a:lstStyle/>
          <a:p>
            <a:r>
              <a:rPr lang="fr-FR" sz="2400" dirty="0"/>
              <a:t>Stratégies de commande </a:t>
            </a:r>
            <a:endParaRPr lang="fr-FR" sz="2400" dirty="0" smtClean="0"/>
          </a:p>
          <a:p>
            <a:pPr marL="514350" indent="-514350">
              <a:buFont typeface="+mj-lt"/>
              <a:buAutoNum type="romanUcPeriod"/>
            </a:pPr>
            <a:r>
              <a:rPr lang="fr-FR" sz="2400" b="1" dirty="0"/>
              <a:t>Commande 180° </a:t>
            </a:r>
          </a:p>
          <a:p>
            <a:pPr marL="0" indent="0">
              <a:buNone/>
            </a:pPr>
            <a:r>
              <a:rPr lang="fr-FR" sz="2400" dirty="0"/>
              <a:t>Lorsque la séquence de commande de fermeture d’un interrupteur coïncide avec la commutation d’ouverture de l’interrupteur situé sur le même bras, on parle dans ce cas, d’un onduleur de type 180</a:t>
            </a:r>
            <a:r>
              <a:rPr lang="fr-FR" sz="2400" baseline="30000" dirty="0"/>
              <a:t>°</a:t>
            </a:r>
            <a:r>
              <a:rPr lang="fr-FR" sz="2400" dirty="0"/>
              <a:t>, </a:t>
            </a:r>
            <a:r>
              <a:rPr lang="fr-FR" sz="2400" b="1" dirty="0"/>
              <a:t>Figure </a:t>
            </a:r>
            <a:r>
              <a:rPr lang="fr-FR" sz="2400" b="1" dirty="0" smtClean="0"/>
              <a:t>1.19</a:t>
            </a:r>
          </a:p>
          <a:p>
            <a:pPr marL="514350" indent="-514350">
              <a:buFont typeface="+mj-lt"/>
              <a:buAutoNum type="romanUcPeriod"/>
            </a:pPr>
            <a:r>
              <a:rPr lang="fr-FR" sz="2400" b="1" dirty="0"/>
              <a:t>Commande 120° </a:t>
            </a:r>
          </a:p>
          <a:p>
            <a:pPr marL="0" indent="0">
              <a:buNone/>
            </a:pPr>
            <a:r>
              <a:rPr lang="fr-FR" sz="2400" dirty="0"/>
              <a:t>Dans ce cas la </a:t>
            </a:r>
            <a:r>
              <a:rPr lang="fr-FR" sz="2400" b="1" dirty="0"/>
              <a:t>Figure 1.20</a:t>
            </a:r>
            <a:r>
              <a:rPr lang="fr-FR" sz="2400" dirty="0"/>
              <a:t>, la commande de fermeture d’un interrupteur ne coïncide plus avec la commande d’ouverture de l’interrupteur placé sur le même bras, on parle dans ce cas  d’un onduleur de type 120°</a:t>
            </a:r>
          </a:p>
        </p:txBody>
      </p:sp>
      <p:sp>
        <p:nvSpPr>
          <p:cNvPr id="11" name="Rectangle 13"/>
          <p:cNvSpPr>
            <a:spLocks noChangeArrowheads="1"/>
          </p:cNvSpPr>
          <p:nvPr/>
        </p:nvSpPr>
        <p:spPr bwMode="auto">
          <a:xfrm>
            <a:off x="2879725" y="36179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8" name="Rectangle 16"/>
          <p:cNvSpPr>
            <a:spLocks noChangeArrowheads="1"/>
          </p:cNvSpPr>
          <p:nvPr/>
        </p:nvSpPr>
        <p:spPr bwMode="auto">
          <a:xfrm>
            <a:off x="2879725" y="4313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200" b="0" i="0" u="none" strike="noStrike" cap="none" normalizeH="0" baseline="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 </a:t>
            </a:r>
            <a:r>
              <a:rPr kumimoji="0" lang="fr-FR" altLang="fr-FR" sz="1100" b="0" i="0" u="none" strike="noStrike" cap="none" normalizeH="0" baseline="0" smtClean="0">
                <a:ln>
                  <a:noFill/>
                </a:ln>
                <a:solidFill>
                  <a:schemeClr val="tx1"/>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1071409103"/>
              </p:ext>
            </p:extLst>
          </p:nvPr>
        </p:nvGraphicFramePr>
        <p:xfrm>
          <a:off x="7023576" y="2296278"/>
          <a:ext cx="4193540" cy="1144905"/>
        </p:xfrm>
        <a:graphic>
          <a:graphicData uri="http://schemas.openxmlformats.org/drawingml/2006/table">
            <a:tbl>
              <a:tblPr firstRow="1" firstCol="1" bandRow="1">
                <a:tableStyleId>{5C22544A-7EE6-4342-B048-85BDC9FD1C3A}</a:tableStyleId>
              </a:tblPr>
              <a:tblGrid>
                <a:gridCol w="699847">
                  <a:extLst>
                    <a:ext uri="{9D8B030D-6E8A-4147-A177-3AD203B41FA5}">
                      <a16:colId xmlns:a16="http://schemas.microsoft.com/office/drawing/2014/main" val="2200137849"/>
                    </a:ext>
                  </a:extLst>
                </a:gridCol>
                <a:gridCol w="253608">
                  <a:extLst>
                    <a:ext uri="{9D8B030D-6E8A-4147-A177-3AD203B41FA5}">
                      <a16:colId xmlns:a16="http://schemas.microsoft.com/office/drawing/2014/main" val="234407769"/>
                    </a:ext>
                  </a:extLst>
                </a:gridCol>
                <a:gridCol w="253608">
                  <a:extLst>
                    <a:ext uri="{9D8B030D-6E8A-4147-A177-3AD203B41FA5}">
                      <a16:colId xmlns:a16="http://schemas.microsoft.com/office/drawing/2014/main" val="1522949065"/>
                    </a:ext>
                  </a:extLst>
                </a:gridCol>
                <a:gridCol w="253608">
                  <a:extLst>
                    <a:ext uri="{9D8B030D-6E8A-4147-A177-3AD203B41FA5}">
                      <a16:colId xmlns:a16="http://schemas.microsoft.com/office/drawing/2014/main" val="4141231063"/>
                    </a:ext>
                  </a:extLst>
                </a:gridCol>
                <a:gridCol w="253608">
                  <a:extLst>
                    <a:ext uri="{9D8B030D-6E8A-4147-A177-3AD203B41FA5}">
                      <a16:colId xmlns:a16="http://schemas.microsoft.com/office/drawing/2014/main" val="1625143589"/>
                    </a:ext>
                  </a:extLst>
                </a:gridCol>
                <a:gridCol w="253608">
                  <a:extLst>
                    <a:ext uri="{9D8B030D-6E8A-4147-A177-3AD203B41FA5}">
                      <a16:colId xmlns:a16="http://schemas.microsoft.com/office/drawing/2014/main" val="4126435117"/>
                    </a:ext>
                  </a:extLst>
                </a:gridCol>
                <a:gridCol w="253608">
                  <a:extLst>
                    <a:ext uri="{9D8B030D-6E8A-4147-A177-3AD203B41FA5}">
                      <a16:colId xmlns:a16="http://schemas.microsoft.com/office/drawing/2014/main" val="14022248"/>
                    </a:ext>
                  </a:extLst>
                </a:gridCol>
                <a:gridCol w="253608">
                  <a:extLst>
                    <a:ext uri="{9D8B030D-6E8A-4147-A177-3AD203B41FA5}">
                      <a16:colId xmlns:a16="http://schemas.microsoft.com/office/drawing/2014/main" val="1531814639"/>
                    </a:ext>
                  </a:extLst>
                </a:gridCol>
                <a:gridCol w="253608">
                  <a:extLst>
                    <a:ext uri="{9D8B030D-6E8A-4147-A177-3AD203B41FA5}">
                      <a16:colId xmlns:a16="http://schemas.microsoft.com/office/drawing/2014/main" val="1728145609"/>
                    </a:ext>
                  </a:extLst>
                </a:gridCol>
                <a:gridCol w="253608">
                  <a:extLst>
                    <a:ext uri="{9D8B030D-6E8A-4147-A177-3AD203B41FA5}">
                      <a16:colId xmlns:a16="http://schemas.microsoft.com/office/drawing/2014/main" val="1956521583"/>
                    </a:ext>
                  </a:extLst>
                </a:gridCol>
                <a:gridCol w="253608">
                  <a:extLst>
                    <a:ext uri="{9D8B030D-6E8A-4147-A177-3AD203B41FA5}">
                      <a16:colId xmlns:a16="http://schemas.microsoft.com/office/drawing/2014/main" val="2978675816"/>
                    </a:ext>
                  </a:extLst>
                </a:gridCol>
                <a:gridCol w="253608">
                  <a:extLst>
                    <a:ext uri="{9D8B030D-6E8A-4147-A177-3AD203B41FA5}">
                      <a16:colId xmlns:a16="http://schemas.microsoft.com/office/drawing/2014/main" val="2228720530"/>
                    </a:ext>
                  </a:extLst>
                </a:gridCol>
                <a:gridCol w="704005">
                  <a:extLst>
                    <a:ext uri="{9D8B030D-6E8A-4147-A177-3AD203B41FA5}">
                      <a16:colId xmlns:a16="http://schemas.microsoft.com/office/drawing/2014/main" val="2486781897"/>
                    </a:ext>
                  </a:extLst>
                </a:gridCol>
              </a:tblGrid>
              <a:tr h="321945">
                <a:tc gridSpan="2">
                  <a:txBody>
                    <a:bodyPr/>
                    <a:lstStyle/>
                    <a:p>
                      <a:pPr>
                        <a:lnSpc>
                          <a:spcPct val="107000"/>
                        </a:lnSpc>
                        <a:spcAft>
                          <a:spcPts val="800"/>
                        </a:spcAft>
                      </a:pPr>
                      <a:r>
                        <a:rPr lang="fr-FR" sz="1200">
                          <a:effectLst/>
                        </a:rPr>
                        <a:t>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tc>
                <a:tc hMerge="1">
                  <a:txBody>
                    <a:bodyPr/>
                    <a:lstStyle/>
                    <a:p>
                      <a:endParaRPr lang="fr-FR"/>
                    </a:p>
                  </a:txBody>
                  <a:tcPr/>
                </a:tc>
                <a:tc gridSpan="3">
                  <a:txBody>
                    <a:bodyPr/>
                    <a:lstStyle/>
                    <a:p>
                      <a:pPr>
                        <a:lnSpc>
                          <a:spcPct val="107000"/>
                        </a:lnSpc>
                        <a:spcAft>
                          <a:spcPts val="1000"/>
                        </a:spcAft>
                      </a:pPr>
                      <a:r>
                        <a:rPr lang="fr-FR" sz="1200">
                          <a:effectLst/>
                        </a:rPr>
                        <a:t>        K1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a:effectLst/>
                        </a:rPr>
                        <a:t>         K’1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marL="635">
                        <a:lnSpc>
                          <a:spcPct val="107000"/>
                        </a:lnSpc>
                        <a:spcAft>
                          <a:spcPts val="1000"/>
                        </a:spcAft>
                      </a:pPr>
                      <a:r>
                        <a:rPr lang="fr-FR" sz="1200">
                          <a:effectLst/>
                        </a:rPr>
                        <a:t>         K1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2">
                  <a:txBody>
                    <a:bodyPr/>
                    <a:lstStyle/>
                    <a:p>
                      <a:pPr>
                        <a:lnSpc>
                          <a:spcPct val="107000"/>
                        </a:lnSpc>
                        <a:spcAft>
                          <a:spcPts val="800"/>
                        </a:spcAft>
                      </a:pPr>
                      <a:r>
                        <a:rPr lang="fr-FR" sz="1200">
                          <a:effectLst/>
                        </a:rPr>
                        <a:t>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tc>
                <a:tc hMerge="1">
                  <a:txBody>
                    <a:bodyPr/>
                    <a:lstStyle/>
                    <a:p>
                      <a:endParaRPr lang="fr-FR"/>
                    </a:p>
                  </a:txBody>
                  <a:tcPr/>
                </a:tc>
                <a:extLst>
                  <a:ext uri="{0D108BD9-81ED-4DB2-BD59-A6C34878D82A}">
                    <a16:rowId xmlns:a16="http://schemas.microsoft.com/office/drawing/2014/main" val="1200277063"/>
                  </a:ext>
                </a:extLst>
              </a:tr>
              <a:tr h="322580">
                <a:tc>
                  <a:txBody>
                    <a:bodyPr/>
                    <a:lstStyle/>
                    <a:p>
                      <a:pPr>
                        <a:lnSpc>
                          <a:spcPct val="107000"/>
                        </a:lnSpc>
                        <a:spcAft>
                          <a:spcPts val="800"/>
                        </a:spcAft>
                      </a:pPr>
                      <a:r>
                        <a:rPr lang="fr-FR" sz="1200">
                          <a:effectLst/>
                        </a:rPr>
                        <a:t>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tc>
                <a:tc gridSpan="3">
                  <a:txBody>
                    <a:bodyPr/>
                    <a:lstStyle/>
                    <a:p>
                      <a:pPr>
                        <a:lnSpc>
                          <a:spcPct val="107000"/>
                        </a:lnSpc>
                        <a:spcAft>
                          <a:spcPts val="1000"/>
                        </a:spcAft>
                      </a:pPr>
                      <a:r>
                        <a:rPr lang="fr-FR" sz="1200">
                          <a:effectLst/>
                        </a:rPr>
                        <a:t>         K’2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marL="635">
                        <a:lnSpc>
                          <a:spcPct val="107000"/>
                        </a:lnSpc>
                        <a:spcAft>
                          <a:spcPts val="1000"/>
                        </a:spcAft>
                      </a:pPr>
                      <a:r>
                        <a:rPr lang="fr-FR" sz="1200">
                          <a:effectLst/>
                        </a:rPr>
                        <a:t>         K2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a:effectLst/>
                        </a:rPr>
                        <a:t>         K’2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a:effectLst/>
                        </a:rPr>
                        <a:t>         K2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438133971"/>
                  </a:ext>
                </a:extLst>
              </a:tr>
              <a:tr h="322580">
                <a:tc gridSpan="3">
                  <a:txBody>
                    <a:bodyPr/>
                    <a:lstStyle/>
                    <a:p>
                      <a:pPr>
                        <a:lnSpc>
                          <a:spcPct val="107000"/>
                        </a:lnSpc>
                        <a:spcAft>
                          <a:spcPts val="1000"/>
                        </a:spcAft>
                      </a:pPr>
                      <a:r>
                        <a:rPr lang="fr-FR" sz="1200">
                          <a:effectLst/>
                        </a:rPr>
                        <a:t>         K’3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dirty="0">
                          <a:effectLst/>
                        </a:rPr>
                        <a:t>         K3 </a:t>
                      </a:r>
                      <a:endParaRPr lang="fr-FR" sz="1100" dirty="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dirty="0">
                          <a:effectLst/>
                        </a:rPr>
                        <a:t>         K’3 </a:t>
                      </a:r>
                      <a:endParaRPr lang="fr-FR" sz="1100" dirty="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gridSpan="3">
                  <a:txBody>
                    <a:bodyPr/>
                    <a:lstStyle/>
                    <a:p>
                      <a:pPr>
                        <a:lnSpc>
                          <a:spcPct val="107000"/>
                        </a:lnSpc>
                        <a:spcAft>
                          <a:spcPts val="1000"/>
                        </a:spcAft>
                      </a:pPr>
                      <a:r>
                        <a:rPr lang="fr-FR" sz="1200">
                          <a:effectLst/>
                        </a:rPr>
                        <a:t>         K3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nchor="ctr"/>
                </a:tc>
                <a:tc hMerge="1">
                  <a:txBody>
                    <a:bodyPr/>
                    <a:lstStyle/>
                    <a:p>
                      <a:endParaRPr lang="fr-FR"/>
                    </a:p>
                  </a:txBody>
                  <a:tcPr/>
                </a:tc>
                <a:tc hMerge="1">
                  <a:txBody>
                    <a:bodyPr/>
                    <a:lstStyle/>
                    <a:p>
                      <a:endParaRPr lang="fr-FR"/>
                    </a:p>
                  </a:txBody>
                  <a:tcPr/>
                </a:tc>
                <a:tc>
                  <a:txBody>
                    <a:bodyPr/>
                    <a:lstStyle/>
                    <a:p>
                      <a:pPr>
                        <a:lnSpc>
                          <a:spcPct val="107000"/>
                        </a:lnSpc>
                        <a:spcAft>
                          <a:spcPts val="800"/>
                        </a:spcAft>
                      </a:pPr>
                      <a:r>
                        <a:rPr lang="fr-FR" sz="1200" dirty="0">
                          <a:effectLst/>
                        </a:rPr>
                        <a:t> </a:t>
                      </a:r>
                      <a:endParaRPr lang="fr-FR" sz="1100" dirty="0">
                        <a:effectLst/>
                        <a:latin typeface="Calibri" panose="020F0502020204030204" pitchFamily="34" charset="0"/>
                        <a:ea typeface="Times New Roman" panose="02020603050405020304" pitchFamily="18" charset="0"/>
                        <a:cs typeface="Arial" panose="020B0604020202020204" pitchFamily="34" charset="0"/>
                      </a:endParaRPr>
                    </a:p>
                  </a:txBody>
                  <a:tcPr marL="90805" marR="73025" marT="0" marB="0"/>
                </a:tc>
                <a:extLst>
                  <a:ext uri="{0D108BD9-81ED-4DB2-BD59-A6C34878D82A}">
                    <a16:rowId xmlns:a16="http://schemas.microsoft.com/office/drawing/2014/main" val="1773517233"/>
                  </a:ext>
                </a:extLst>
              </a:tr>
            </a:tbl>
          </a:graphicData>
        </a:graphic>
      </p:graphicFrame>
      <p:sp>
        <p:nvSpPr>
          <p:cNvPr id="20" name="Rectangle 23"/>
          <p:cNvSpPr>
            <a:spLocks noChangeArrowheads="1"/>
          </p:cNvSpPr>
          <p:nvPr/>
        </p:nvSpPr>
        <p:spPr bwMode="auto">
          <a:xfrm>
            <a:off x="2879725" y="36179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grpSp>
        <p:nvGrpSpPr>
          <p:cNvPr id="21" name="Group 20"/>
          <p:cNvGrpSpPr/>
          <p:nvPr/>
        </p:nvGrpSpPr>
        <p:grpSpPr>
          <a:xfrm>
            <a:off x="7218994" y="3498019"/>
            <a:ext cx="968375" cy="238125"/>
            <a:chOff x="0" y="0"/>
            <a:chExt cx="967740" cy="239046"/>
          </a:xfrm>
        </p:grpSpPr>
        <p:sp>
          <p:nvSpPr>
            <p:cNvPr id="22" name="Shape 5084"/>
            <p:cNvSpPr/>
            <p:nvPr/>
          </p:nvSpPr>
          <p:spPr>
            <a:xfrm>
              <a:off x="967740" y="0"/>
              <a:ext cx="0" cy="214884"/>
            </a:xfrm>
            <a:custGeom>
              <a:avLst/>
              <a:gdLst/>
              <a:ahLst/>
              <a:cxnLst/>
              <a:rect l="0" t="0" r="0" b="0"/>
              <a:pathLst>
                <a:path h="214884">
                  <a:moveTo>
                    <a:pt x="0" y="214884"/>
                  </a:moveTo>
                  <a:lnTo>
                    <a:pt x="0"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23" name="Shape 5085"/>
            <p:cNvSpPr/>
            <p:nvPr/>
          </p:nvSpPr>
          <p:spPr>
            <a:xfrm>
              <a:off x="0" y="7620"/>
              <a:ext cx="0" cy="214885"/>
            </a:xfrm>
            <a:custGeom>
              <a:avLst/>
              <a:gdLst/>
              <a:ahLst/>
              <a:cxnLst/>
              <a:rect l="0" t="0" r="0" b="0"/>
              <a:pathLst>
                <a:path h="214885">
                  <a:moveTo>
                    <a:pt x="0" y="214885"/>
                  </a:moveTo>
                  <a:lnTo>
                    <a:pt x="0"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24" name="Shape 5086"/>
            <p:cNvSpPr/>
            <p:nvPr/>
          </p:nvSpPr>
          <p:spPr>
            <a:xfrm>
              <a:off x="0" y="25146"/>
              <a:ext cx="967740" cy="71628"/>
            </a:xfrm>
            <a:custGeom>
              <a:avLst/>
              <a:gdLst/>
              <a:ahLst/>
              <a:cxnLst/>
              <a:rect l="0" t="0" r="0" b="0"/>
              <a:pathLst>
                <a:path w="967740" h="71628">
                  <a:moveTo>
                    <a:pt x="71628" y="0"/>
                  </a:moveTo>
                  <a:lnTo>
                    <a:pt x="71628" y="31242"/>
                  </a:lnTo>
                  <a:lnTo>
                    <a:pt x="896112" y="31242"/>
                  </a:lnTo>
                  <a:lnTo>
                    <a:pt x="896112" y="0"/>
                  </a:lnTo>
                  <a:lnTo>
                    <a:pt x="967740" y="35814"/>
                  </a:lnTo>
                  <a:lnTo>
                    <a:pt x="896112" y="71628"/>
                  </a:lnTo>
                  <a:lnTo>
                    <a:pt x="896112" y="40386"/>
                  </a:lnTo>
                  <a:lnTo>
                    <a:pt x="71628" y="40386"/>
                  </a:lnTo>
                  <a:lnTo>
                    <a:pt x="71628" y="71628"/>
                  </a:lnTo>
                  <a:lnTo>
                    <a:pt x="0" y="35814"/>
                  </a:lnTo>
                  <a:lnTo>
                    <a:pt x="71628" y="0"/>
                  </a:lnTo>
                  <a:close/>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5" name="Rectangle 24"/>
            <p:cNvSpPr/>
            <p:nvPr/>
          </p:nvSpPr>
          <p:spPr>
            <a:xfrm>
              <a:off x="409194" y="108593"/>
              <a:ext cx="285907" cy="173502"/>
            </a:xfrm>
            <a:prstGeom prst="rect">
              <a:avLst/>
            </a:prstGeom>
            <a:ln>
              <a:noFill/>
            </a:ln>
          </p:spPr>
          <p:txBody>
            <a:bodyPr vert="horz" lIns="0" tIns="0" rIns="0" bIns="0" rtlCol="0">
              <a:noAutofit/>
            </a:bodyPr>
            <a:lstStyle/>
            <a:p>
              <a:pPr>
                <a:lnSpc>
                  <a:spcPct val="107000"/>
                </a:lnSpc>
                <a:spcAft>
                  <a:spcPts val="800"/>
                </a:spcAft>
              </a:pPr>
              <a:r>
                <a:rPr lang="fr-FR" sz="1100" dirty="0">
                  <a:effectLst/>
                  <a:latin typeface="Calibri" panose="020F0502020204030204" pitchFamily="34" charset="0"/>
                  <a:ea typeface="Times New Roman" panose="02020603050405020304" pitchFamily="18" charset="0"/>
                  <a:cs typeface="Arial" panose="020B0604020202020204" pitchFamily="34" charset="0"/>
                </a:rPr>
                <a:t>180</a:t>
              </a:r>
            </a:p>
          </p:txBody>
        </p:sp>
        <p:sp>
          <p:nvSpPr>
            <p:cNvPr id="26" name="Rectangle 25"/>
            <p:cNvSpPr/>
            <p:nvPr/>
          </p:nvSpPr>
          <p:spPr>
            <a:xfrm>
              <a:off x="624078" y="75622"/>
              <a:ext cx="50725" cy="115357"/>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grpSp>
      <p:sp>
        <p:nvSpPr>
          <p:cNvPr id="27" name="Rectangle 26"/>
          <p:cNvSpPr>
            <a:spLocks noChangeArrowheads="1"/>
          </p:cNvSpPr>
          <p:nvPr/>
        </p:nvSpPr>
        <p:spPr bwMode="auto">
          <a:xfrm>
            <a:off x="2879725" y="4313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200" b="0" i="0" u="none" strike="noStrike" cap="none" normalizeH="0" baseline="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 </a:t>
            </a:r>
            <a:r>
              <a:rPr kumimoji="0" lang="fr-FR" altLang="fr-FR" sz="1100" b="0" i="0" u="none" strike="noStrike" cap="none" normalizeH="0" baseline="0" smtClean="0">
                <a:ln>
                  <a:noFill/>
                </a:ln>
                <a:solidFill>
                  <a:schemeClr val="tx1"/>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8" name="Rectangle 27"/>
          <p:cNvSpPr/>
          <p:nvPr/>
        </p:nvSpPr>
        <p:spPr>
          <a:xfrm>
            <a:off x="7546538" y="3848343"/>
            <a:ext cx="3513462" cy="397032"/>
          </a:xfrm>
          <a:prstGeom prst="rect">
            <a:avLst/>
          </a:prstGeom>
        </p:spPr>
        <p:txBody>
          <a:bodyPr wrap="none">
            <a:spAutoFit/>
          </a:bodyPr>
          <a:lstStyle/>
          <a:p>
            <a:pPr marL="224790" marR="221615" algn="ctr">
              <a:lnSpc>
                <a:spcPct val="110000"/>
              </a:lnSpc>
              <a:spcAft>
                <a:spcPts val="130"/>
              </a:spcAft>
            </a:pPr>
            <a:r>
              <a:rPr lang="fr-FR" b="1" dirty="0">
                <a:latin typeface="Times New Roman" panose="02020603050405020304" pitchFamily="18" charset="0"/>
                <a:ea typeface="Times New Roman" panose="02020603050405020304" pitchFamily="18" charset="0"/>
                <a:cs typeface="Arial" panose="020B0604020202020204" pitchFamily="34" charset="0"/>
              </a:rPr>
              <a:t>Figure 1.18</a:t>
            </a:r>
            <a:r>
              <a:rPr lang="fr-FR" b="1" i="1" dirty="0">
                <a:latin typeface="Times New Roman" panose="02020603050405020304" pitchFamily="18" charset="0"/>
                <a:ea typeface="Times New Roman" panose="02020603050405020304" pitchFamily="18" charset="0"/>
                <a:cs typeface="Arial" panose="020B0604020202020204" pitchFamily="34" charset="0"/>
              </a:rPr>
              <a:t> </a:t>
            </a:r>
            <a:r>
              <a:rPr lang="fr-FR" dirty="0">
                <a:latin typeface="Times New Roman" panose="02020603050405020304" pitchFamily="18" charset="0"/>
                <a:ea typeface="Times New Roman" panose="02020603050405020304" pitchFamily="18" charset="0"/>
                <a:cs typeface="Arial" panose="020B0604020202020204" pitchFamily="34" charset="0"/>
              </a:rPr>
              <a:t>:</a:t>
            </a:r>
            <a:r>
              <a:rPr lang="fr-FR" b="1" i="1" dirty="0">
                <a:latin typeface="Times New Roman" panose="02020603050405020304" pitchFamily="18" charset="0"/>
                <a:ea typeface="Times New Roman" panose="02020603050405020304" pitchFamily="18" charset="0"/>
                <a:cs typeface="Arial" panose="020B0604020202020204" pitchFamily="34" charset="0"/>
              </a:rPr>
              <a:t> </a:t>
            </a:r>
            <a:r>
              <a:rPr lang="fr-FR" dirty="0">
                <a:latin typeface="Times New Roman" panose="02020603050405020304" pitchFamily="18" charset="0"/>
                <a:ea typeface="Times New Roman" panose="02020603050405020304" pitchFamily="18" charset="0"/>
                <a:cs typeface="Arial" panose="020B0604020202020204" pitchFamily="34" charset="0"/>
              </a:rPr>
              <a:t>Commande 180</a:t>
            </a:r>
            <a:r>
              <a:rPr lang="fr-FR" baseline="30000" dirty="0">
                <a:latin typeface="Times New Roman" panose="02020603050405020304" pitchFamily="18" charset="0"/>
                <a:ea typeface="Times New Roman" panose="02020603050405020304" pitchFamily="18" charset="0"/>
                <a:cs typeface="Arial" panose="020B0604020202020204" pitchFamily="34" charset="0"/>
              </a:rPr>
              <a:t>°</a:t>
            </a:r>
            <a:r>
              <a:rPr lang="fr-FR" b="1" i="1" dirty="0">
                <a:latin typeface="Times New Roman" panose="02020603050405020304" pitchFamily="18" charset="0"/>
                <a:ea typeface="Times New Roman" panose="02020603050405020304" pitchFamily="18" charset="0"/>
                <a:cs typeface="Arial" panose="020B0604020202020204" pitchFamily="34" charset="0"/>
              </a:rPr>
              <a:t> </a:t>
            </a:r>
            <a:endParaRPr lang="fr-FR" sz="1600" dirty="0">
              <a:effectLst/>
              <a:latin typeface="Calibri" panose="020F0502020204030204" pitchFamily="34" charset="0"/>
              <a:ea typeface="Times New Roman" panose="02020603050405020304" pitchFamily="18" charset="0"/>
              <a:cs typeface="Arial" panose="020B0604020202020204" pitchFamily="34" charset="0"/>
            </a:endParaRPr>
          </a:p>
        </p:txBody>
      </p:sp>
      <p:grpSp>
        <p:nvGrpSpPr>
          <p:cNvPr id="35" name="Group 34"/>
          <p:cNvGrpSpPr/>
          <p:nvPr/>
        </p:nvGrpSpPr>
        <p:grpSpPr>
          <a:xfrm>
            <a:off x="6631305" y="4666600"/>
            <a:ext cx="5733289" cy="1549807"/>
            <a:chOff x="0" y="0"/>
            <a:chExt cx="5733289" cy="1549880"/>
          </a:xfrm>
        </p:grpSpPr>
        <p:sp>
          <p:nvSpPr>
            <p:cNvPr id="36" name="Shape 5095"/>
            <p:cNvSpPr/>
            <p:nvPr/>
          </p:nvSpPr>
          <p:spPr>
            <a:xfrm>
              <a:off x="3834384" y="353385"/>
              <a:ext cx="967740" cy="322326"/>
            </a:xfrm>
            <a:custGeom>
              <a:avLst/>
              <a:gdLst/>
              <a:ahLst/>
              <a:cxnLst/>
              <a:rect l="0" t="0" r="0" b="0"/>
              <a:pathLst>
                <a:path w="967740" h="322326">
                  <a:moveTo>
                    <a:pt x="967740" y="0"/>
                  </a:moveTo>
                  <a:lnTo>
                    <a:pt x="0" y="0"/>
                  </a:lnTo>
                  <a:lnTo>
                    <a:pt x="0" y="322326"/>
                  </a:lnTo>
                  <a:lnTo>
                    <a:pt x="967740"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37" name="Rectangle 36"/>
            <p:cNvSpPr/>
            <p:nvPr/>
          </p:nvSpPr>
          <p:spPr>
            <a:xfrm>
              <a:off x="3925062" y="434547"/>
              <a:ext cx="51871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38" name="Rectangle 37"/>
            <p:cNvSpPr/>
            <p:nvPr/>
          </p:nvSpPr>
          <p:spPr>
            <a:xfrm>
              <a:off x="4315968" y="486157"/>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1</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39" name="Rectangle 38"/>
            <p:cNvSpPr/>
            <p:nvPr/>
          </p:nvSpPr>
          <p:spPr>
            <a:xfrm>
              <a:off x="4363212" y="434547"/>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40" name="Shape 5102"/>
            <p:cNvSpPr/>
            <p:nvPr/>
          </p:nvSpPr>
          <p:spPr>
            <a:xfrm>
              <a:off x="1253490" y="353385"/>
              <a:ext cx="967740" cy="322326"/>
            </a:xfrm>
            <a:custGeom>
              <a:avLst/>
              <a:gdLst/>
              <a:ahLst/>
              <a:cxnLst/>
              <a:rect l="0" t="0" r="0" b="0"/>
              <a:pathLst>
                <a:path w="967740" h="322326">
                  <a:moveTo>
                    <a:pt x="967740" y="0"/>
                  </a:moveTo>
                  <a:lnTo>
                    <a:pt x="0" y="0"/>
                  </a:lnTo>
                  <a:lnTo>
                    <a:pt x="0" y="322326"/>
                  </a:lnTo>
                  <a:lnTo>
                    <a:pt x="967740"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41" name="Rectangle 40"/>
            <p:cNvSpPr/>
            <p:nvPr/>
          </p:nvSpPr>
          <p:spPr>
            <a:xfrm>
              <a:off x="1344168" y="434547"/>
              <a:ext cx="51871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42" name="Rectangle 41"/>
            <p:cNvSpPr/>
            <p:nvPr/>
          </p:nvSpPr>
          <p:spPr>
            <a:xfrm>
              <a:off x="1735074" y="486157"/>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1</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43" name="Rectangle 42"/>
            <p:cNvSpPr/>
            <p:nvPr/>
          </p:nvSpPr>
          <p:spPr>
            <a:xfrm>
              <a:off x="1782318" y="434547"/>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44" name="Shape 5109"/>
            <p:cNvSpPr/>
            <p:nvPr/>
          </p:nvSpPr>
          <p:spPr>
            <a:xfrm>
              <a:off x="2543556" y="353385"/>
              <a:ext cx="968502" cy="322326"/>
            </a:xfrm>
            <a:custGeom>
              <a:avLst/>
              <a:gdLst/>
              <a:ahLst/>
              <a:cxnLst/>
              <a:rect l="0" t="0" r="0" b="0"/>
              <a:pathLst>
                <a:path w="968502" h="322326">
                  <a:moveTo>
                    <a:pt x="968502" y="0"/>
                  </a:moveTo>
                  <a:lnTo>
                    <a:pt x="0" y="0"/>
                  </a:lnTo>
                  <a:lnTo>
                    <a:pt x="0" y="322326"/>
                  </a:lnTo>
                  <a:lnTo>
                    <a:pt x="968502"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45" name="Rectangle 44"/>
            <p:cNvSpPr/>
            <p:nvPr/>
          </p:nvSpPr>
          <p:spPr>
            <a:xfrm>
              <a:off x="2634996" y="434547"/>
              <a:ext cx="629815"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46" name="Rectangle 45"/>
            <p:cNvSpPr/>
            <p:nvPr/>
          </p:nvSpPr>
          <p:spPr>
            <a:xfrm>
              <a:off x="3108960" y="486157"/>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1</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47" name="Rectangle 46"/>
            <p:cNvSpPr/>
            <p:nvPr/>
          </p:nvSpPr>
          <p:spPr>
            <a:xfrm>
              <a:off x="3156204" y="434547"/>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48" name="Shape 190904"/>
            <p:cNvSpPr/>
            <p:nvPr/>
          </p:nvSpPr>
          <p:spPr>
            <a:xfrm>
              <a:off x="2221230" y="675711"/>
              <a:ext cx="967740" cy="323089"/>
            </a:xfrm>
            <a:custGeom>
              <a:avLst/>
              <a:gdLst/>
              <a:ahLst/>
              <a:cxnLst/>
              <a:rect l="0" t="0" r="0" b="0"/>
              <a:pathLst>
                <a:path w="967740" h="323089">
                  <a:moveTo>
                    <a:pt x="0" y="0"/>
                  </a:moveTo>
                  <a:lnTo>
                    <a:pt x="967740" y="0"/>
                  </a:lnTo>
                  <a:lnTo>
                    <a:pt x="967740" y="323089"/>
                  </a:lnTo>
                  <a:lnTo>
                    <a:pt x="0" y="323089"/>
                  </a:lnTo>
                  <a:lnTo>
                    <a:pt x="0" y="0"/>
                  </a:lnTo>
                </a:path>
              </a:pathLst>
            </a:custGeom>
            <a:ln w="0" cap="rnd">
              <a:miter lim="101600"/>
            </a:ln>
          </p:spPr>
          <p:style>
            <a:lnRef idx="0">
              <a:srgbClr val="000000">
                <a:alpha val="0"/>
              </a:srgbClr>
            </a:lnRef>
            <a:fillRef idx="1">
              <a:srgbClr val="FFFFFF"/>
            </a:fillRef>
            <a:effectRef idx="0">
              <a:scrgbClr r="0" g="0" b="0"/>
            </a:effectRef>
            <a:fontRef idx="none"/>
          </p:style>
          <p:txBody>
            <a:bodyPr/>
            <a:lstStyle/>
            <a:p>
              <a:endParaRPr lang="fr-FR"/>
            </a:p>
          </p:txBody>
        </p:sp>
        <p:sp>
          <p:nvSpPr>
            <p:cNvPr id="49" name="Shape 5116"/>
            <p:cNvSpPr/>
            <p:nvPr/>
          </p:nvSpPr>
          <p:spPr>
            <a:xfrm>
              <a:off x="2221230" y="675711"/>
              <a:ext cx="967740" cy="322326"/>
            </a:xfrm>
            <a:custGeom>
              <a:avLst/>
              <a:gdLst/>
              <a:ahLst/>
              <a:cxnLst/>
              <a:rect l="0" t="0" r="0" b="0"/>
              <a:pathLst>
                <a:path w="967740" h="322326">
                  <a:moveTo>
                    <a:pt x="967740" y="0"/>
                  </a:moveTo>
                  <a:lnTo>
                    <a:pt x="0" y="0"/>
                  </a:lnTo>
                  <a:lnTo>
                    <a:pt x="0" y="322326"/>
                  </a:lnTo>
                  <a:lnTo>
                    <a:pt x="967740"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50" name="Rectangle 49"/>
            <p:cNvSpPr/>
            <p:nvPr/>
          </p:nvSpPr>
          <p:spPr>
            <a:xfrm>
              <a:off x="2311908" y="757635"/>
              <a:ext cx="567369"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51" name="Rectangle 50"/>
            <p:cNvSpPr/>
            <p:nvPr/>
          </p:nvSpPr>
          <p:spPr>
            <a:xfrm>
              <a:off x="2738628" y="808482"/>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2</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52" name="Rectangle 51"/>
            <p:cNvSpPr/>
            <p:nvPr/>
          </p:nvSpPr>
          <p:spPr>
            <a:xfrm>
              <a:off x="2785872" y="757635"/>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53" name="Shape 190905"/>
            <p:cNvSpPr/>
            <p:nvPr/>
          </p:nvSpPr>
          <p:spPr>
            <a:xfrm>
              <a:off x="931164" y="675711"/>
              <a:ext cx="967740" cy="323089"/>
            </a:xfrm>
            <a:custGeom>
              <a:avLst/>
              <a:gdLst/>
              <a:ahLst/>
              <a:cxnLst/>
              <a:rect l="0" t="0" r="0" b="0"/>
              <a:pathLst>
                <a:path w="967740" h="323089">
                  <a:moveTo>
                    <a:pt x="0" y="0"/>
                  </a:moveTo>
                  <a:lnTo>
                    <a:pt x="967740" y="0"/>
                  </a:lnTo>
                  <a:lnTo>
                    <a:pt x="967740" y="323089"/>
                  </a:lnTo>
                  <a:lnTo>
                    <a:pt x="0" y="323089"/>
                  </a:lnTo>
                  <a:lnTo>
                    <a:pt x="0" y="0"/>
                  </a:lnTo>
                </a:path>
              </a:pathLst>
            </a:custGeom>
            <a:ln w="0" cap="rnd">
              <a:miter lim="101600"/>
            </a:ln>
          </p:spPr>
          <p:style>
            <a:lnRef idx="0">
              <a:srgbClr val="000000">
                <a:alpha val="0"/>
              </a:srgbClr>
            </a:lnRef>
            <a:fillRef idx="1">
              <a:srgbClr val="FFFFFF"/>
            </a:fillRef>
            <a:effectRef idx="0">
              <a:scrgbClr r="0" g="0" b="0"/>
            </a:effectRef>
            <a:fontRef idx="none"/>
          </p:style>
          <p:txBody>
            <a:bodyPr/>
            <a:lstStyle/>
            <a:p>
              <a:endParaRPr lang="fr-FR"/>
            </a:p>
          </p:txBody>
        </p:sp>
        <p:sp>
          <p:nvSpPr>
            <p:cNvPr id="54" name="Shape 5123"/>
            <p:cNvSpPr/>
            <p:nvPr/>
          </p:nvSpPr>
          <p:spPr>
            <a:xfrm>
              <a:off x="931164" y="675711"/>
              <a:ext cx="967740" cy="322326"/>
            </a:xfrm>
            <a:custGeom>
              <a:avLst/>
              <a:gdLst/>
              <a:ahLst/>
              <a:cxnLst/>
              <a:rect l="0" t="0" r="0" b="0"/>
              <a:pathLst>
                <a:path w="967740" h="322326">
                  <a:moveTo>
                    <a:pt x="967740" y="0"/>
                  </a:moveTo>
                  <a:lnTo>
                    <a:pt x="0" y="0"/>
                  </a:lnTo>
                  <a:lnTo>
                    <a:pt x="0" y="322326"/>
                  </a:lnTo>
                  <a:lnTo>
                    <a:pt x="967740"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55" name="Rectangle 54"/>
            <p:cNvSpPr/>
            <p:nvPr/>
          </p:nvSpPr>
          <p:spPr>
            <a:xfrm>
              <a:off x="1021842" y="757635"/>
              <a:ext cx="629814"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56" name="Rectangle 55"/>
            <p:cNvSpPr/>
            <p:nvPr/>
          </p:nvSpPr>
          <p:spPr>
            <a:xfrm>
              <a:off x="1495806" y="808482"/>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2</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57" name="Rectangle 56"/>
            <p:cNvSpPr/>
            <p:nvPr/>
          </p:nvSpPr>
          <p:spPr>
            <a:xfrm>
              <a:off x="1543812" y="757635"/>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58" name="Shape 190906"/>
            <p:cNvSpPr/>
            <p:nvPr/>
          </p:nvSpPr>
          <p:spPr>
            <a:xfrm>
              <a:off x="3512058" y="675711"/>
              <a:ext cx="967740" cy="323089"/>
            </a:xfrm>
            <a:custGeom>
              <a:avLst/>
              <a:gdLst/>
              <a:ahLst/>
              <a:cxnLst/>
              <a:rect l="0" t="0" r="0" b="0"/>
              <a:pathLst>
                <a:path w="967740" h="323089">
                  <a:moveTo>
                    <a:pt x="0" y="0"/>
                  </a:moveTo>
                  <a:lnTo>
                    <a:pt x="967740" y="0"/>
                  </a:lnTo>
                  <a:lnTo>
                    <a:pt x="967740" y="323089"/>
                  </a:lnTo>
                  <a:lnTo>
                    <a:pt x="0" y="323089"/>
                  </a:lnTo>
                  <a:lnTo>
                    <a:pt x="0" y="0"/>
                  </a:lnTo>
                </a:path>
              </a:pathLst>
            </a:custGeom>
            <a:ln w="0" cap="rnd">
              <a:miter lim="101600"/>
            </a:ln>
          </p:spPr>
          <p:style>
            <a:lnRef idx="0">
              <a:srgbClr val="000000">
                <a:alpha val="0"/>
              </a:srgbClr>
            </a:lnRef>
            <a:fillRef idx="1">
              <a:srgbClr val="FFFFFF"/>
            </a:fillRef>
            <a:effectRef idx="0">
              <a:scrgbClr r="0" g="0" b="0"/>
            </a:effectRef>
            <a:fontRef idx="none"/>
          </p:style>
          <p:txBody>
            <a:bodyPr/>
            <a:lstStyle/>
            <a:p>
              <a:endParaRPr lang="fr-FR"/>
            </a:p>
          </p:txBody>
        </p:sp>
        <p:sp>
          <p:nvSpPr>
            <p:cNvPr id="59" name="Shape 5130"/>
            <p:cNvSpPr/>
            <p:nvPr/>
          </p:nvSpPr>
          <p:spPr>
            <a:xfrm>
              <a:off x="3512058" y="675711"/>
              <a:ext cx="967740" cy="322326"/>
            </a:xfrm>
            <a:custGeom>
              <a:avLst/>
              <a:gdLst/>
              <a:ahLst/>
              <a:cxnLst/>
              <a:rect l="0" t="0" r="0" b="0"/>
              <a:pathLst>
                <a:path w="967740" h="322326">
                  <a:moveTo>
                    <a:pt x="967740" y="0"/>
                  </a:moveTo>
                  <a:lnTo>
                    <a:pt x="0" y="0"/>
                  </a:lnTo>
                  <a:lnTo>
                    <a:pt x="0" y="322326"/>
                  </a:lnTo>
                  <a:lnTo>
                    <a:pt x="967740" y="322326"/>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60" name="Rectangle 59"/>
            <p:cNvSpPr/>
            <p:nvPr/>
          </p:nvSpPr>
          <p:spPr>
            <a:xfrm>
              <a:off x="3602736" y="757635"/>
              <a:ext cx="629815"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61" name="Rectangle 60"/>
            <p:cNvSpPr/>
            <p:nvPr/>
          </p:nvSpPr>
          <p:spPr>
            <a:xfrm>
              <a:off x="4076700" y="808482"/>
              <a:ext cx="63406"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2</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62" name="Rectangle 61"/>
            <p:cNvSpPr/>
            <p:nvPr/>
          </p:nvSpPr>
          <p:spPr>
            <a:xfrm>
              <a:off x="4124706" y="757635"/>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63" name="Shape 5137"/>
            <p:cNvSpPr/>
            <p:nvPr/>
          </p:nvSpPr>
          <p:spPr>
            <a:xfrm>
              <a:off x="3188971" y="998038"/>
              <a:ext cx="967740" cy="323089"/>
            </a:xfrm>
            <a:custGeom>
              <a:avLst/>
              <a:gdLst/>
              <a:ahLst/>
              <a:cxnLst/>
              <a:rect l="0" t="0" r="0" b="0"/>
              <a:pathLst>
                <a:path w="967740" h="323089">
                  <a:moveTo>
                    <a:pt x="967740" y="0"/>
                  </a:moveTo>
                  <a:lnTo>
                    <a:pt x="0" y="0"/>
                  </a:lnTo>
                  <a:lnTo>
                    <a:pt x="0" y="323089"/>
                  </a:lnTo>
                  <a:lnTo>
                    <a:pt x="967740" y="323089"/>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64" name="Rectangle 63"/>
            <p:cNvSpPr/>
            <p:nvPr/>
          </p:nvSpPr>
          <p:spPr>
            <a:xfrm>
              <a:off x="3279648" y="1079960"/>
              <a:ext cx="567369"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65" name="Rectangle 64"/>
            <p:cNvSpPr/>
            <p:nvPr/>
          </p:nvSpPr>
          <p:spPr>
            <a:xfrm>
              <a:off x="3706368" y="1131571"/>
              <a:ext cx="63406" cy="115357"/>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3</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66" name="Rectangle 65"/>
            <p:cNvSpPr/>
            <p:nvPr/>
          </p:nvSpPr>
          <p:spPr>
            <a:xfrm>
              <a:off x="3753612" y="1079960"/>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67" name="Shape 5144"/>
            <p:cNvSpPr/>
            <p:nvPr/>
          </p:nvSpPr>
          <p:spPr>
            <a:xfrm>
              <a:off x="608076" y="998038"/>
              <a:ext cx="967740" cy="323089"/>
            </a:xfrm>
            <a:custGeom>
              <a:avLst/>
              <a:gdLst/>
              <a:ahLst/>
              <a:cxnLst/>
              <a:rect l="0" t="0" r="0" b="0"/>
              <a:pathLst>
                <a:path w="967740" h="323089">
                  <a:moveTo>
                    <a:pt x="967740" y="0"/>
                  </a:moveTo>
                  <a:lnTo>
                    <a:pt x="0" y="0"/>
                  </a:lnTo>
                  <a:lnTo>
                    <a:pt x="0" y="323089"/>
                  </a:lnTo>
                  <a:lnTo>
                    <a:pt x="967740" y="323089"/>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68" name="Rectangle 67"/>
            <p:cNvSpPr/>
            <p:nvPr/>
          </p:nvSpPr>
          <p:spPr>
            <a:xfrm>
              <a:off x="698754" y="1079960"/>
              <a:ext cx="567350"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69" name="Rectangle 68"/>
            <p:cNvSpPr/>
            <p:nvPr/>
          </p:nvSpPr>
          <p:spPr>
            <a:xfrm>
              <a:off x="1125474" y="1131571"/>
              <a:ext cx="63406" cy="115357"/>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3</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70" name="Rectangle 69"/>
            <p:cNvSpPr/>
            <p:nvPr/>
          </p:nvSpPr>
          <p:spPr>
            <a:xfrm>
              <a:off x="1172718" y="1079960"/>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71" name="Shape 5151"/>
            <p:cNvSpPr/>
            <p:nvPr/>
          </p:nvSpPr>
          <p:spPr>
            <a:xfrm>
              <a:off x="1898904" y="998038"/>
              <a:ext cx="967740" cy="323089"/>
            </a:xfrm>
            <a:custGeom>
              <a:avLst/>
              <a:gdLst/>
              <a:ahLst/>
              <a:cxnLst/>
              <a:rect l="0" t="0" r="0" b="0"/>
              <a:pathLst>
                <a:path w="967740" h="323089">
                  <a:moveTo>
                    <a:pt x="967740" y="0"/>
                  </a:moveTo>
                  <a:lnTo>
                    <a:pt x="0" y="0"/>
                  </a:lnTo>
                  <a:lnTo>
                    <a:pt x="0" y="323089"/>
                  </a:lnTo>
                  <a:lnTo>
                    <a:pt x="967740" y="323089"/>
                  </a:lnTo>
                  <a:close/>
                </a:path>
              </a:pathLst>
            </a:custGeom>
            <a:ln w="8966" cap="rnd">
              <a:miter lim="101600"/>
            </a:ln>
          </p:spPr>
          <p:style>
            <a:lnRef idx="1">
              <a:srgbClr val="000000"/>
            </a:lnRef>
            <a:fillRef idx="0">
              <a:srgbClr val="000000">
                <a:alpha val="0"/>
              </a:srgbClr>
            </a:fillRef>
            <a:effectRef idx="0">
              <a:scrgbClr r="0" g="0" b="0"/>
            </a:effectRef>
            <a:fontRef idx="none"/>
          </p:style>
          <p:txBody>
            <a:bodyPr/>
            <a:lstStyle/>
            <a:p>
              <a:endParaRPr lang="fr-FR"/>
            </a:p>
          </p:txBody>
        </p:sp>
        <p:sp>
          <p:nvSpPr>
            <p:cNvPr id="72" name="Rectangle 71"/>
            <p:cNvSpPr/>
            <p:nvPr/>
          </p:nvSpPr>
          <p:spPr>
            <a:xfrm>
              <a:off x="1989582" y="1079960"/>
              <a:ext cx="630959"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K’</a:t>
              </a:r>
            </a:p>
          </p:txBody>
        </p:sp>
        <p:sp>
          <p:nvSpPr>
            <p:cNvPr id="73" name="Rectangle 72"/>
            <p:cNvSpPr/>
            <p:nvPr/>
          </p:nvSpPr>
          <p:spPr>
            <a:xfrm>
              <a:off x="2464308" y="1131571"/>
              <a:ext cx="63406" cy="115357"/>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3</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74" name="Rectangle 73"/>
            <p:cNvSpPr/>
            <p:nvPr/>
          </p:nvSpPr>
          <p:spPr>
            <a:xfrm>
              <a:off x="2511552" y="1079960"/>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75" name="Shape 5157"/>
            <p:cNvSpPr/>
            <p:nvPr/>
          </p:nvSpPr>
          <p:spPr>
            <a:xfrm>
              <a:off x="2113788" y="353385"/>
              <a:ext cx="1720596" cy="0"/>
            </a:xfrm>
            <a:custGeom>
              <a:avLst/>
              <a:gdLst/>
              <a:ahLst/>
              <a:cxnLst/>
              <a:rect l="0" t="0" r="0" b="0"/>
              <a:pathLst>
                <a:path w="1720596">
                  <a:moveTo>
                    <a:pt x="0" y="0"/>
                  </a:moveTo>
                  <a:lnTo>
                    <a:pt x="1720596"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76" name="Shape 5158"/>
            <p:cNvSpPr/>
            <p:nvPr/>
          </p:nvSpPr>
          <p:spPr>
            <a:xfrm>
              <a:off x="1791462" y="998038"/>
              <a:ext cx="107442" cy="107442"/>
            </a:xfrm>
            <a:custGeom>
              <a:avLst/>
              <a:gdLst/>
              <a:ahLst/>
              <a:cxnLst/>
              <a:rect l="0" t="0" r="0" b="0"/>
              <a:pathLst>
                <a:path w="107442" h="107442">
                  <a:moveTo>
                    <a:pt x="0" y="0"/>
                  </a:moveTo>
                  <a:lnTo>
                    <a:pt x="107442" y="107442"/>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77" name="Shape 5159"/>
            <p:cNvSpPr/>
            <p:nvPr/>
          </p:nvSpPr>
          <p:spPr>
            <a:xfrm>
              <a:off x="1574292" y="1212922"/>
              <a:ext cx="107442" cy="108203"/>
            </a:xfrm>
            <a:custGeom>
              <a:avLst/>
              <a:gdLst/>
              <a:ahLst/>
              <a:cxnLst/>
              <a:rect l="0" t="0" r="0" b="0"/>
              <a:pathLst>
                <a:path w="107442" h="108203">
                  <a:moveTo>
                    <a:pt x="0" y="0"/>
                  </a:moveTo>
                  <a:lnTo>
                    <a:pt x="107442" y="108203"/>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78" name="Shape 5160"/>
            <p:cNvSpPr/>
            <p:nvPr/>
          </p:nvSpPr>
          <p:spPr>
            <a:xfrm>
              <a:off x="1683258" y="998038"/>
              <a:ext cx="215646" cy="214885"/>
            </a:xfrm>
            <a:custGeom>
              <a:avLst/>
              <a:gdLst/>
              <a:ahLst/>
              <a:cxnLst/>
              <a:rect l="0" t="0" r="0" b="0"/>
              <a:pathLst>
                <a:path w="215646" h="214885">
                  <a:moveTo>
                    <a:pt x="0" y="0"/>
                  </a:moveTo>
                  <a:lnTo>
                    <a:pt x="215646" y="214885"/>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79" name="Shape 5161"/>
            <p:cNvSpPr/>
            <p:nvPr/>
          </p:nvSpPr>
          <p:spPr>
            <a:xfrm>
              <a:off x="1574292" y="998038"/>
              <a:ext cx="322326" cy="323088"/>
            </a:xfrm>
            <a:custGeom>
              <a:avLst/>
              <a:gdLst/>
              <a:ahLst/>
              <a:cxnLst/>
              <a:rect l="0" t="0" r="0" b="0"/>
              <a:pathLst>
                <a:path w="322326" h="323088">
                  <a:moveTo>
                    <a:pt x="0" y="0"/>
                  </a:moveTo>
                  <a:lnTo>
                    <a:pt x="322326" y="323088"/>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0" name="Shape 5162"/>
            <p:cNvSpPr/>
            <p:nvPr/>
          </p:nvSpPr>
          <p:spPr>
            <a:xfrm>
              <a:off x="1574292" y="1105480"/>
              <a:ext cx="214884" cy="215646"/>
            </a:xfrm>
            <a:custGeom>
              <a:avLst/>
              <a:gdLst/>
              <a:ahLst/>
              <a:cxnLst/>
              <a:rect l="0" t="0" r="0" b="0"/>
              <a:pathLst>
                <a:path w="214884" h="215646">
                  <a:moveTo>
                    <a:pt x="0" y="0"/>
                  </a:moveTo>
                  <a:lnTo>
                    <a:pt x="214884" y="215646"/>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1" name="Shape 5163"/>
            <p:cNvSpPr/>
            <p:nvPr/>
          </p:nvSpPr>
          <p:spPr>
            <a:xfrm>
              <a:off x="3081528" y="998038"/>
              <a:ext cx="107442" cy="107442"/>
            </a:xfrm>
            <a:custGeom>
              <a:avLst/>
              <a:gdLst/>
              <a:ahLst/>
              <a:cxnLst/>
              <a:rect l="0" t="0" r="0" b="0"/>
              <a:pathLst>
                <a:path w="107442" h="107442">
                  <a:moveTo>
                    <a:pt x="0" y="0"/>
                  </a:moveTo>
                  <a:lnTo>
                    <a:pt x="107442" y="107442"/>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2" name="Shape 5164"/>
            <p:cNvSpPr/>
            <p:nvPr/>
          </p:nvSpPr>
          <p:spPr>
            <a:xfrm>
              <a:off x="2866644" y="1212922"/>
              <a:ext cx="107442" cy="108203"/>
            </a:xfrm>
            <a:custGeom>
              <a:avLst/>
              <a:gdLst/>
              <a:ahLst/>
              <a:cxnLst/>
              <a:rect l="0" t="0" r="0" b="0"/>
              <a:pathLst>
                <a:path w="107442" h="108203">
                  <a:moveTo>
                    <a:pt x="0" y="0"/>
                  </a:moveTo>
                  <a:lnTo>
                    <a:pt x="107442" y="108203"/>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3" name="Shape 5165"/>
            <p:cNvSpPr/>
            <p:nvPr/>
          </p:nvSpPr>
          <p:spPr>
            <a:xfrm>
              <a:off x="2974086" y="998038"/>
              <a:ext cx="214884" cy="214885"/>
            </a:xfrm>
            <a:custGeom>
              <a:avLst/>
              <a:gdLst/>
              <a:ahLst/>
              <a:cxnLst/>
              <a:rect l="0" t="0" r="0" b="0"/>
              <a:pathLst>
                <a:path w="214884" h="214885">
                  <a:moveTo>
                    <a:pt x="0" y="0"/>
                  </a:moveTo>
                  <a:lnTo>
                    <a:pt x="214884" y="214885"/>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4" name="Shape 5166"/>
            <p:cNvSpPr/>
            <p:nvPr/>
          </p:nvSpPr>
          <p:spPr>
            <a:xfrm>
              <a:off x="2866644" y="998038"/>
              <a:ext cx="322326" cy="323088"/>
            </a:xfrm>
            <a:custGeom>
              <a:avLst/>
              <a:gdLst/>
              <a:ahLst/>
              <a:cxnLst/>
              <a:rect l="0" t="0" r="0" b="0"/>
              <a:pathLst>
                <a:path w="322326" h="323088">
                  <a:moveTo>
                    <a:pt x="0" y="0"/>
                  </a:moveTo>
                  <a:lnTo>
                    <a:pt x="322326" y="323088"/>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5" name="Shape 5167"/>
            <p:cNvSpPr/>
            <p:nvPr/>
          </p:nvSpPr>
          <p:spPr>
            <a:xfrm>
              <a:off x="2866644" y="1105480"/>
              <a:ext cx="214884" cy="215646"/>
            </a:xfrm>
            <a:custGeom>
              <a:avLst/>
              <a:gdLst/>
              <a:ahLst/>
              <a:cxnLst/>
              <a:rect l="0" t="0" r="0" b="0"/>
              <a:pathLst>
                <a:path w="214884" h="215646">
                  <a:moveTo>
                    <a:pt x="0" y="0"/>
                  </a:moveTo>
                  <a:lnTo>
                    <a:pt x="214884" y="215646"/>
                  </a:lnTo>
                </a:path>
              </a:pathLst>
            </a:custGeom>
            <a:ln w="8966" cap="rnd">
              <a:round/>
            </a:ln>
          </p:spPr>
          <p:style>
            <a:lnRef idx="1">
              <a:srgbClr val="FF0000"/>
            </a:lnRef>
            <a:fillRef idx="0">
              <a:srgbClr val="000000">
                <a:alpha val="0"/>
              </a:srgbClr>
            </a:fillRef>
            <a:effectRef idx="0">
              <a:scrgbClr r="0" g="0" b="0"/>
            </a:effectRef>
            <a:fontRef idx="none"/>
          </p:style>
          <p:txBody>
            <a:bodyPr/>
            <a:lstStyle/>
            <a:p>
              <a:endParaRPr lang="fr-FR"/>
            </a:p>
          </p:txBody>
        </p:sp>
        <p:sp>
          <p:nvSpPr>
            <p:cNvPr id="86" name="Shape 5168"/>
            <p:cNvSpPr/>
            <p:nvPr/>
          </p:nvSpPr>
          <p:spPr>
            <a:xfrm>
              <a:off x="2113788" y="675711"/>
              <a:ext cx="107442" cy="107442"/>
            </a:xfrm>
            <a:custGeom>
              <a:avLst/>
              <a:gdLst/>
              <a:ahLst/>
              <a:cxnLst/>
              <a:rect l="0" t="0" r="0" b="0"/>
              <a:pathLst>
                <a:path w="107442" h="107442">
                  <a:moveTo>
                    <a:pt x="0" y="0"/>
                  </a:moveTo>
                  <a:lnTo>
                    <a:pt x="107442" y="107442"/>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87" name="Shape 5169"/>
            <p:cNvSpPr/>
            <p:nvPr/>
          </p:nvSpPr>
          <p:spPr>
            <a:xfrm>
              <a:off x="1898904" y="890596"/>
              <a:ext cx="107442" cy="107442"/>
            </a:xfrm>
            <a:custGeom>
              <a:avLst/>
              <a:gdLst/>
              <a:ahLst/>
              <a:cxnLst/>
              <a:rect l="0" t="0" r="0" b="0"/>
              <a:pathLst>
                <a:path w="107442" h="107442">
                  <a:moveTo>
                    <a:pt x="0" y="0"/>
                  </a:moveTo>
                  <a:lnTo>
                    <a:pt x="107442" y="107442"/>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88" name="Shape 5170"/>
            <p:cNvSpPr/>
            <p:nvPr/>
          </p:nvSpPr>
          <p:spPr>
            <a:xfrm>
              <a:off x="2006346" y="675711"/>
              <a:ext cx="214884" cy="214885"/>
            </a:xfrm>
            <a:custGeom>
              <a:avLst/>
              <a:gdLst/>
              <a:ahLst/>
              <a:cxnLst/>
              <a:rect l="0" t="0" r="0" b="0"/>
              <a:pathLst>
                <a:path w="214884" h="214885">
                  <a:moveTo>
                    <a:pt x="0" y="0"/>
                  </a:moveTo>
                  <a:lnTo>
                    <a:pt x="214884" y="214885"/>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89" name="Shape 5171"/>
            <p:cNvSpPr/>
            <p:nvPr/>
          </p:nvSpPr>
          <p:spPr>
            <a:xfrm>
              <a:off x="1898904" y="675711"/>
              <a:ext cx="322326" cy="322326"/>
            </a:xfrm>
            <a:custGeom>
              <a:avLst/>
              <a:gdLst/>
              <a:ahLst/>
              <a:cxnLst/>
              <a:rect l="0" t="0" r="0" b="0"/>
              <a:pathLst>
                <a:path w="322326" h="322326">
                  <a:moveTo>
                    <a:pt x="0" y="0"/>
                  </a:moveTo>
                  <a:lnTo>
                    <a:pt x="322326" y="322326"/>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0" name="Shape 5172"/>
            <p:cNvSpPr/>
            <p:nvPr/>
          </p:nvSpPr>
          <p:spPr>
            <a:xfrm>
              <a:off x="1898904" y="781630"/>
              <a:ext cx="214884" cy="214884"/>
            </a:xfrm>
            <a:custGeom>
              <a:avLst/>
              <a:gdLst/>
              <a:ahLst/>
              <a:cxnLst/>
              <a:rect l="0" t="0" r="0" b="0"/>
              <a:pathLst>
                <a:path w="214884" h="214884">
                  <a:moveTo>
                    <a:pt x="0" y="0"/>
                  </a:moveTo>
                  <a:lnTo>
                    <a:pt x="214884" y="214884"/>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1" name="Shape 5173"/>
            <p:cNvSpPr/>
            <p:nvPr/>
          </p:nvSpPr>
          <p:spPr>
            <a:xfrm>
              <a:off x="3403854" y="675711"/>
              <a:ext cx="108204" cy="107442"/>
            </a:xfrm>
            <a:custGeom>
              <a:avLst/>
              <a:gdLst/>
              <a:ahLst/>
              <a:cxnLst/>
              <a:rect l="0" t="0" r="0" b="0"/>
              <a:pathLst>
                <a:path w="108204" h="107442">
                  <a:moveTo>
                    <a:pt x="0" y="0"/>
                  </a:moveTo>
                  <a:lnTo>
                    <a:pt x="108204" y="107442"/>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2" name="Shape 5174"/>
            <p:cNvSpPr/>
            <p:nvPr/>
          </p:nvSpPr>
          <p:spPr>
            <a:xfrm>
              <a:off x="3188970" y="890596"/>
              <a:ext cx="107442" cy="107442"/>
            </a:xfrm>
            <a:custGeom>
              <a:avLst/>
              <a:gdLst/>
              <a:ahLst/>
              <a:cxnLst/>
              <a:rect l="0" t="0" r="0" b="0"/>
              <a:pathLst>
                <a:path w="107442" h="107442">
                  <a:moveTo>
                    <a:pt x="0" y="0"/>
                  </a:moveTo>
                  <a:lnTo>
                    <a:pt x="107442" y="107442"/>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3" name="Shape 5175"/>
            <p:cNvSpPr/>
            <p:nvPr/>
          </p:nvSpPr>
          <p:spPr>
            <a:xfrm>
              <a:off x="3296412" y="675711"/>
              <a:ext cx="215646" cy="214885"/>
            </a:xfrm>
            <a:custGeom>
              <a:avLst/>
              <a:gdLst/>
              <a:ahLst/>
              <a:cxnLst/>
              <a:rect l="0" t="0" r="0" b="0"/>
              <a:pathLst>
                <a:path w="215646" h="214885">
                  <a:moveTo>
                    <a:pt x="0" y="0"/>
                  </a:moveTo>
                  <a:lnTo>
                    <a:pt x="215646" y="214885"/>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4" name="Shape 5176"/>
            <p:cNvSpPr/>
            <p:nvPr/>
          </p:nvSpPr>
          <p:spPr>
            <a:xfrm>
              <a:off x="3188970" y="675711"/>
              <a:ext cx="323088" cy="322326"/>
            </a:xfrm>
            <a:custGeom>
              <a:avLst/>
              <a:gdLst/>
              <a:ahLst/>
              <a:cxnLst/>
              <a:rect l="0" t="0" r="0" b="0"/>
              <a:pathLst>
                <a:path w="323088" h="322326">
                  <a:moveTo>
                    <a:pt x="0" y="0"/>
                  </a:moveTo>
                  <a:lnTo>
                    <a:pt x="323088" y="322326"/>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5" name="Shape 5177"/>
            <p:cNvSpPr/>
            <p:nvPr/>
          </p:nvSpPr>
          <p:spPr>
            <a:xfrm>
              <a:off x="3188970" y="781630"/>
              <a:ext cx="214884" cy="214884"/>
            </a:xfrm>
            <a:custGeom>
              <a:avLst/>
              <a:gdLst/>
              <a:ahLst/>
              <a:cxnLst/>
              <a:rect l="0" t="0" r="0" b="0"/>
              <a:pathLst>
                <a:path w="214884" h="214884">
                  <a:moveTo>
                    <a:pt x="0" y="0"/>
                  </a:moveTo>
                  <a:lnTo>
                    <a:pt x="214884" y="214884"/>
                  </a:lnTo>
                </a:path>
              </a:pathLst>
            </a:custGeom>
            <a:ln w="8966" cap="rnd">
              <a:round/>
            </a:ln>
          </p:spPr>
          <p:style>
            <a:lnRef idx="1">
              <a:srgbClr val="99CC00"/>
            </a:lnRef>
            <a:fillRef idx="0">
              <a:srgbClr val="000000">
                <a:alpha val="0"/>
              </a:srgbClr>
            </a:fillRef>
            <a:effectRef idx="0">
              <a:scrgbClr r="0" g="0" b="0"/>
            </a:effectRef>
            <a:fontRef idx="none"/>
          </p:style>
          <p:txBody>
            <a:bodyPr/>
            <a:lstStyle/>
            <a:p>
              <a:endParaRPr lang="fr-FR"/>
            </a:p>
          </p:txBody>
        </p:sp>
        <p:sp>
          <p:nvSpPr>
            <p:cNvPr id="96" name="Shape 5178"/>
            <p:cNvSpPr/>
            <p:nvPr/>
          </p:nvSpPr>
          <p:spPr>
            <a:xfrm>
              <a:off x="3726942" y="353385"/>
              <a:ext cx="107442" cy="107442"/>
            </a:xfrm>
            <a:custGeom>
              <a:avLst/>
              <a:gdLst/>
              <a:ahLst/>
              <a:cxnLst/>
              <a:rect l="0" t="0" r="0" b="0"/>
              <a:pathLst>
                <a:path w="107442" h="107442">
                  <a:moveTo>
                    <a:pt x="0" y="0"/>
                  </a:moveTo>
                  <a:lnTo>
                    <a:pt x="107442" y="107442"/>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97" name="Shape 5179"/>
            <p:cNvSpPr/>
            <p:nvPr/>
          </p:nvSpPr>
          <p:spPr>
            <a:xfrm>
              <a:off x="3512058" y="568270"/>
              <a:ext cx="107442" cy="107442"/>
            </a:xfrm>
            <a:custGeom>
              <a:avLst/>
              <a:gdLst/>
              <a:ahLst/>
              <a:cxnLst/>
              <a:rect l="0" t="0" r="0" b="0"/>
              <a:pathLst>
                <a:path w="107442" h="107442">
                  <a:moveTo>
                    <a:pt x="0" y="0"/>
                  </a:moveTo>
                  <a:lnTo>
                    <a:pt x="107442" y="107442"/>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98" name="Shape 5180"/>
            <p:cNvSpPr/>
            <p:nvPr/>
          </p:nvSpPr>
          <p:spPr>
            <a:xfrm>
              <a:off x="3619500" y="353385"/>
              <a:ext cx="214884" cy="214885"/>
            </a:xfrm>
            <a:custGeom>
              <a:avLst/>
              <a:gdLst/>
              <a:ahLst/>
              <a:cxnLst/>
              <a:rect l="0" t="0" r="0" b="0"/>
              <a:pathLst>
                <a:path w="214884" h="214885">
                  <a:moveTo>
                    <a:pt x="0" y="0"/>
                  </a:moveTo>
                  <a:lnTo>
                    <a:pt x="214884" y="214885"/>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99" name="Shape 5181"/>
            <p:cNvSpPr/>
            <p:nvPr/>
          </p:nvSpPr>
          <p:spPr>
            <a:xfrm>
              <a:off x="3512058" y="353385"/>
              <a:ext cx="322326" cy="322326"/>
            </a:xfrm>
            <a:custGeom>
              <a:avLst/>
              <a:gdLst/>
              <a:ahLst/>
              <a:cxnLst/>
              <a:rect l="0" t="0" r="0" b="0"/>
              <a:pathLst>
                <a:path w="322326" h="322326">
                  <a:moveTo>
                    <a:pt x="0" y="0"/>
                  </a:moveTo>
                  <a:lnTo>
                    <a:pt x="322326" y="322326"/>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0" name="Shape 5182"/>
            <p:cNvSpPr/>
            <p:nvPr/>
          </p:nvSpPr>
          <p:spPr>
            <a:xfrm>
              <a:off x="3512058" y="460828"/>
              <a:ext cx="214884" cy="214884"/>
            </a:xfrm>
            <a:custGeom>
              <a:avLst/>
              <a:gdLst/>
              <a:ahLst/>
              <a:cxnLst/>
              <a:rect l="0" t="0" r="0" b="0"/>
              <a:pathLst>
                <a:path w="214884" h="214884">
                  <a:moveTo>
                    <a:pt x="0" y="0"/>
                  </a:moveTo>
                  <a:lnTo>
                    <a:pt x="214884" y="214884"/>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1" name="Shape 5183"/>
            <p:cNvSpPr/>
            <p:nvPr/>
          </p:nvSpPr>
          <p:spPr>
            <a:xfrm>
              <a:off x="2436114" y="353385"/>
              <a:ext cx="107442" cy="107442"/>
            </a:xfrm>
            <a:custGeom>
              <a:avLst/>
              <a:gdLst/>
              <a:ahLst/>
              <a:cxnLst/>
              <a:rect l="0" t="0" r="0" b="0"/>
              <a:pathLst>
                <a:path w="107442" h="107442">
                  <a:moveTo>
                    <a:pt x="0" y="0"/>
                  </a:moveTo>
                  <a:lnTo>
                    <a:pt x="107442" y="107442"/>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2" name="Shape 5184"/>
            <p:cNvSpPr/>
            <p:nvPr/>
          </p:nvSpPr>
          <p:spPr>
            <a:xfrm>
              <a:off x="2221230" y="568270"/>
              <a:ext cx="107442" cy="107442"/>
            </a:xfrm>
            <a:custGeom>
              <a:avLst/>
              <a:gdLst/>
              <a:ahLst/>
              <a:cxnLst/>
              <a:rect l="0" t="0" r="0" b="0"/>
              <a:pathLst>
                <a:path w="107442" h="107442">
                  <a:moveTo>
                    <a:pt x="0" y="0"/>
                  </a:moveTo>
                  <a:lnTo>
                    <a:pt x="107442" y="107442"/>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3" name="Shape 5185"/>
            <p:cNvSpPr/>
            <p:nvPr/>
          </p:nvSpPr>
          <p:spPr>
            <a:xfrm>
              <a:off x="2328672" y="353385"/>
              <a:ext cx="214884" cy="214885"/>
            </a:xfrm>
            <a:custGeom>
              <a:avLst/>
              <a:gdLst/>
              <a:ahLst/>
              <a:cxnLst/>
              <a:rect l="0" t="0" r="0" b="0"/>
              <a:pathLst>
                <a:path w="214884" h="214885">
                  <a:moveTo>
                    <a:pt x="0" y="0"/>
                  </a:moveTo>
                  <a:lnTo>
                    <a:pt x="214884" y="214885"/>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4" name="Shape 5186"/>
            <p:cNvSpPr/>
            <p:nvPr/>
          </p:nvSpPr>
          <p:spPr>
            <a:xfrm>
              <a:off x="2221230" y="353385"/>
              <a:ext cx="322326" cy="322326"/>
            </a:xfrm>
            <a:custGeom>
              <a:avLst/>
              <a:gdLst/>
              <a:ahLst/>
              <a:cxnLst/>
              <a:rect l="0" t="0" r="0" b="0"/>
              <a:pathLst>
                <a:path w="322326" h="322326">
                  <a:moveTo>
                    <a:pt x="0" y="0"/>
                  </a:moveTo>
                  <a:lnTo>
                    <a:pt x="322326" y="322326"/>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5" name="Shape 5187"/>
            <p:cNvSpPr/>
            <p:nvPr/>
          </p:nvSpPr>
          <p:spPr>
            <a:xfrm>
              <a:off x="2221230" y="460828"/>
              <a:ext cx="214884" cy="214884"/>
            </a:xfrm>
            <a:custGeom>
              <a:avLst/>
              <a:gdLst/>
              <a:ahLst/>
              <a:cxnLst/>
              <a:rect l="0" t="0" r="0" b="0"/>
              <a:pathLst>
                <a:path w="214884" h="214884">
                  <a:moveTo>
                    <a:pt x="0" y="0"/>
                  </a:moveTo>
                  <a:lnTo>
                    <a:pt x="214884" y="214884"/>
                  </a:lnTo>
                </a:path>
              </a:pathLst>
            </a:custGeom>
            <a:ln w="8966" cap="rnd">
              <a:round/>
            </a:ln>
          </p:spPr>
          <p:style>
            <a:lnRef idx="1">
              <a:srgbClr val="3366FF"/>
            </a:lnRef>
            <a:fillRef idx="0">
              <a:srgbClr val="000000">
                <a:alpha val="0"/>
              </a:srgbClr>
            </a:fillRef>
            <a:effectRef idx="0">
              <a:scrgbClr r="0" g="0" b="0"/>
            </a:effectRef>
            <a:fontRef idx="none"/>
          </p:style>
          <p:txBody>
            <a:bodyPr/>
            <a:lstStyle/>
            <a:p>
              <a:endParaRPr lang="fr-FR"/>
            </a:p>
          </p:txBody>
        </p:sp>
        <p:sp>
          <p:nvSpPr>
            <p:cNvPr id="106" name="Shape 5188"/>
            <p:cNvSpPr/>
            <p:nvPr/>
          </p:nvSpPr>
          <p:spPr>
            <a:xfrm>
              <a:off x="2221230" y="93544"/>
              <a:ext cx="0" cy="214884"/>
            </a:xfrm>
            <a:custGeom>
              <a:avLst/>
              <a:gdLst/>
              <a:ahLst/>
              <a:cxnLst/>
              <a:rect l="0" t="0" r="0" b="0"/>
              <a:pathLst>
                <a:path h="214884">
                  <a:moveTo>
                    <a:pt x="0" y="214884"/>
                  </a:moveTo>
                  <a:lnTo>
                    <a:pt x="0"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07" name="Shape 5189"/>
            <p:cNvSpPr/>
            <p:nvPr/>
          </p:nvSpPr>
          <p:spPr>
            <a:xfrm>
              <a:off x="1253490" y="93544"/>
              <a:ext cx="0" cy="214884"/>
            </a:xfrm>
            <a:custGeom>
              <a:avLst/>
              <a:gdLst/>
              <a:ahLst/>
              <a:cxnLst/>
              <a:rect l="0" t="0" r="0" b="0"/>
              <a:pathLst>
                <a:path h="214884">
                  <a:moveTo>
                    <a:pt x="0" y="214884"/>
                  </a:moveTo>
                  <a:lnTo>
                    <a:pt x="0"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08" name="Shape 5190"/>
            <p:cNvSpPr/>
            <p:nvPr/>
          </p:nvSpPr>
          <p:spPr>
            <a:xfrm>
              <a:off x="1253490" y="120214"/>
              <a:ext cx="967740" cy="71628"/>
            </a:xfrm>
            <a:custGeom>
              <a:avLst/>
              <a:gdLst/>
              <a:ahLst/>
              <a:cxnLst/>
              <a:rect l="0" t="0" r="0" b="0"/>
              <a:pathLst>
                <a:path w="967740" h="71628">
                  <a:moveTo>
                    <a:pt x="71628" y="0"/>
                  </a:moveTo>
                  <a:lnTo>
                    <a:pt x="71628" y="31242"/>
                  </a:lnTo>
                  <a:lnTo>
                    <a:pt x="896112" y="31242"/>
                  </a:lnTo>
                  <a:lnTo>
                    <a:pt x="896112" y="0"/>
                  </a:lnTo>
                  <a:lnTo>
                    <a:pt x="967740" y="35814"/>
                  </a:lnTo>
                  <a:lnTo>
                    <a:pt x="896112" y="71628"/>
                  </a:lnTo>
                  <a:lnTo>
                    <a:pt x="896112" y="40387"/>
                  </a:lnTo>
                  <a:lnTo>
                    <a:pt x="71628" y="40387"/>
                  </a:lnTo>
                  <a:lnTo>
                    <a:pt x="71628" y="71628"/>
                  </a:lnTo>
                  <a:lnTo>
                    <a:pt x="0" y="35814"/>
                  </a:lnTo>
                  <a:lnTo>
                    <a:pt x="71628" y="0"/>
                  </a:lnTo>
                  <a:close/>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09" name="Rectangle 108"/>
            <p:cNvSpPr/>
            <p:nvPr/>
          </p:nvSpPr>
          <p:spPr>
            <a:xfrm>
              <a:off x="1591056" y="32972"/>
              <a:ext cx="285907"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120</a:t>
              </a:r>
            </a:p>
          </p:txBody>
        </p:sp>
        <p:sp>
          <p:nvSpPr>
            <p:cNvPr id="110" name="Rectangle 109"/>
            <p:cNvSpPr/>
            <p:nvPr/>
          </p:nvSpPr>
          <p:spPr>
            <a:xfrm>
              <a:off x="1805940" y="0"/>
              <a:ext cx="82390" cy="115358"/>
            </a:xfrm>
            <a:prstGeom prst="rect">
              <a:avLst/>
            </a:prstGeom>
            <a:ln>
              <a:noFill/>
            </a:ln>
          </p:spPr>
          <p:txBody>
            <a:bodyPr vert="horz" lIns="0" tIns="0" rIns="0" bIns="0" rtlCol="0">
              <a:noAutofit/>
            </a:bodyPr>
            <a:lstStyle/>
            <a:p>
              <a:pPr>
                <a:lnSpc>
                  <a:spcPct val="107000"/>
                </a:lnSpc>
                <a:spcAft>
                  <a:spcPts val="800"/>
                </a:spcAft>
              </a:pPr>
              <a:r>
                <a:rPr lang="fr-FR" sz="750">
                  <a:effectLst/>
                  <a:latin typeface="Calibri" panose="020F0502020204030204" pitchFamily="34" charset="0"/>
                  <a:ea typeface="Times New Roman" panose="02020603050405020304" pitchFamily="18" charset="0"/>
                  <a:cs typeface="Arial" panose="020B0604020202020204" pitchFamily="34" charset="0"/>
                </a:rPr>
                <a:t>° </a:t>
              </a:r>
              <a:endParaRPr lang="fr-FR" sz="1100">
                <a:effectLst/>
                <a:latin typeface="Calibri" panose="020F0502020204030204" pitchFamily="34" charset="0"/>
                <a:ea typeface="Times New Roman" panose="02020603050405020304" pitchFamily="18" charset="0"/>
                <a:cs typeface="Arial" panose="020B0604020202020204" pitchFamily="34" charset="0"/>
              </a:endParaRPr>
            </a:p>
          </p:txBody>
        </p:sp>
        <p:sp>
          <p:nvSpPr>
            <p:cNvPr id="111" name="Rectangle 110"/>
            <p:cNvSpPr/>
            <p:nvPr/>
          </p:nvSpPr>
          <p:spPr>
            <a:xfrm>
              <a:off x="70868" y="56593"/>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12" name="Shape 190907"/>
            <p:cNvSpPr/>
            <p:nvPr/>
          </p:nvSpPr>
          <p:spPr>
            <a:xfrm>
              <a:off x="0" y="5152"/>
              <a:ext cx="5730240" cy="9144"/>
            </a:xfrm>
            <a:custGeom>
              <a:avLst/>
              <a:gdLst/>
              <a:ahLst/>
              <a:cxnLst/>
              <a:rect l="0" t="0" r="0" b="0"/>
              <a:pathLst>
                <a:path w="5730240" h="9144">
                  <a:moveTo>
                    <a:pt x="0" y="0"/>
                  </a:moveTo>
                  <a:lnTo>
                    <a:pt x="5730240" y="0"/>
                  </a:lnTo>
                  <a:lnTo>
                    <a:pt x="5730240"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3" name="Shape 190908"/>
            <p:cNvSpPr/>
            <p:nvPr/>
          </p:nvSpPr>
          <p:spPr>
            <a:xfrm>
              <a:off x="5724145" y="5152"/>
              <a:ext cx="9144" cy="9144"/>
            </a:xfrm>
            <a:custGeom>
              <a:avLst/>
              <a:gdLst/>
              <a:ahLst/>
              <a:cxnLst/>
              <a:rect l="0" t="0" r="0" b="0"/>
              <a:pathLst>
                <a:path w="9144" h="9144">
                  <a:moveTo>
                    <a:pt x="0" y="0"/>
                  </a:moveTo>
                  <a:lnTo>
                    <a:pt x="9144" y="0"/>
                  </a:lnTo>
                  <a:lnTo>
                    <a:pt x="9144"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4" name="Shape 190909"/>
            <p:cNvSpPr/>
            <p:nvPr/>
          </p:nvSpPr>
          <p:spPr>
            <a:xfrm>
              <a:off x="0" y="11248"/>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5" name="Shape 190910"/>
            <p:cNvSpPr/>
            <p:nvPr/>
          </p:nvSpPr>
          <p:spPr>
            <a:xfrm>
              <a:off x="5724145" y="11248"/>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6" name="Rectangle 115"/>
            <p:cNvSpPr/>
            <p:nvPr/>
          </p:nvSpPr>
          <p:spPr>
            <a:xfrm>
              <a:off x="70866" y="221186"/>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17" name="Shape 190911"/>
            <p:cNvSpPr/>
            <p:nvPr/>
          </p:nvSpPr>
          <p:spPr>
            <a:xfrm>
              <a:off x="0" y="188032"/>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8" name="Shape 190912"/>
            <p:cNvSpPr/>
            <p:nvPr/>
          </p:nvSpPr>
          <p:spPr>
            <a:xfrm>
              <a:off x="5724145" y="188032"/>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19" name="Rectangle 118"/>
            <p:cNvSpPr/>
            <p:nvPr/>
          </p:nvSpPr>
          <p:spPr>
            <a:xfrm>
              <a:off x="70866" y="385779"/>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20" name="Shape 190913"/>
            <p:cNvSpPr/>
            <p:nvPr/>
          </p:nvSpPr>
          <p:spPr>
            <a:xfrm>
              <a:off x="0" y="352624"/>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1" name="Shape 190914"/>
            <p:cNvSpPr/>
            <p:nvPr/>
          </p:nvSpPr>
          <p:spPr>
            <a:xfrm>
              <a:off x="5724145" y="352624"/>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2" name="Rectangle 121"/>
            <p:cNvSpPr/>
            <p:nvPr/>
          </p:nvSpPr>
          <p:spPr>
            <a:xfrm>
              <a:off x="70866" y="551132"/>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23" name="Shape 190915"/>
            <p:cNvSpPr/>
            <p:nvPr/>
          </p:nvSpPr>
          <p:spPr>
            <a:xfrm>
              <a:off x="0" y="517978"/>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4" name="Shape 190916"/>
            <p:cNvSpPr/>
            <p:nvPr/>
          </p:nvSpPr>
          <p:spPr>
            <a:xfrm>
              <a:off x="5724145" y="517978"/>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5" name="Rectangle 124"/>
            <p:cNvSpPr/>
            <p:nvPr/>
          </p:nvSpPr>
          <p:spPr>
            <a:xfrm>
              <a:off x="70866" y="715725"/>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26" name="Shape 190917"/>
            <p:cNvSpPr/>
            <p:nvPr/>
          </p:nvSpPr>
          <p:spPr>
            <a:xfrm>
              <a:off x="0" y="682570"/>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7" name="Shape 190918"/>
            <p:cNvSpPr/>
            <p:nvPr/>
          </p:nvSpPr>
          <p:spPr>
            <a:xfrm>
              <a:off x="5724145" y="682570"/>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28" name="Rectangle 127"/>
            <p:cNvSpPr/>
            <p:nvPr/>
          </p:nvSpPr>
          <p:spPr>
            <a:xfrm>
              <a:off x="70866" y="881079"/>
              <a:ext cx="47683" cy="173503"/>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29" name="Shape 190919"/>
            <p:cNvSpPr/>
            <p:nvPr/>
          </p:nvSpPr>
          <p:spPr>
            <a:xfrm>
              <a:off x="0" y="847161"/>
              <a:ext cx="9144" cy="165354"/>
            </a:xfrm>
            <a:custGeom>
              <a:avLst/>
              <a:gdLst/>
              <a:ahLst/>
              <a:cxnLst/>
              <a:rect l="0" t="0" r="0" b="0"/>
              <a:pathLst>
                <a:path w="9144" h="165354">
                  <a:moveTo>
                    <a:pt x="0" y="0"/>
                  </a:moveTo>
                  <a:lnTo>
                    <a:pt x="9144" y="0"/>
                  </a:lnTo>
                  <a:lnTo>
                    <a:pt x="9144" y="165354"/>
                  </a:lnTo>
                  <a:lnTo>
                    <a:pt x="0" y="16535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0" name="Shape 190920"/>
            <p:cNvSpPr/>
            <p:nvPr/>
          </p:nvSpPr>
          <p:spPr>
            <a:xfrm>
              <a:off x="5724145" y="847161"/>
              <a:ext cx="9144" cy="165354"/>
            </a:xfrm>
            <a:custGeom>
              <a:avLst/>
              <a:gdLst/>
              <a:ahLst/>
              <a:cxnLst/>
              <a:rect l="0" t="0" r="0" b="0"/>
              <a:pathLst>
                <a:path w="9144" h="165354">
                  <a:moveTo>
                    <a:pt x="0" y="0"/>
                  </a:moveTo>
                  <a:lnTo>
                    <a:pt x="9144" y="0"/>
                  </a:lnTo>
                  <a:lnTo>
                    <a:pt x="9144" y="165354"/>
                  </a:lnTo>
                  <a:lnTo>
                    <a:pt x="0" y="16535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1" name="Rectangle 130"/>
            <p:cNvSpPr/>
            <p:nvPr/>
          </p:nvSpPr>
          <p:spPr>
            <a:xfrm>
              <a:off x="70866" y="1045670"/>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32" name="Shape 190921"/>
            <p:cNvSpPr/>
            <p:nvPr/>
          </p:nvSpPr>
          <p:spPr>
            <a:xfrm>
              <a:off x="0" y="1012516"/>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3" name="Shape 190922"/>
            <p:cNvSpPr/>
            <p:nvPr/>
          </p:nvSpPr>
          <p:spPr>
            <a:xfrm>
              <a:off x="5724145" y="1012516"/>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4" name="Rectangle 133"/>
            <p:cNvSpPr/>
            <p:nvPr/>
          </p:nvSpPr>
          <p:spPr>
            <a:xfrm>
              <a:off x="70866" y="1210263"/>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35" name="Shape 190923"/>
            <p:cNvSpPr/>
            <p:nvPr/>
          </p:nvSpPr>
          <p:spPr>
            <a:xfrm>
              <a:off x="0" y="1177108"/>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6" name="Shape 190924"/>
            <p:cNvSpPr/>
            <p:nvPr/>
          </p:nvSpPr>
          <p:spPr>
            <a:xfrm>
              <a:off x="5724145" y="1177108"/>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7" name="Rectangle 136"/>
            <p:cNvSpPr/>
            <p:nvPr/>
          </p:nvSpPr>
          <p:spPr>
            <a:xfrm>
              <a:off x="70866" y="1376378"/>
              <a:ext cx="47683" cy="173502"/>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38" name="Shape 190925"/>
            <p:cNvSpPr/>
            <p:nvPr/>
          </p:nvSpPr>
          <p:spPr>
            <a:xfrm>
              <a:off x="0" y="1519246"/>
              <a:ext cx="9144" cy="9144"/>
            </a:xfrm>
            <a:custGeom>
              <a:avLst/>
              <a:gdLst/>
              <a:ahLst/>
              <a:cxnLst/>
              <a:rect l="0" t="0" r="0" b="0"/>
              <a:pathLst>
                <a:path w="9144" h="9144">
                  <a:moveTo>
                    <a:pt x="0" y="0"/>
                  </a:moveTo>
                  <a:lnTo>
                    <a:pt x="9144" y="0"/>
                  </a:lnTo>
                  <a:lnTo>
                    <a:pt x="9144"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39" name="Shape 190926"/>
            <p:cNvSpPr/>
            <p:nvPr/>
          </p:nvSpPr>
          <p:spPr>
            <a:xfrm>
              <a:off x="0" y="1519246"/>
              <a:ext cx="5730240" cy="9144"/>
            </a:xfrm>
            <a:custGeom>
              <a:avLst/>
              <a:gdLst/>
              <a:ahLst/>
              <a:cxnLst/>
              <a:rect l="0" t="0" r="0" b="0"/>
              <a:pathLst>
                <a:path w="5730240" h="9144">
                  <a:moveTo>
                    <a:pt x="0" y="0"/>
                  </a:moveTo>
                  <a:lnTo>
                    <a:pt x="5730240" y="0"/>
                  </a:lnTo>
                  <a:lnTo>
                    <a:pt x="5730240"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40" name="Shape 190927"/>
            <p:cNvSpPr/>
            <p:nvPr/>
          </p:nvSpPr>
          <p:spPr>
            <a:xfrm>
              <a:off x="5724145" y="1519246"/>
              <a:ext cx="9144" cy="9144"/>
            </a:xfrm>
            <a:custGeom>
              <a:avLst/>
              <a:gdLst/>
              <a:ahLst/>
              <a:cxnLst/>
              <a:rect l="0" t="0" r="0" b="0"/>
              <a:pathLst>
                <a:path w="9144" h="9144">
                  <a:moveTo>
                    <a:pt x="0" y="0"/>
                  </a:moveTo>
                  <a:lnTo>
                    <a:pt x="9144" y="0"/>
                  </a:lnTo>
                  <a:lnTo>
                    <a:pt x="9144"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41" name="Shape 190928"/>
            <p:cNvSpPr/>
            <p:nvPr/>
          </p:nvSpPr>
          <p:spPr>
            <a:xfrm>
              <a:off x="0" y="1342462"/>
              <a:ext cx="9144" cy="176785"/>
            </a:xfrm>
            <a:custGeom>
              <a:avLst/>
              <a:gdLst/>
              <a:ahLst/>
              <a:cxnLst/>
              <a:rect l="0" t="0" r="0" b="0"/>
              <a:pathLst>
                <a:path w="9144" h="176785">
                  <a:moveTo>
                    <a:pt x="0" y="0"/>
                  </a:moveTo>
                  <a:lnTo>
                    <a:pt x="9144" y="0"/>
                  </a:lnTo>
                  <a:lnTo>
                    <a:pt x="9144" y="176785"/>
                  </a:lnTo>
                  <a:lnTo>
                    <a:pt x="0" y="176785"/>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42" name="Shape 190929"/>
            <p:cNvSpPr/>
            <p:nvPr/>
          </p:nvSpPr>
          <p:spPr>
            <a:xfrm>
              <a:off x="5724145" y="1342462"/>
              <a:ext cx="9144" cy="176785"/>
            </a:xfrm>
            <a:custGeom>
              <a:avLst/>
              <a:gdLst/>
              <a:ahLst/>
              <a:cxnLst/>
              <a:rect l="0" t="0" r="0" b="0"/>
              <a:pathLst>
                <a:path w="9144" h="176785">
                  <a:moveTo>
                    <a:pt x="0" y="0"/>
                  </a:moveTo>
                  <a:lnTo>
                    <a:pt x="9144" y="0"/>
                  </a:lnTo>
                  <a:lnTo>
                    <a:pt x="9144" y="176785"/>
                  </a:lnTo>
                  <a:lnTo>
                    <a:pt x="0" y="176785"/>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143" name="Shape 5343"/>
            <p:cNvSpPr/>
            <p:nvPr/>
          </p:nvSpPr>
          <p:spPr>
            <a:xfrm>
              <a:off x="1468374" y="1321126"/>
              <a:ext cx="1720596" cy="0"/>
            </a:xfrm>
            <a:custGeom>
              <a:avLst/>
              <a:gdLst/>
              <a:ahLst/>
              <a:cxnLst/>
              <a:rect l="0" t="0" r="0" b="0"/>
              <a:pathLst>
                <a:path w="1720596">
                  <a:moveTo>
                    <a:pt x="0" y="0"/>
                  </a:moveTo>
                  <a:lnTo>
                    <a:pt x="1720596" y="0"/>
                  </a:lnTo>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grpSp>
      <p:sp>
        <p:nvSpPr>
          <p:cNvPr id="144" name="Rectangle 143"/>
          <p:cNvSpPr/>
          <p:nvPr/>
        </p:nvSpPr>
        <p:spPr>
          <a:xfrm>
            <a:off x="7653147" y="6175383"/>
            <a:ext cx="3571170" cy="397032"/>
          </a:xfrm>
          <a:prstGeom prst="rect">
            <a:avLst/>
          </a:prstGeom>
        </p:spPr>
        <p:txBody>
          <a:bodyPr wrap="none">
            <a:spAutoFit/>
          </a:bodyPr>
          <a:lstStyle/>
          <a:p>
            <a:pPr marL="224790" marR="221615" algn="ctr">
              <a:lnSpc>
                <a:spcPct val="110000"/>
              </a:lnSpc>
              <a:spcAft>
                <a:spcPts val="585"/>
              </a:spcAft>
            </a:pPr>
            <a:r>
              <a:rPr lang="fr-FR" b="1" dirty="0">
                <a:latin typeface="Times New Roman" panose="02020603050405020304" pitchFamily="18" charset="0"/>
                <a:ea typeface="Times New Roman" panose="02020603050405020304" pitchFamily="18" charset="0"/>
                <a:cs typeface="Arial" panose="020B0604020202020204" pitchFamily="34" charset="0"/>
              </a:rPr>
              <a:t>Figure 1.19</a:t>
            </a:r>
            <a:r>
              <a:rPr lang="fr-FR" b="1" i="1" dirty="0">
                <a:latin typeface="Times New Roman" panose="02020603050405020304" pitchFamily="18" charset="0"/>
                <a:ea typeface="Times New Roman" panose="02020603050405020304" pitchFamily="18" charset="0"/>
                <a:cs typeface="Arial" panose="020B0604020202020204" pitchFamily="34" charset="0"/>
              </a:rPr>
              <a:t> </a:t>
            </a:r>
            <a:r>
              <a:rPr lang="fr-FR" dirty="0">
                <a:latin typeface="Times New Roman" panose="02020603050405020304" pitchFamily="18" charset="0"/>
                <a:ea typeface="Times New Roman" panose="02020603050405020304" pitchFamily="18" charset="0"/>
                <a:cs typeface="Arial" panose="020B0604020202020204" pitchFamily="34" charset="0"/>
              </a:rPr>
              <a:t>:</a:t>
            </a:r>
            <a:r>
              <a:rPr lang="fr-FR" b="1" i="1" dirty="0">
                <a:latin typeface="Times New Roman" panose="02020603050405020304" pitchFamily="18" charset="0"/>
                <a:ea typeface="Times New Roman" panose="02020603050405020304" pitchFamily="18" charset="0"/>
                <a:cs typeface="Arial" panose="020B0604020202020204" pitchFamily="34" charset="0"/>
              </a:rPr>
              <a:t> </a:t>
            </a:r>
            <a:r>
              <a:rPr lang="fr-FR" dirty="0">
                <a:latin typeface="Times New Roman" panose="02020603050405020304" pitchFamily="18" charset="0"/>
                <a:ea typeface="Times New Roman" panose="02020603050405020304" pitchFamily="18" charset="0"/>
                <a:cs typeface="Arial" panose="020B0604020202020204" pitchFamily="34" charset="0"/>
              </a:rPr>
              <a:t>Commande </a:t>
            </a:r>
            <a:r>
              <a:rPr lang="fr-FR" b="1" i="1" dirty="0">
                <a:latin typeface="Times New Roman" panose="02020603050405020304" pitchFamily="18" charset="0"/>
                <a:ea typeface="Times New Roman" panose="02020603050405020304" pitchFamily="18" charset="0"/>
                <a:cs typeface="Arial" panose="020B0604020202020204" pitchFamily="34" charset="0"/>
              </a:rPr>
              <a:t> </a:t>
            </a:r>
            <a:r>
              <a:rPr lang="fr-FR" dirty="0">
                <a:latin typeface="Times New Roman" panose="02020603050405020304" pitchFamily="18" charset="0"/>
                <a:ea typeface="Times New Roman" panose="02020603050405020304" pitchFamily="18" charset="0"/>
                <a:cs typeface="Arial" panose="020B0604020202020204" pitchFamily="34" charset="0"/>
              </a:rPr>
              <a:t>120</a:t>
            </a:r>
            <a:r>
              <a:rPr lang="fr-FR" baseline="30000" dirty="0">
                <a:latin typeface="Times New Roman" panose="02020603050405020304" pitchFamily="18" charset="0"/>
                <a:ea typeface="Times New Roman" panose="02020603050405020304" pitchFamily="18" charset="0"/>
                <a:cs typeface="Arial" panose="020B0604020202020204" pitchFamily="34" charset="0"/>
              </a:rPr>
              <a:t>°</a:t>
            </a:r>
            <a:r>
              <a:rPr lang="fr-FR" b="1" i="1" dirty="0">
                <a:latin typeface="Times New Roman" panose="02020603050405020304" pitchFamily="18" charset="0"/>
                <a:ea typeface="Times New Roman" panose="02020603050405020304" pitchFamily="18" charset="0"/>
                <a:cs typeface="Arial" panose="020B0604020202020204" pitchFamily="34" charset="0"/>
              </a:rPr>
              <a:t> </a:t>
            </a:r>
            <a:endParaRPr lang="fr-FR" sz="1600" dirty="0">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33044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CHAPITRE I : Qualité De L’énergie Electrique</a:t>
            </a:r>
            <a:endParaRPr lang="fr-FR" dirty="0"/>
          </a:p>
        </p:txBody>
      </p:sp>
      <p:sp>
        <p:nvSpPr>
          <p:cNvPr id="3" name="Content Placeholder 2"/>
          <p:cNvSpPr>
            <a:spLocks noGrp="1"/>
          </p:cNvSpPr>
          <p:nvPr>
            <p:ph idx="1"/>
          </p:nvPr>
        </p:nvSpPr>
        <p:spPr>
          <a:xfrm>
            <a:off x="677334" y="1546227"/>
            <a:ext cx="5780616" cy="4897436"/>
          </a:xfrm>
        </p:spPr>
        <p:txBody>
          <a:bodyPr>
            <a:noAutofit/>
          </a:bodyPr>
          <a:lstStyle/>
          <a:p>
            <a:pPr marL="457200" indent="-457200">
              <a:buFont typeface="+mj-lt"/>
              <a:buAutoNum type="arabicPeriod"/>
            </a:pPr>
            <a:r>
              <a:rPr lang="fr-FR" sz="2000" b="1" dirty="0"/>
              <a:t>Commande à modulation de largeur d’impulsion (MLI)  </a:t>
            </a:r>
          </a:p>
          <a:p>
            <a:pPr marL="0" indent="0">
              <a:buNone/>
            </a:pPr>
            <a:r>
              <a:rPr lang="fr-FR" sz="2000" dirty="0"/>
              <a:t>Les tensions obtenues aux bornes du récepteur (la charge) pour les onduleurs triphasés conventionnels présentent plusieurs harmoniques, il est donc nécessaire de chercher à se rapprocher d’une forme d’onde sinusoïdale. Pour cela on fait appel à la technique de modulation de largeur d’impulsion (MLI)</a:t>
            </a:r>
            <a:r>
              <a:rPr lang="fr-FR" sz="2000" i="1" dirty="0"/>
              <a:t>.</a:t>
            </a:r>
            <a:r>
              <a:rPr lang="fr-FR" sz="2000" dirty="0"/>
              <a:t> Dans ce contexte, nous savons bien qu’avec la possibilité d’avoir des transistors de puissance à un coût moindre il est devenu possible d’utiliser la technique MLI pour améliorer la forme d’onde du courant du moteur, et par la conséquence, la minimisation des harmoniques provoquant l’échauffement de la machine et les ondulations du couple</a:t>
            </a:r>
          </a:p>
        </p:txBody>
      </p:sp>
      <p:pic>
        <p:nvPicPr>
          <p:cNvPr id="4" name="Picture 3"/>
          <p:cNvPicPr/>
          <p:nvPr/>
        </p:nvPicPr>
        <p:blipFill>
          <a:blip r:embed="rId2"/>
          <a:stretch>
            <a:fillRect/>
          </a:stretch>
        </p:blipFill>
        <p:spPr>
          <a:xfrm>
            <a:off x="6457950" y="2238375"/>
            <a:ext cx="4962525" cy="2124075"/>
          </a:xfrm>
          <a:prstGeom prst="rect">
            <a:avLst/>
          </a:prstGeom>
        </p:spPr>
      </p:pic>
      <p:sp>
        <p:nvSpPr>
          <p:cNvPr id="5" name="Rectangle 4"/>
          <p:cNvSpPr/>
          <p:nvPr/>
        </p:nvSpPr>
        <p:spPr>
          <a:xfrm>
            <a:off x="7016249" y="4419599"/>
            <a:ext cx="3845925" cy="369332"/>
          </a:xfrm>
          <a:prstGeom prst="rect">
            <a:avLst/>
          </a:prstGeom>
        </p:spPr>
        <p:txBody>
          <a:bodyPr wrap="none">
            <a:spAutoFit/>
          </a:bodyPr>
          <a:lstStyle/>
          <a:p>
            <a:r>
              <a:rPr lang="fr-FR" dirty="0">
                <a:latin typeface="Times New Roman" panose="02020603050405020304" pitchFamily="18" charset="0"/>
                <a:ea typeface="Times New Roman" panose="02020603050405020304" pitchFamily="18" charset="0"/>
              </a:rPr>
              <a:t>Figure </a:t>
            </a:r>
            <a:r>
              <a:rPr lang="fr-FR" dirty="0" smtClean="0">
                <a:latin typeface="Times New Roman" panose="02020603050405020304" pitchFamily="18" charset="0"/>
                <a:ea typeface="Times New Roman" panose="02020603050405020304" pitchFamily="18" charset="0"/>
              </a:rPr>
              <a:t>III.1: </a:t>
            </a:r>
            <a:r>
              <a:rPr lang="fr-FR" dirty="0">
                <a:latin typeface="Times New Roman" panose="02020603050405020304" pitchFamily="18" charset="0"/>
                <a:ea typeface="Times New Roman" panose="02020603050405020304" pitchFamily="18" charset="0"/>
              </a:rPr>
              <a:t>Réalisation du signal MLI </a:t>
            </a:r>
            <a:endParaRPr lang="fr-FR" dirty="0"/>
          </a:p>
        </p:txBody>
      </p:sp>
    </p:spTree>
    <p:extLst>
      <p:ext uri="{BB962C8B-B14F-4D97-AF65-F5344CB8AC3E}">
        <p14:creationId xmlns:p14="http://schemas.microsoft.com/office/powerpoint/2010/main" val="3336392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677333" y="2160589"/>
            <a:ext cx="9352491" cy="4483099"/>
          </a:xfrm>
        </p:spPr>
        <p:txBody>
          <a:bodyPr>
            <a:noAutofit/>
          </a:bodyPr>
          <a:lstStyle/>
          <a:p>
            <a:pPr algn="just"/>
            <a:r>
              <a:rPr lang="fr-FR" sz="2800" b="1" dirty="0"/>
              <a:t>Conclusion </a:t>
            </a:r>
          </a:p>
          <a:p>
            <a:pPr marL="0" indent="0" algn="just">
              <a:buNone/>
            </a:pPr>
            <a:r>
              <a:rPr lang="fr-FR" sz="2800" dirty="0"/>
              <a:t>Dans ce chapitre, nous avons présenté la théorie sur les onduleurs, sa constitution physique élémentaire, son fonctionnement, leurs principales applications et nous avons présenté les différentes structures des onduleurs. </a:t>
            </a:r>
          </a:p>
          <a:p>
            <a:pPr marL="0" indent="0" algn="just">
              <a:buNone/>
            </a:pPr>
            <a:r>
              <a:rPr lang="fr-FR" sz="2800" dirty="0"/>
              <a:t>Nous avons consacré notre étude aux onduleurs de tension et principalement ceux en pont triphasé et les différentes stratégies de commande d'un onduleur triphasé</a:t>
            </a:r>
          </a:p>
        </p:txBody>
      </p:sp>
    </p:spTree>
    <p:extLst>
      <p:ext uri="{BB962C8B-B14F-4D97-AF65-F5344CB8AC3E}">
        <p14:creationId xmlns:p14="http://schemas.microsoft.com/office/powerpoint/2010/main" val="232446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8716" y="3103418"/>
            <a:ext cx="8596668" cy="1320800"/>
          </a:xfrm>
        </p:spPr>
        <p:txBody>
          <a:bodyPr>
            <a:noAutofit/>
          </a:bodyPr>
          <a:lstStyle/>
          <a:p>
            <a:r>
              <a:rPr lang="fr-FR" sz="4800" b="1" dirty="0">
                <a:solidFill>
                  <a:schemeClr val="tx1"/>
                </a:solidFill>
              </a:rPr>
              <a:t>chapitre II: </a:t>
            </a:r>
            <a:r>
              <a:rPr lang="fr-FR" b="1" dirty="0">
                <a:solidFill>
                  <a:schemeClr val="tx1"/>
                </a:solidFill>
              </a:rPr>
              <a:t>Le Filtre Actif Parallèle </a:t>
            </a:r>
            <a:r>
              <a:rPr lang="fr-FR" b="1" dirty="0" smtClean="0">
                <a:solidFill>
                  <a:schemeClr val="tx1"/>
                </a:solidFill>
              </a:rPr>
              <a:t>Commande </a:t>
            </a:r>
            <a:r>
              <a:rPr lang="fr-FR" b="1" dirty="0">
                <a:solidFill>
                  <a:schemeClr val="tx1"/>
                </a:solidFill>
              </a:rPr>
              <a:t>Conventionnel</a:t>
            </a:r>
            <a:endParaRPr lang="fr-FR" sz="4800" dirty="0">
              <a:solidFill>
                <a:schemeClr val="tx1"/>
              </a:solidFill>
            </a:endParaRPr>
          </a:p>
        </p:txBody>
      </p:sp>
    </p:spTree>
    <p:extLst>
      <p:ext uri="{BB962C8B-B14F-4D97-AF65-F5344CB8AC3E}">
        <p14:creationId xmlns:p14="http://schemas.microsoft.com/office/powerpoint/2010/main" val="2997229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II: Le Filtre Actif Parallèle &amp; Commande Conventionnel</a:t>
            </a:r>
            <a:br>
              <a:rPr lang="fr-FR" b="1" dirty="0"/>
            </a:br>
            <a:endParaRPr lang="fr-FR" dirty="0"/>
          </a:p>
        </p:txBody>
      </p:sp>
      <p:sp>
        <p:nvSpPr>
          <p:cNvPr id="3" name="Content Placeholder 2"/>
          <p:cNvSpPr>
            <a:spLocks noGrp="1"/>
          </p:cNvSpPr>
          <p:nvPr>
            <p:ph idx="1"/>
          </p:nvPr>
        </p:nvSpPr>
        <p:spPr>
          <a:xfrm>
            <a:off x="677333" y="1565564"/>
            <a:ext cx="9907540" cy="5111961"/>
          </a:xfrm>
        </p:spPr>
        <p:txBody>
          <a:bodyPr>
            <a:noAutofit/>
          </a:bodyPr>
          <a:lstStyle/>
          <a:p>
            <a:r>
              <a:rPr lang="fr-FR" sz="2400" b="1" dirty="0"/>
              <a:t>INTRODUCTION         </a:t>
            </a:r>
          </a:p>
          <a:p>
            <a:pPr marL="0" indent="0">
              <a:buNone/>
            </a:pPr>
            <a:r>
              <a:rPr lang="fr-FR" sz="2000" dirty="0"/>
              <a:t>Le développement récent des semi-conducteurs de puissance, les thyristors, les GTO et les IGBT d’un côté, et des techniques de traitement numérique du signal d’une autre coté, ont permis de développer un moyen moderne et efficace d’élimination des perturbations harmoniques : le filtre actif. Le rôle d’un filtre actif est de compenser en temps réel les perturbations, en tout ou en partie, présentes dans les réseaux électriques. C’est un dispositif qui satisfait la fonction de dépollution harmonique. Les filtres actifs constituent une alternative intéressante aux solutions classiques, flexibles et auto-adaptatifs, ils viennent s’ajouter à des structures déjà existantes de convertisseurs. Ils peuvent également être utilisés comme complément aux solutions </a:t>
            </a:r>
            <a:r>
              <a:rPr lang="fr-FR" sz="2000" dirty="0" smtClean="0"/>
              <a:t>traditionnelles </a:t>
            </a:r>
            <a:r>
              <a:rPr lang="fr-FR" sz="2000" dirty="0"/>
              <a:t>de dépollution. Il en résulte les topologies </a:t>
            </a:r>
            <a:r>
              <a:rPr lang="fr-FR" sz="2000" dirty="0" smtClean="0"/>
              <a:t>suivantes</a:t>
            </a:r>
          </a:p>
          <a:p>
            <a:pPr marL="0" indent="0">
              <a:buNone/>
            </a:pPr>
            <a:r>
              <a:rPr lang="fr-FR" b="1" i="1" dirty="0"/>
              <a:t>a. Le filtre actif parallèle (FAP)</a:t>
            </a:r>
            <a:endParaRPr lang="fr-FR" b="1" i="1" dirty="0" smtClean="0"/>
          </a:p>
          <a:p>
            <a:pPr marL="0" indent="0">
              <a:buNone/>
            </a:pPr>
            <a:r>
              <a:rPr lang="fr-FR" b="1" i="1" dirty="0" smtClean="0"/>
              <a:t>b</a:t>
            </a:r>
            <a:r>
              <a:rPr lang="fr-FR" b="1" i="1" dirty="0"/>
              <a:t>. Le filtre actif série (FAS)</a:t>
            </a:r>
            <a:endParaRPr lang="fr-FR" b="1" i="1" dirty="0" smtClean="0"/>
          </a:p>
          <a:p>
            <a:pPr marL="0" indent="0">
              <a:buNone/>
            </a:pPr>
            <a:r>
              <a:rPr lang="fr-FR" b="1" i="1" dirty="0"/>
              <a:t>c. La combinaison parallèle-série actifs (UPQC) </a:t>
            </a:r>
            <a:endParaRPr lang="fr-FR" b="1" i="1" dirty="0" smtClean="0"/>
          </a:p>
          <a:p>
            <a:pPr marL="0" indent="0">
              <a:buNone/>
            </a:pPr>
            <a:r>
              <a:rPr lang="fr-FR" b="1" i="1" dirty="0" smtClean="0"/>
              <a:t>d</a:t>
            </a:r>
            <a:r>
              <a:rPr lang="fr-FR" b="1" i="1" dirty="0"/>
              <a:t>. Combinaison hybride active et passive</a:t>
            </a:r>
            <a:endParaRPr lang="fr-FR" sz="2000" dirty="0"/>
          </a:p>
        </p:txBody>
      </p:sp>
    </p:spTree>
    <p:extLst>
      <p:ext uri="{BB962C8B-B14F-4D97-AF65-F5344CB8AC3E}">
        <p14:creationId xmlns:p14="http://schemas.microsoft.com/office/powerpoint/2010/main" val="668654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28337"/>
            <a:ext cx="8596668" cy="1320800"/>
          </a:xfrm>
        </p:spPr>
        <p:txBody>
          <a:bodyPr/>
          <a:lstStyle/>
          <a:p>
            <a:r>
              <a:rPr lang="fr-FR" b="1" dirty="0"/>
              <a:t>chapitre II: Le Filtre Actif Parallèle &amp; Commande Conventionnel</a:t>
            </a:r>
          </a:p>
        </p:txBody>
      </p:sp>
      <p:sp>
        <p:nvSpPr>
          <p:cNvPr id="3" name="Content Placeholder 2"/>
          <p:cNvSpPr>
            <a:spLocks noGrp="1"/>
          </p:cNvSpPr>
          <p:nvPr>
            <p:ph idx="1"/>
          </p:nvPr>
        </p:nvSpPr>
        <p:spPr>
          <a:xfrm>
            <a:off x="677334" y="1331265"/>
            <a:ext cx="6048319" cy="5430482"/>
          </a:xfrm>
        </p:spPr>
        <p:txBody>
          <a:bodyPr>
            <a:noAutofit/>
          </a:bodyPr>
          <a:lstStyle/>
          <a:p>
            <a:r>
              <a:rPr lang="fr-FR" b="1" dirty="0" smtClean="0"/>
              <a:t>LE </a:t>
            </a:r>
            <a:r>
              <a:rPr lang="fr-FR" b="1" dirty="0"/>
              <a:t>FILTRE ACTIF PARALLELE</a:t>
            </a:r>
          </a:p>
          <a:p>
            <a:pPr marL="0" indent="0" algn="just">
              <a:buNone/>
            </a:pPr>
            <a:r>
              <a:rPr lang="fr-FR" dirty="0"/>
              <a:t>Un FAP se connecte en parallèle avec le réseau et injecte en temps réel les composantes harmoniques des courants absorbés par les charges non linéaires connectées au réseau. Ainsi, le courant déformé fourni par la source d'énergie devient sinusoïdal. Le FAP permet de supprimer les courants perturbateurs (harmoniques, réactifs et déséquilibrés) produits par les charges de charge non linéaire. Le FAP est connecté en parallèle avec le réseau. Il est commandé comme un générateur de courant. Son principe est d’injecter dans le réseau électrique des courants harmoniques égaux à ceux absorbés par la charge non linéaire mais en opposition de phase, de telle sorte que le courant fourni par le réseau soit sinusoïdal. Ainsi, il empêche les courants harmoniques, réactifs et déséquilibrés </a:t>
            </a:r>
            <a:r>
              <a:rPr lang="fr-FR" dirty="0" smtClean="0"/>
              <a:t>de </a:t>
            </a:r>
            <a:r>
              <a:rPr lang="fr-FR" dirty="0"/>
              <a:t>circuler à travers l’impédance du réseau. Par conséquent, Il améliore le taux de distorsion harmonique en courant</a:t>
            </a:r>
          </a:p>
        </p:txBody>
      </p:sp>
      <p:pic>
        <p:nvPicPr>
          <p:cNvPr id="12" name="image13.png"/>
          <p:cNvPicPr/>
          <p:nvPr/>
        </p:nvPicPr>
        <p:blipFill>
          <a:blip r:embed="rId2" cstate="print"/>
          <a:stretch>
            <a:fillRect/>
          </a:stretch>
        </p:blipFill>
        <p:spPr>
          <a:xfrm>
            <a:off x="6883000" y="2739324"/>
            <a:ext cx="3743960" cy="2341880"/>
          </a:xfrm>
          <a:prstGeom prst="rect">
            <a:avLst/>
          </a:prstGeom>
        </p:spPr>
      </p:pic>
    </p:spTree>
    <p:extLst>
      <p:ext uri="{BB962C8B-B14F-4D97-AF65-F5344CB8AC3E}">
        <p14:creationId xmlns:p14="http://schemas.microsoft.com/office/powerpoint/2010/main" val="1556240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46333"/>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1270000"/>
            <a:ext cx="6854434" cy="5334720"/>
          </a:xfrm>
        </p:spPr>
        <p:txBody>
          <a:bodyPr>
            <a:noAutofit/>
          </a:bodyPr>
          <a:lstStyle/>
          <a:p>
            <a:r>
              <a:rPr lang="fr-FR" b="1" dirty="0"/>
              <a:t>Principe de fonctionnement</a:t>
            </a:r>
          </a:p>
          <a:p>
            <a:pPr marL="0" indent="0" algn="just">
              <a:buNone/>
            </a:pPr>
            <a:r>
              <a:rPr lang="fr-FR" dirty="0"/>
              <a:t>Un filtre actif de puissance se compose d’un onduleur commandé par exemple par la modulation de largeur d’impulsion (MLI / PWM) ou vectorielle (SVM ou SVPWM), connecté au réseau par l’intermédiaire d’un filtre passif, et d’un bus continu. Le but des filtres est de générer soit des courants, soit des tensions harmoniques de manière à compenser les perturbations responsables de la dégradation des performances des équipements et installations électriques. Les filtres actifs se compose essentiellement de deux parties : </a:t>
            </a:r>
            <a:r>
              <a:rPr lang="fr-FR" i="1" dirty="0"/>
              <a:t>La partie puissance et une partie commande.</a:t>
            </a:r>
            <a:endParaRPr lang="fr-FR" dirty="0"/>
          </a:p>
          <a:p>
            <a:pPr marL="0" indent="0" algn="just">
              <a:buNone/>
            </a:pPr>
            <a:r>
              <a:rPr lang="fr-FR" dirty="0"/>
              <a:t>La partie puissance se compose d’un onduleur triphasé, d’un filtre de couplage et d’une source d’énergie. L’onduleur triphasé eux niveaux est constitué de deux (02) interrupteurs par bras. Ces derniers sont bidirectionnels et </a:t>
            </a:r>
            <a:r>
              <a:rPr lang="fr-FR" dirty="0" err="1"/>
              <a:t>commandables</a:t>
            </a:r>
            <a:r>
              <a:rPr lang="fr-FR" dirty="0"/>
              <a:t> à l’ouverture et la fermeture. Pour assurer la circulation du courant un diode est placé en antiparallèle</a:t>
            </a:r>
            <a:endParaRPr lang="fr-FR" sz="2400" dirty="0"/>
          </a:p>
        </p:txBody>
      </p:sp>
      <p:pic>
        <p:nvPicPr>
          <p:cNvPr id="4" name="image21.png"/>
          <p:cNvPicPr/>
          <p:nvPr/>
        </p:nvPicPr>
        <p:blipFill>
          <a:blip r:embed="rId2" cstate="print">
            <a:extLst>
              <a:ext uri="{28A0092B-C50C-407E-A947-70E740481C1C}">
                <a14:useLocalDpi xmlns:a14="http://schemas.microsoft.com/office/drawing/2010/main" val="0"/>
              </a:ext>
            </a:extLst>
          </a:blip>
          <a:stretch>
            <a:fillRect/>
          </a:stretch>
        </p:blipFill>
        <p:spPr>
          <a:xfrm>
            <a:off x="7531768" y="2255069"/>
            <a:ext cx="4491355" cy="2901315"/>
          </a:xfrm>
          <a:prstGeom prst="rect">
            <a:avLst/>
          </a:prstGeom>
        </p:spPr>
      </p:pic>
    </p:spTree>
    <p:extLst>
      <p:ext uri="{BB962C8B-B14F-4D97-AF65-F5344CB8AC3E}">
        <p14:creationId xmlns:p14="http://schemas.microsoft.com/office/powerpoint/2010/main" val="3584129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00526"/>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1371601"/>
            <a:ext cx="7925245" cy="5486399"/>
          </a:xfrm>
        </p:spPr>
        <p:txBody>
          <a:bodyPr>
            <a:normAutofit lnSpcReduction="10000"/>
          </a:bodyPr>
          <a:lstStyle/>
          <a:p>
            <a:r>
              <a:rPr lang="fr-FR" b="1" dirty="0"/>
              <a:t>Partie puissance</a:t>
            </a:r>
          </a:p>
          <a:p>
            <a:pPr marL="0" indent="0">
              <a:buNone/>
            </a:pPr>
            <a:r>
              <a:rPr lang="fr-FR" dirty="0"/>
              <a:t>La configuration la plus répandue est le filtre actif de puissance parallèle à trois bras. Les trois bras du convertisseur sont formés de six interrupteurs bidirectionnels en courant, qui sont des composants semi-conducteurs commandés à la fermeture et à l'ouverture (transistors bipolaires, IGBT ou IGCT) comportant une diode en antiparallèle. La figure II-2 présente le circuit de puissance d’un filtre actif à structure tension à base d’un convertisseur à deux niveaux connecté en parallèle sur le réseau d’alimentation via un filtre de découplage (</a:t>
            </a:r>
            <a:r>
              <a:rPr lang="fr-FR" dirty="0" err="1"/>
              <a:t>Lf</a:t>
            </a:r>
            <a:r>
              <a:rPr lang="fr-FR" dirty="0"/>
              <a:t>, </a:t>
            </a:r>
            <a:r>
              <a:rPr lang="fr-FR" dirty="0" err="1"/>
              <a:t>Rf</a:t>
            </a:r>
            <a:r>
              <a:rPr lang="fr-FR" dirty="0"/>
              <a:t>). La capacité C se comporte comme une source de tension continue. La tension </a:t>
            </a:r>
            <a:r>
              <a:rPr lang="fr-FR" dirty="0" err="1"/>
              <a:t>U</a:t>
            </a:r>
            <a:r>
              <a:rPr lang="fr-FR" i="1" dirty="0" err="1"/>
              <a:t>dc</a:t>
            </a:r>
            <a:r>
              <a:rPr lang="fr-FR" i="1" dirty="0"/>
              <a:t> </a:t>
            </a:r>
            <a:r>
              <a:rPr lang="fr-FR" dirty="0"/>
              <a:t>aux bornes du condensateur doit être  positive et maintenue constante [1]. Ses fluctuations doivent être faibles pour ne pas dépasser la limite en tension des semi-conducteurs constituant les interrupteurs d’une part et pour ne pas aussi dégrader les performances et la qualité du filtrage d’autre part.</a:t>
            </a:r>
          </a:p>
          <a:p>
            <a:pPr marL="0" indent="0">
              <a:buNone/>
            </a:pPr>
            <a:r>
              <a:rPr lang="fr-FR" dirty="0"/>
              <a:t>Pour cette structure, on doit respecter les deux contraintes suivantes :</a:t>
            </a:r>
          </a:p>
          <a:p>
            <a:pPr lvl="2"/>
            <a:r>
              <a:rPr lang="fr-FR" dirty="0"/>
              <a:t>A un instant donné, un seul interrupteur d’un même bras doit conduire afin d’éviter tout court-circuit de la source de tension,</a:t>
            </a:r>
            <a:endParaRPr lang="fr-FR" sz="1200" dirty="0"/>
          </a:p>
          <a:p>
            <a:pPr lvl="2"/>
            <a:r>
              <a:rPr lang="fr-FR" dirty="0"/>
              <a:t>Le courant de ligne doit toujours trouver un chemin possible d’où la mise en antiparallèle de diodes au niveau des interrupteurs.</a:t>
            </a:r>
            <a:endParaRPr lang="fr-FR" sz="1200" dirty="0"/>
          </a:p>
        </p:txBody>
      </p:sp>
      <p:pic>
        <p:nvPicPr>
          <p:cNvPr id="4" name="image22.png"/>
          <p:cNvPicPr/>
          <p:nvPr/>
        </p:nvPicPr>
        <p:blipFill>
          <a:blip r:embed="rId2" cstate="print">
            <a:extLst>
              <a:ext uri="{28A0092B-C50C-407E-A947-70E740481C1C}">
                <a14:useLocalDpi xmlns:a14="http://schemas.microsoft.com/office/drawing/2010/main" val="0"/>
              </a:ext>
            </a:extLst>
          </a:blip>
          <a:stretch>
            <a:fillRect/>
          </a:stretch>
        </p:blipFill>
        <p:spPr>
          <a:xfrm>
            <a:off x="8188960" y="2668872"/>
            <a:ext cx="4003040" cy="2001520"/>
          </a:xfrm>
          <a:prstGeom prst="rect">
            <a:avLst/>
          </a:prstGeom>
        </p:spPr>
      </p:pic>
    </p:spTree>
    <p:extLst>
      <p:ext uri="{BB962C8B-B14F-4D97-AF65-F5344CB8AC3E}">
        <p14:creationId xmlns:p14="http://schemas.microsoft.com/office/powerpoint/2010/main" val="4044659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0652" y="4704347"/>
            <a:ext cx="6193711" cy="2486942"/>
          </a:xfrm>
        </p:spPr>
        <p:txBody>
          <a:bodyPr/>
          <a:lstStyle/>
          <a:p>
            <a:endParaRPr lang="fr-FR" dirty="0"/>
          </a:p>
          <a:p>
            <a:r>
              <a:rPr lang="fr-FR" dirty="0"/>
              <a:t> </a:t>
            </a:r>
            <a:r>
              <a:rPr lang="fr-FR" b="1" dirty="0"/>
              <a:t>Proposé et dirigé par : </a:t>
            </a:r>
            <a:endParaRPr lang="fr-FR" dirty="0"/>
          </a:p>
          <a:p>
            <a:pPr marL="0" indent="0" algn="ctr">
              <a:buNone/>
            </a:pPr>
            <a:r>
              <a:rPr lang="fr-FR" b="1" dirty="0" smtClean="0"/>
              <a:t>Monsieur </a:t>
            </a:r>
            <a:r>
              <a:rPr lang="fr-FR" b="1" dirty="0"/>
              <a:t>: </a:t>
            </a:r>
            <a:r>
              <a:rPr lang="fr-FR" b="1" dirty="0" smtClean="0">
                <a:solidFill>
                  <a:srgbClr val="00B0F0"/>
                </a:solidFill>
              </a:rPr>
              <a:t>TABBAKHE .M</a:t>
            </a:r>
            <a:endParaRPr lang="fr-FR" dirty="0" smtClean="0">
              <a:solidFill>
                <a:srgbClr val="00B0F0"/>
              </a:solidFill>
            </a:endParaRPr>
          </a:p>
          <a:p>
            <a:r>
              <a:rPr lang="fr-FR" dirty="0" smtClean="0"/>
              <a:t>Présenté par:                </a:t>
            </a:r>
            <a:r>
              <a:rPr lang="fr-FR" dirty="0" smtClean="0">
                <a:solidFill>
                  <a:srgbClr val="00B0F0"/>
                </a:solidFill>
              </a:rPr>
              <a:t>KACEM </a:t>
            </a:r>
            <a:r>
              <a:rPr lang="fr-FR" dirty="0" err="1" smtClean="0">
                <a:solidFill>
                  <a:srgbClr val="00B0F0"/>
                </a:solidFill>
              </a:rPr>
              <a:t>Seddik</a:t>
            </a:r>
            <a:endParaRPr lang="fr-FR" dirty="0" smtClean="0">
              <a:solidFill>
                <a:srgbClr val="00B0F0"/>
              </a:solidFill>
            </a:endParaRPr>
          </a:p>
          <a:p>
            <a:pPr marL="0" indent="0">
              <a:buNone/>
            </a:pPr>
            <a:r>
              <a:rPr lang="fr-FR" smtClean="0">
                <a:solidFill>
                  <a:srgbClr val="00B0F0"/>
                </a:solidFill>
              </a:rPr>
              <a:t>                                         MANSOUR </a:t>
            </a:r>
            <a:r>
              <a:rPr lang="fr-FR" dirty="0" smtClean="0">
                <a:solidFill>
                  <a:srgbClr val="00B0F0"/>
                </a:solidFill>
              </a:rPr>
              <a:t>Djamel </a:t>
            </a:r>
            <a:r>
              <a:rPr lang="fr-FR" dirty="0" err="1" smtClean="0">
                <a:solidFill>
                  <a:srgbClr val="00B0F0"/>
                </a:solidFill>
              </a:rPr>
              <a:t>eddine</a:t>
            </a:r>
            <a:endParaRPr lang="fr-FR" dirty="0" smtClean="0">
              <a:solidFill>
                <a:srgbClr val="00B0F0"/>
              </a:solidFill>
            </a:endParaRPr>
          </a:p>
        </p:txBody>
      </p:sp>
      <p:sp>
        <p:nvSpPr>
          <p:cNvPr id="4" name="Rectangle 2"/>
          <p:cNvSpPr>
            <a:spLocks noChangeArrowheads="1"/>
          </p:cNvSpPr>
          <p:nvPr/>
        </p:nvSpPr>
        <p:spPr bwMode="auto">
          <a:xfrm>
            <a:off x="434057" y="218009"/>
            <a:ext cx="9058860" cy="333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REPUBLIQUE ALGERIENNE DEMOCRATIQUE ET POPULAIRE</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MINISTERE DE L'ENSEIGNEMENT SUPERIEUR ET DE LA RECHERCHE</a:t>
            </a:r>
            <a:endParaRPr kumimoji="0" lang="fr-FR" altLang="fr-FR" sz="20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SCIENTIFIQUE</a:t>
            </a:r>
            <a:endParaRPr lang="fr-FR" altLang="fr-FR" sz="2000" b="1" dirty="0">
              <a:solidFill>
                <a:srgbClr val="000000"/>
              </a:solidFill>
              <a:latin typeface="Arial" panose="020B0604020202020204" pitchFamily="34" charset="0"/>
            </a:endParaRPr>
          </a:p>
          <a:p>
            <a:pPr lvl="0" algn="ctr" eaLnBrk="0" fontAlgn="base" hangingPunct="0">
              <a:spcBef>
                <a:spcPct val="0"/>
              </a:spcBef>
              <a:spcAft>
                <a:spcPct val="0"/>
              </a:spcAft>
            </a:pPr>
            <a:r>
              <a:rPr lang="fr-FR" altLang="fr-FR" sz="2000" dirty="0">
                <a:solidFill>
                  <a:srgbClr val="000000"/>
                </a:solidFill>
                <a:latin typeface="Arial" panose="020B0604020202020204" pitchFamily="34" charset="0"/>
                <a:ea typeface="Times New Roman" panose="02020603050405020304" pitchFamily="18" charset="0"/>
              </a:rPr>
              <a:t>UNIVERSITE MOHAMED BOUDIAF DE M'SILA</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dirty="0">
                <a:solidFill>
                  <a:srgbClr val="000000"/>
                </a:solidFill>
                <a:latin typeface="Arial" panose="020B0604020202020204" pitchFamily="34" charset="0"/>
                <a:ea typeface="Times New Roman" panose="02020603050405020304" pitchFamily="18" charset="0"/>
              </a:rPr>
              <a:t>FACULTE DE TECHNOLOGIE</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dirty="0">
                <a:solidFill>
                  <a:srgbClr val="000000"/>
                </a:solidFill>
                <a:latin typeface="Arial" panose="020B0604020202020204" pitchFamily="34" charset="0"/>
                <a:ea typeface="Times New Roman" panose="02020603050405020304" pitchFamily="18" charset="0"/>
              </a:rPr>
              <a:t>DEPARTEMENT DE GENIE ELECTRONIQUE</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dirty="0">
                <a:solidFill>
                  <a:srgbClr val="000000"/>
                </a:solidFill>
                <a:latin typeface="Arial" panose="020B0604020202020204" pitchFamily="34" charset="0"/>
                <a:ea typeface="Times New Roman" panose="02020603050405020304" pitchFamily="18" charset="0"/>
              </a:rPr>
              <a:t>MEMOIRE DE FIN D’ETUDES EN VUE D E L’OBTENTION DU DIPLÔME</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dirty="0">
                <a:solidFill>
                  <a:srgbClr val="000000"/>
                </a:solidFill>
                <a:latin typeface="Arial" panose="020B0604020202020204" pitchFamily="34" charset="0"/>
                <a:ea typeface="Times New Roman" panose="02020603050405020304" pitchFamily="18" charset="0"/>
              </a:rPr>
              <a:t>MASTER EN l’ELECTRONIQUE</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b="1" dirty="0">
                <a:solidFill>
                  <a:srgbClr val="000000"/>
                </a:solidFill>
                <a:latin typeface="Arial" panose="020B0604020202020204" pitchFamily="34" charset="0"/>
                <a:ea typeface="Times New Roman" panose="02020603050405020304" pitchFamily="18" charset="0"/>
              </a:rPr>
              <a:t>OPTION : ESEM</a:t>
            </a:r>
            <a:endParaRPr lang="fr-FR" altLang="fr-FR" sz="2000" dirty="0">
              <a:latin typeface="Arial" panose="020B0604020202020204" pitchFamily="34" charset="0"/>
            </a:endParaRPr>
          </a:p>
          <a:p>
            <a:pPr lvl="0" algn="ctr" eaLnBrk="0" fontAlgn="base" hangingPunct="0">
              <a:spcBef>
                <a:spcPct val="0"/>
              </a:spcBef>
              <a:spcAft>
                <a:spcPct val="0"/>
              </a:spcAft>
            </a:pPr>
            <a:r>
              <a:rPr lang="fr-FR" altLang="fr-FR" sz="2000" b="1" dirty="0">
                <a:solidFill>
                  <a:srgbClr val="000000"/>
                </a:solidFill>
                <a:latin typeface="Arial" panose="020B0604020202020204" pitchFamily="34" charset="0"/>
                <a:ea typeface="Times New Roman" panose="02020603050405020304" pitchFamily="18" charset="0"/>
              </a:rPr>
              <a:t>THEME</a:t>
            </a:r>
            <a:endParaRPr lang="fr-FR" altLang="fr-FR" sz="2000" dirty="0">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fr-FR" altLang="fr-FR" sz="1100" b="0" i="0" u="none" strike="noStrike" cap="none" normalizeH="0" baseline="0" dirty="0" smtClean="0">
              <a:ln>
                <a:noFill/>
              </a:ln>
              <a:solidFill>
                <a:schemeClr val="tx1"/>
              </a:solidFill>
              <a:effectLst/>
              <a:latin typeface="Arial" panose="020B0604020202020204" pitchFamily="34" charset="0"/>
            </a:endParaRPr>
          </a:p>
        </p:txBody>
      </p:sp>
      <p:pic>
        <p:nvPicPr>
          <p:cNvPr id="1025" name="Picture 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0116" y="0"/>
            <a:ext cx="20955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818608" y="2923746"/>
            <a:ext cx="8289758" cy="1267278"/>
          </a:xfrm>
        </p:spPr>
        <p:txBody>
          <a:bodyPr>
            <a:normAutofit fontScale="90000"/>
          </a:bodyPr>
          <a:lstStyle/>
          <a:p>
            <a:pPr algn="ctr"/>
            <a:r>
              <a:rPr lang="fr-FR" dirty="0" smtClean="0"/>
              <a:t/>
            </a:r>
            <a:br>
              <a:rPr lang="fr-FR" dirty="0" smtClean="0"/>
            </a:br>
            <a:r>
              <a:rPr lang="fr-FR" dirty="0" smtClean="0"/>
              <a:t>commande inélégant </a:t>
            </a:r>
            <a:r>
              <a:rPr lang="fr-FR" dirty="0"/>
              <a:t>d'un onduleur deux </a:t>
            </a:r>
            <a:r>
              <a:rPr lang="fr-FR" dirty="0" smtClean="0"/>
              <a:t>niveaux </a:t>
            </a:r>
            <a:r>
              <a:rPr lang="fr-FR" dirty="0"/>
              <a:t>a filtre </a:t>
            </a:r>
            <a:r>
              <a:rPr lang="fr-FR" dirty="0" smtClean="0"/>
              <a:t>active</a:t>
            </a:r>
            <a:endParaRPr lang="fr-FR" dirty="0"/>
          </a:p>
        </p:txBody>
      </p:sp>
      <p:sp>
        <p:nvSpPr>
          <p:cNvPr id="7" name="TextBox 6"/>
          <p:cNvSpPr txBox="1"/>
          <p:nvPr/>
        </p:nvSpPr>
        <p:spPr>
          <a:xfrm>
            <a:off x="8229600" y="6448926"/>
            <a:ext cx="3891973" cy="369332"/>
          </a:xfrm>
          <a:prstGeom prst="rect">
            <a:avLst/>
          </a:prstGeom>
          <a:noFill/>
        </p:spPr>
        <p:txBody>
          <a:bodyPr wrap="square" rtlCol="0">
            <a:spAutoFit/>
          </a:bodyPr>
          <a:lstStyle/>
          <a:p>
            <a:r>
              <a:rPr lang="fr-FR" dirty="0"/>
              <a:t>ANNEE UNIVERSITAIRE: 2019/2020</a:t>
            </a:r>
          </a:p>
        </p:txBody>
      </p:sp>
    </p:spTree>
    <p:extLst>
      <p:ext uri="{BB962C8B-B14F-4D97-AF65-F5344CB8AC3E}">
        <p14:creationId xmlns:p14="http://schemas.microsoft.com/office/powerpoint/2010/main" val="3097554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135021"/>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3" y="1455821"/>
            <a:ext cx="8827613" cy="5402179"/>
          </a:xfrm>
        </p:spPr>
        <p:txBody>
          <a:bodyPr>
            <a:normAutofit/>
          </a:bodyPr>
          <a:lstStyle/>
          <a:p>
            <a:r>
              <a:rPr lang="fr-FR" b="1" dirty="0"/>
              <a:t>Partie commande</a:t>
            </a:r>
          </a:p>
          <a:p>
            <a:r>
              <a:rPr lang="fr-FR" b="1" dirty="0" smtClean="0"/>
              <a:t>1</a:t>
            </a:r>
            <a:r>
              <a:rPr lang="fr-FR" b="1" dirty="0"/>
              <a:t>. Méthodes d’identification des grandeurs de référence </a:t>
            </a:r>
          </a:p>
          <a:p>
            <a:pPr marL="0" indent="0">
              <a:buNone/>
            </a:pPr>
            <a:r>
              <a:rPr lang="fr-FR" dirty="0"/>
              <a:t>Il existe plusieurs techniques dans le domaine temporelle et spectral, nous présentons les techniques utilisées.  Le concept de cette théorie est une transformation triphasé-diphasé. Elle consiste en l’extraction des courants/tensions e référence d’un filtre actif. C’est une transformation variable dans le référentiel α-β, des puissance, courants et tensions instantanées à partir du référentiel a-b-c.</a:t>
            </a:r>
          </a:p>
          <a:p>
            <a:pPr marL="0" indent="0">
              <a:buNone/>
            </a:pPr>
            <a:r>
              <a:rPr lang="fr-FR" dirty="0"/>
              <a:t>Il existe une autre méthode très utilisée qui est l’algorithme de référentiel synchrone (d-q). Dans ce cas les courants sont transformés et synchronisé avec les tensions de source, et </a:t>
            </a:r>
            <a:r>
              <a:rPr lang="fr-FR" dirty="0" err="1"/>
              <a:t>tourant</a:t>
            </a:r>
            <a:r>
              <a:rPr lang="fr-FR" dirty="0"/>
              <a:t> à la même fréquence.</a:t>
            </a:r>
          </a:p>
        </p:txBody>
      </p:sp>
    </p:spTree>
    <p:extLst>
      <p:ext uri="{BB962C8B-B14F-4D97-AF65-F5344CB8AC3E}">
        <p14:creationId xmlns:p14="http://schemas.microsoft.com/office/powerpoint/2010/main" val="3168959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36621"/>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1408511"/>
            <a:ext cx="8596668" cy="3880773"/>
          </a:xfrm>
        </p:spPr>
        <p:txBody>
          <a:bodyPr/>
          <a:lstStyle/>
          <a:p>
            <a:r>
              <a:rPr lang="fr-FR" b="1" dirty="0" smtClean="0"/>
              <a:t>2.Techniques </a:t>
            </a:r>
            <a:r>
              <a:rPr lang="fr-FR" b="1" dirty="0"/>
              <a:t>de commande conventionnelle </a:t>
            </a:r>
          </a:p>
          <a:p>
            <a:pPr marL="0" indent="0">
              <a:buNone/>
            </a:pPr>
            <a:r>
              <a:rPr lang="fr-FR" dirty="0"/>
              <a:t>Comme nous l’avons mentionné pour les Méthodes d’identification des grandeurs de référence, les techniques de commandes sont diverses, nous citons l’une des plus utilisé. La majorité des techniques de commande appliquées aux filtres sont basées sur les stratégies MLI (Modulation Largeur Impulsion). Elle permet aux </a:t>
            </a:r>
            <a:r>
              <a:rPr lang="fr-FR" dirty="0" err="1"/>
              <a:t>semiconducteurs</a:t>
            </a:r>
            <a:r>
              <a:rPr lang="fr-FR" dirty="0"/>
              <a:t> constituant le filtre actif e commuter durant les transitions et à fréquence fixe. </a:t>
            </a:r>
          </a:p>
          <a:p>
            <a:pPr marL="0" indent="0">
              <a:buNone/>
            </a:pPr>
            <a:r>
              <a:rPr lang="fr-FR" dirty="0"/>
              <a:t>La technique de commande vectorielle, divise le référentiel α-β des courants/tensions e 30°. Le codage de commutation possibles des interrupteurs peut être effectué sur trois état (Ca, Cb, Cc), ce qui donne huit (08) vecteurs possibles.</a:t>
            </a:r>
          </a:p>
          <a:p>
            <a:endParaRPr lang="fr-FR" dirty="0"/>
          </a:p>
        </p:txBody>
      </p:sp>
    </p:spTree>
    <p:extLst>
      <p:ext uri="{BB962C8B-B14F-4D97-AF65-F5344CB8AC3E}">
        <p14:creationId xmlns:p14="http://schemas.microsoft.com/office/powerpoint/2010/main" val="3565178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p:txBody>
          <a:bodyPr/>
          <a:lstStyle/>
          <a:p>
            <a:r>
              <a:rPr lang="fr-FR" b="1" dirty="0"/>
              <a:t>Commande des filtres actifs de puissance </a:t>
            </a:r>
          </a:p>
          <a:p>
            <a:pPr marL="0" indent="0">
              <a:buNone/>
            </a:pPr>
            <a:r>
              <a:rPr lang="fr-FR" dirty="0"/>
              <a:t>Il y a plusieurs algorithmes utilisé pour commander l’onduleur. Le but de toutes les stratégies de commande est de réduire les pertes de commutation et les harmoniques, d’assurer une commande précise, permettre la meilleure reproduction des courants perturbés de référence, à travers les ordres de commande appliqués aux drivers interrupteurs de puissance. Une grande variété d’approches comme celle de l’hystérésis, la modulation en large d’impulsion (MLI), la modulation vectorielle SVM (</a:t>
            </a:r>
            <a:r>
              <a:rPr lang="fr-FR" dirty="0" err="1"/>
              <a:t>Space</a:t>
            </a:r>
            <a:r>
              <a:rPr lang="fr-FR" dirty="0"/>
              <a:t> </a:t>
            </a:r>
            <a:r>
              <a:rPr lang="fr-FR" dirty="0" err="1"/>
              <a:t>Vector</a:t>
            </a:r>
            <a:r>
              <a:rPr lang="fr-FR" dirty="0"/>
              <a:t> Modulation), Commande MLI vectorielle (SVPWM), et la Commande intelligente (Réseaux de neurones, logique floue, …), … sont des méthodes permettant le pilotage des convertisseurs statiques [1, 8, 9, 10]. La méthode de contrôle par hystérésis et SVPWM seront développées dans ce qui suit.</a:t>
            </a:r>
          </a:p>
        </p:txBody>
      </p:sp>
    </p:spTree>
    <p:extLst>
      <p:ext uri="{BB962C8B-B14F-4D97-AF65-F5344CB8AC3E}">
        <p14:creationId xmlns:p14="http://schemas.microsoft.com/office/powerpoint/2010/main" val="3302923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4589"/>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1383287"/>
            <a:ext cx="7239445" cy="5342366"/>
          </a:xfrm>
        </p:spPr>
        <p:txBody>
          <a:bodyPr>
            <a:normAutofit lnSpcReduction="10000"/>
          </a:bodyPr>
          <a:lstStyle/>
          <a:p>
            <a:r>
              <a:rPr lang="fr-FR" b="1" dirty="0"/>
              <a:t>1 Commande par hystérésis</a:t>
            </a:r>
          </a:p>
          <a:p>
            <a:pPr marL="0" indent="0">
              <a:buNone/>
            </a:pPr>
            <a:r>
              <a:rPr lang="fr-FR" dirty="0"/>
              <a:t>La commande par hystérésis est simple et très bien adaptée pour la commande en courants des convertisseurs statiques. Ce contrôle du courant par hystérésis consiste à maintenir le courant dans une bande enveloppant sa référence. Les instants de fermeture et d’ouverture des interrupteurs sont déterminés directement à partir de l’erreur entre le courant de référence et le courant réelle (injecté) par un comparateur à hystérésis caractérisé par une bande HB fixée au préalable. Le régulateur à hystérésis doit maintenir l’erreur dans cette bande en changeant la polarisation de la tension à la sortie du convertisseur. Chaque violation de cette bande donne un ordre de commutation aux interrupteurs. La figure   illustre le principe de contrôle du courant par hystérésis à bande fixe à deux niveaux. La différence entre le courant de référence et celui mesuré est appliquée à l’entrée d’un comparateur à hystérésis dont la sortie fournit l’ordre de commande du bras correspondant du pont. Le seul paramètre de régulation dans cette commande est la largeur de la bande d’hystérésis qui détermine l’erreur sur les courants et la fréquence de commutation.</a:t>
            </a:r>
          </a:p>
        </p:txBody>
      </p:sp>
      <p:pic>
        <p:nvPicPr>
          <p:cNvPr id="41" name="image47.png"/>
          <p:cNvPicPr/>
          <p:nvPr/>
        </p:nvPicPr>
        <p:blipFill>
          <a:blip r:embed="rId2" cstate="print"/>
          <a:stretch>
            <a:fillRect/>
          </a:stretch>
        </p:blipFill>
        <p:spPr>
          <a:xfrm>
            <a:off x="8104187" y="3091046"/>
            <a:ext cx="3298825" cy="1236980"/>
          </a:xfrm>
          <a:prstGeom prst="rect">
            <a:avLst/>
          </a:prstGeom>
        </p:spPr>
      </p:pic>
    </p:spTree>
    <p:extLst>
      <p:ext uri="{BB962C8B-B14F-4D97-AF65-F5344CB8AC3E}">
        <p14:creationId xmlns:p14="http://schemas.microsoft.com/office/powerpoint/2010/main" val="2897522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308811"/>
            <a:ext cx="8596668" cy="1320800"/>
          </a:xfrm>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3" y="1503947"/>
            <a:ext cx="6722087" cy="5245769"/>
          </a:xfrm>
        </p:spPr>
        <p:txBody>
          <a:bodyPr>
            <a:normAutofit/>
          </a:bodyPr>
          <a:lstStyle/>
          <a:p>
            <a:pPr algn="just"/>
            <a:r>
              <a:rPr lang="fr-FR" sz="2000" b="1" dirty="0"/>
              <a:t>2 Commande MLI vectorielle (SVPWM)</a:t>
            </a:r>
          </a:p>
          <a:p>
            <a:pPr marL="0" indent="0" algn="just">
              <a:buNone/>
            </a:pPr>
            <a:r>
              <a:rPr lang="fr-FR" sz="2000" dirty="0"/>
              <a:t>La SVPWM, est une modulation en temps réel. Elle utilise le fait qu’un vecteur peut représenter les trois tensions d’un système triphasé de somme nulle. Elle est conduite en synchronisme sur les trois phases. Cette technique de MLI suit les principes suivants :</a:t>
            </a:r>
          </a:p>
          <a:p>
            <a:pPr marL="0" lvl="0" indent="0" algn="just">
              <a:buNone/>
            </a:pPr>
            <a:r>
              <a:rPr lang="fr-FR" sz="2000" dirty="0"/>
              <a:t>Le signal de référence est échantillonné à intervalles réguliers T (MLI régulière),</a:t>
            </a:r>
          </a:p>
          <a:p>
            <a:pPr marL="0" indent="0" algn="just">
              <a:buNone/>
            </a:pPr>
            <a:r>
              <a:rPr lang="fr-FR" sz="2000" dirty="0"/>
              <a:t>Pour chaque phase, réalisation d’une impulsion de largeur T centrée sur la période (MLI symétrique) dont la valeur moyenne est égale à la valeur de la tension de référence à l’instant d’échantillonnage</a:t>
            </a:r>
          </a:p>
        </p:txBody>
      </p:sp>
      <p:pic>
        <p:nvPicPr>
          <p:cNvPr id="29" name="Image 1" descr="Modulation vectorielle"/>
          <p:cNvPicPr/>
          <p:nvPr/>
        </p:nvPicPr>
        <p:blipFill>
          <a:blip r:embed="rId2">
            <a:extLst>
              <a:ext uri="{28A0092B-C50C-407E-A947-70E740481C1C}">
                <a14:useLocalDpi xmlns:a14="http://schemas.microsoft.com/office/drawing/2010/main" val="0"/>
              </a:ext>
            </a:extLst>
          </a:blip>
          <a:srcRect/>
          <a:stretch>
            <a:fillRect/>
          </a:stretch>
        </p:blipFill>
        <p:spPr bwMode="auto">
          <a:xfrm>
            <a:off x="7617543" y="3017013"/>
            <a:ext cx="2154555" cy="1951355"/>
          </a:xfrm>
          <a:prstGeom prst="rect">
            <a:avLst/>
          </a:prstGeom>
          <a:noFill/>
          <a:ln>
            <a:noFill/>
          </a:ln>
        </p:spPr>
      </p:pic>
    </p:spTree>
    <p:extLst>
      <p:ext uri="{BB962C8B-B14F-4D97-AF65-F5344CB8AC3E}">
        <p14:creationId xmlns:p14="http://schemas.microsoft.com/office/powerpoint/2010/main" val="1800192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1231516" y="1930400"/>
            <a:ext cx="8261400" cy="4027055"/>
          </a:xfrm>
        </p:spPr>
        <p:txBody>
          <a:bodyPr>
            <a:noAutofit/>
          </a:bodyPr>
          <a:lstStyle/>
          <a:p>
            <a:r>
              <a:rPr lang="fr-FR" sz="2400" b="1" dirty="0"/>
              <a:t>Avantages des méthodes de contrôle conventionnel </a:t>
            </a:r>
          </a:p>
          <a:p>
            <a:pPr lvl="0" fontAlgn="base"/>
            <a:r>
              <a:rPr lang="fr-FR" sz="2400" dirty="0"/>
              <a:t>Une bonne élimination d’harmonique par rapport aux autres commandes. </a:t>
            </a:r>
          </a:p>
          <a:p>
            <a:pPr lvl="0" fontAlgn="base"/>
            <a:r>
              <a:rPr lang="fr-FR" sz="2400" dirty="0"/>
              <a:t>Avec une même source continue la MLI permet l’alimentation de plusieurs ensembles onduleurs, moteurs asynchrones.  </a:t>
            </a:r>
          </a:p>
          <a:p>
            <a:pPr lvl="0" fontAlgn="base"/>
            <a:r>
              <a:rPr lang="fr-FR" sz="2400" dirty="0"/>
              <a:t>La variation de la valeur du fondamental de tension de sortie.  </a:t>
            </a:r>
          </a:p>
          <a:p>
            <a:pPr lvl="0" fontAlgn="base"/>
            <a:r>
              <a:rPr lang="fr-FR" sz="2400" dirty="0"/>
              <a:t>La MLI permet d’écarter vers des fréquences élevées les harmoniques de la tension de sortie (le filtrage). </a:t>
            </a:r>
          </a:p>
          <a:p>
            <a:pPr marL="0" indent="0">
              <a:buNone/>
            </a:pPr>
            <a:endParaRPr lang="fr-FR" sz="2400" dirty="0"/>
          </a:p>
          <a:p>
            <a:endParaRPr lang="fr-FR" sz="2400" dirty="0"/>
          </a:p>
        </p:txBody>
      </p:sp>
    </p:spTree>
    <p:extLst>
      <p:ext uri="{BB962C8B-B14F-4D97-AF65-F5344CB8AC3E}">
        <p14:creationId xmlns:p14="http://schemas.microsoft.com/office/powerpoint/2010/main" val="1760275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2160589"/>
            <a:ext cx="7275175" cy="3381229"/>
          </a:xfrm>
        </p:spPr>
        <p:txBody>
          <a:bodyPr>
            <a:normAutofit/>
          </a:bodyPr>
          <a:lstStyle/>
          <a:p>
            <a:r>
              <a:rPr lang="fr-FR" b="1" dirty="0"/>
              <a:t>Les inconvénients des méthodes de contrôle conventionnel</a:t>
            </a:r>
          </a:p>
          <a:p>
            <a:pPr marL="0" lvl="0" indent="0" fontAlgn="base">
              <a:buNone/>
            </a:pPr>
            <a:r>
              <a:rPr lang="fr-FR" dirty="0"/>
              <a:t>Le contenu harmonique généré par une onde M.L.I entraîne des pertes dans le réseau (pertes fer dans le transformateur, pertes Joule et pertes par courants de Foucault). </a:t>
            </a:r>
          </a:p>
          <a:p>
            <a:pPr marL="0" lvl="0" indent="0" fontAlgn="base">
              <a:buNone/>
            </a:pPr>
            <a:r>
              <a:rPr lang="fr-FR" dirty="0"/>
              <a:t>Elle génère des bruits acoustiques et des résonances électromécaniques dans les machines tournantes des oscillations de couple. </a:t>
            </a:r>
          </a:p>
          <a:p>
            <a:pPr marL="0" lvl="0" indent="0" fontAlgn="base">
              <a:buNone/>
            </a:pPr>
            <a:r>
              <a:rPr lang="fr-FR" dirty="0"/>
              <a:t>Elle déstabilise le système à cause de l’injection du bruit sur la commande.  </a:t>
            </a:r>
          </a:p>
          <a:p>
            <a:endParaRPr lang="fr-FR" sz="2400" dirty="0"/>
          </a:p>
        </p:txBody>
      </p:sp>
    </p:spTree>
    <p:extLst>
      <p:ext uri="{BB962C8B-B14F-4D97-AF65-F5344CB8AC3E}">
        <p14:creationId xmlns:p14="http://schemas.microsoft.com/office/powerpoint/2010/main" val="1905614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0"/>
            <a:ext cx="8596668" cy="710559"/>
          </a:xfrm>
        </p:spPr>
        <p:txBody>
          <a:bodyPr>
            <a:normAutofit fontScale="90000"/>
          </a:bodyPr>
          <a:lstStyle/>
          <a:p>
            <a:r>
              <a:rPr lang="fr-FR" b="1" dirty="0"/>
              <a:t>chapitre II: Le Filtre Actif Parallèle &amp; Commande Conventionnel</a:t>
            </a:r>
            <a:endParaRPr lang="fr-FR" dirty="0"/>
          </a:p>
        </p:txBody>
      </p:sp>
      <p:sp>
        <p:nvSpPr>
          <p:cNvPr id="3" name="Content Placeholder 2"/>
          <p:cNvSpPr>
            <a:spLocks noGrp="1"/>
          </p:cNvSpPr>
          <p:nvPr>
            <p:ph idx="1"/>
          </p:nvPr>
        </p:nvSpPr>
        <p:spPr>
          <a:xfrm>
            <a:off x="677334" y="955964"/>
            <a:ext cx="9152466" cy="5735781"/>
          </a:xfrm>
        </p:spPr>
        <p:txBody>
          <a:bodyPr>
            <a:normAutofit/>
          </a:bodyPr>
          <a:lstStyle/>
          <a:p>
            <a:r>
              <a:rPr lang="fr-FR" sz="3200" b="1" dirty="0"/>
              <a:t>CONCLUSION </a:t>
            </a:r>
          </a:p>
          <a:p>
            <a:pPr marL="0" indent="0">
              <a:buNone/>
            </a:pPr>
            <a:r>
              <a:rPr lang="fr-FR" sz="3200" dirty="0"/>
              <a:t>Dans ce chapitre, nous avons présenté le principe de base de MLI et leurs caractéristiques ainsi que les types de modulation. Les techniques de production d’onde MLI, les différentes techniques de modulation de langueur d’impulsions et MLI vectorielle. Le prochain chapitre sera consacré à la commande des onduleurs par la logique floue. </a:t>
            </a:r>
          </a:p>
          <a:p>
            <a:pPr marL="0" indent="0" algn="ctr">
              <a:buNone/>
            </a:pPr>
            <a:endParaRPr lang="fr-FR" sz="2000" dirty="0"/>
          </a:p>
        </p:txBody>
      </p:sp>
    </p:spTree>
    <p:extLst>
      <p:ext uri="{BB962C8B-B14F-4D97-AF65-F5344CB8AC3E}">
        <p14:creationId xmlns:p14="http://schemas.microsoft.com/office/powerpoint/2010/main" val="1775870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89" y="2457451"/>
            <a:ext cx="9601199" cy="2557462"/>
          </a:xfrm>
        </p:spPr>
        <p:txBody>
          <a:bodyPr>
            <a:noAutofit/>
          </a:bodyPr>
          <a:lstStyle/>
          <a:p>
            <a:pPr lvl="1" algn="ctr" defTabSz="457200" rtl="0">
              <a:spcBef>
                <a:spcPct val="0"/>
              </a:spcBef>
            </a:pPr>
            <a:r>
              <a:rPr lang="fr-FR" sz="4000" b="1" dirty="0"/>
              <a:t>CHAPITRE III : Contrôle Intelligent Par Logique Floue</a:t>
            </a:r>
            <a:r>
              <a:rPr lang="fr-FR" sz="1300" b="1" dirty="0"/>
              <a:t/>
            </a:r>
            <a:br>
              <a:rPr lang="fr-FR" sz="1300" b="1" dirty="0"/>
            </a:br>
            <a:r>
              <a:rPr lang="fr-FR" sz="4800" b="1" dirty="0"/>
              <a:t/>
            </a:r>
            <a:br>
              <a:rPr lang="fr-FR" sz="4800" b="1" dirty="0"/>
            </a:br>
            <a:endParaRPr lang="fr-FR" sz="4800" dirty="0"/>
          </a:p>
        </p:txBody>
      </p:sp>
    </p:spTree>
    <p:extLst>
      <p:ext uri="{BB962C8B-B14F-4D97-AF65-F5344CB8AC3E}">
        <p14:creationId xmlns:p14="http://schemas.microsoft.com/office/powerpoint/2010/main" val="1096056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77114"/>
            <a:ext cx="8596668" cy="1320800"/>
          </a:xfrm>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1497914"/>
            <a:ext cx="8862082" cy="5248875"/>
          </a:xfrm>
        </p:spPr>
        <p:txBody>
          <a:bodyPr>
            <a:normAutofit fontScale="92500"/>
          </a:bodyPr>
          <a:lstStyle/>
          <a:p>
            <a:r>
              <a:rPr lang="fr-FR" b="1" dirty="0"/>
              <a:t>INTRODUCTION</a:t>
            </a:r>
          </a:p>
          <a:p>
            <a:pPr marL="0" indent="0">
              <a:buNone/>
            </a:pPr>
            <a:r>
              <a:rPr lang="fr-FR" dirty="0"/>
              <a:t>L’imposition des contraintes sévères sur les performances des équipements industriels  impose à la recherche d’un fonctionnement optimal des systèmes. La démarche de l’automatique classique (approche algorithmique) consistait à construire un modèle mathématique du système à piloter. A partir de ce modèle, une commande est déterminée (PID, commande par retour d’état, commande optimale…) afin d’amener ce système dans les états désirés tout en respectant les critères des performances. </a:t>
            </a:r>
          </a:p>
          <a:p>
            <a:pPr marL="0" indent="0">
              <a:buNone/>
            </a:pPr>
            <a:r>
              <a:rPr lang="fr-FR" dirty="0"/>
              <a:t>L’inconvénient de réglage classique, est basé sur une modélisation adéquate du système à régler et un traitement analytique à l’aide de fonctions de transfert ou d’équations d’état. Cela nécessite souvent des notions assez avancées de mathématique. Cependant, le réglage par la logique floue abrège ces difficultés car elle donne une approche plutôt pragmatique, permettant d’inclure aussi les expériences acquises par les opérateurs. </a:t>
            </a:r>
          </a:p>
          <a:p>
            <a:pPr marL="0" indent="0">
              <a:buNone/>
            </a:pPr>
            <a:r>
              <a:rPr lang="fr-FR" dirty="0"/>
              <a:t>Il est donc nécessaire de penser et de développer un nouveau type de raisonnement, le</a:t>
            </a:r>
            <a:br>
              <a:rPr lang="fr-FR" dirty="0"/>
            </a:br>
            <a:r>
              <a:rPr lang="fr-FR" dirty="0"/>
              <a:t>raisonnement approché, qui permettra de traiter mathématiquement l’imprécis et l’incertain. Le</a:t>
            </a:r>
            <a:br>
              <a:rPr lang="fr-FR" dirty="0"/>
            </a:br>
            <a:r>
              <a:rPr lang="fr-FR" dirty="0"/>
              <a:t>premier à avoir souligné ces possibilités de développement est Lotfi A. </a:t>
            </a:r>
            <a:r>
              <a:rPr lang="fr-FR" dirty="0" err="1"/>
              <a:t>Zadeh</a:t>
            </a:r>
            <a:r>
              <a:rPr lang="fr-FR" dirty="0"/>
              <a:t> qui dès 1965 introduit la théorie de la logique floue.</a:t>
            </a:r>
          </a:p>
          <a:p>
            <a:endParaRPr lang="fr-FR" dirty="0"/>
          </a:p>
        </p:txBody>
      </p:sp>
    </p:spTree>
    <p:extLst>
      <p:ext uri="{BB962C8B-B14F-4D97-AF65-F5344CB8AC3E}">
        <p14:creationId xmlns:p14="http://schemas.microsoft.com/office/powerpoint/2010/main" val="4115950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dirty="0" smtClean="0"/>
              <a:t>sommaire</a:t>
            </a:r>
            <a:endParaRPr lang="fr-FR" dirty="0"/>
          </a:p>
        </p:txBody>
      </p:sp>
      <p:sp>
        <p:nvSpPr>
          <p:cNvPr id="3" name="Content Placeholder 2"/>
          <p:cNvSpPr>
            <a:spLocks noGrp="1"/>
          </p:cNvSpPr>
          <p:nvPr>
            <p:ph idx="1"/>
          </p:nvPr>
        </p:nvSpPr>
        <p:spPr>
          <a:xfrm>
            <a:off x="677334" y="1601788"/>
            <a:ext cx="9796702" cy="5265448"/>
          </a:xfrm>
        </p:spPr>
        <p:txBody>
          <a:bodyPr>
            <a:normAutofit lnSpcReduction="10000"/>
          </a:bodyPr>
          <a:lstStyle/>
          <a:p>
            <a:r>
              <a:rPr lang="fr-FR" sz="2400" b="1" dirty="0" smtClean="0"/>
              <a:t>Introduction générale </a:t>
            </a:r>
          </a:p>
          <a:p>
            <a:endParaRPr lang="fr-FR" sz="2400" b="1" dirty="0" smtClean="0"/>
          </a:p>
          <a:p>
            <a:r>
              <a:rPr lang="fr-FR" sz="2400" b="1" dirty="0" err="1"/>
              <a:t>Chpitre</a:t>
            </a:r>
            <a:r>
              <a:rPr lang="fr-FR" sz="2400" b="1" dirty="0"/>
              <a:t> </a:t>
            </a:r>
            <a:r>
              <a:rPr lang="fr-FR" sz="2400" b="1" dirty="0" smtClean="0"/>
              <a:t>I: </a:t>
            </a:r>
            <a:r>
              <a:rPr lang="fr-FR" sz="2400" b="1" dirty="0"/>
              <a:t>Qualité De L’énergie Electrique</a:t>
            </a:r>
            <a:endParaRPr lang="fr-FR" sz="2400" b="1" dirty="0" smtClean="0"/>
          </a:p>
          <a:p>
            <a:endParaRPr lang="fr-FR" sz="2400" b="1" dirty="0" smtClean="0"/>
          </a:p>
          <a:p>
            <a:r>
              <a:rPr lang="fr-FR" sz="2400" b="1" dirty="0"/>
              <a:t>chapitre </a:t>
            </a:r>
            <a:r>
              <a:rPr lang="fr-FR" sz="2400" b="1" dirty="0" smtClean="0"/>
              <a:t>II: </a:t>
            </a:r>
            <a:r>
              <a:rPr lang="fr-FR" sz="2200" b="1" dirty="0"/>
              <a:t>Le Filtre Actif Parallèle &amp; Commande Conventionnel</a:t>
            </a:r>
            <a:endParaRPr lang="fr-FR" sz="2200" b="1" dirty="0" smtClean="0"/>
          </a:p>
          <a:p>
            <a:endParaRPr lang="fr-FR" sz="2400" b="1" dirty="0" smtClean="0"/>
          </a:p>
          <a:p>
            <a:pPr lvl="1"/>
            <a:r>
              <a:rPr lang="fr-FR" sz="2200" b="1" dirty="0"/>
              <a:t>CHAPITRE III : Contrôle Intelligent Par Logique </a:t>
            </a:r>
            <a:r>
              <a:rPr lang="fr-FR" sz="2200" b="1" dirty="0" smtClean="0"/>
              <a:t>Floue</a:t>
            </a:r>
          </a:p>
          <a:p>
            <a:pPr lvl="1"/>
            <a:endParaRPr lang="fr-FR" sz="2400" b="1" dirty="0"/>
          </a:p>
          <a:p>
            <a:r>
              <a:rPr lang="fr-FR" sz="2400" b="1" dirty="0"/>
              <a:t>CHAPITRE IV : Filtrage Actif Parallèle Avec Contrôleur </a:t>
            </a:r>
            <a:r>
              <a:rPr lang="fr-FR" sz="2400" b="1" dirty="0" smtClean="0"/>
              <a:t>Floue</a:t>
            </a:r>
          </a:p>
          <a:p>
            <a:endParaRPr lang="fr-FR" sz="2400" b="1" dirty="0" smtClean="0"/>
          </a:p>
          <a:p>
            <a:r>
              <a:rPr lang="fr-FR" sz="2400" b="1" dirty="0" smtClean="0"/>
              <a:t>conclusion</a:t>
            </a:r>
            <a:endParaRPr lang="fr-FR" sz="2400" b="1" dirty="0"/>
          </a:p>
          <a:p>
            <a:endParaRPr lang="fr-FR" dirty="0"/>
          </a:p>
        </p:txBody>
      </p:sp>
    </p:spTree>
    <p:extLst>
      <p:ext uri="{BB962C8B-B14F-4D97-AF65-F5344CB8AC3E}">
        <p14:creationId xmlns:p14="http://schemas.microsoft.com/office/powerpoint/2010/main" val="2378068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3" y="1746252"/>
            <a:ext cx="8936223" cy="4938753"/>
          </a:xfrm>
        </p:spPr>
        <p:txBody>
          <a:bodyPr>
            <a:normAutofit/>
          </a:bodyPr>
          <a:lstStyle/>
          <a:p>
            <a:r>
              <a:rPr lang="fr-FR" sz="2400" b="1" dirty="0" err="1"/>
              <a:t>Theorie</a:t>
            </a:r>
            <a:r>
              <a:rPr lang="fr-FR" sz="2400" b="1" dirty="0"/>
              <a:t> floue </a:t>
            </a:r>
          </a:p>
          <a:p>
            <a:pPr marL="0" indent="0">
              <a:buNone/>
            </a:pPr>
            <a:r>
              <a:rPr lang="fr-FR" sz="2400" dirty="0"/>
              <a:t>               La théorie des ensembles flous est une théorie mathématique qui permet de modéliser des notions vagues du langage naturel pour pallier l’inadéquation de la théorie des ensembles classiques dans ce domaine. En effet cette dernière définit de façon abrupte une frontière entre deux catégories d’élément : ceux qui appartienne à l’ensemble et ceux qui sont à l’extérieur. Contrairement la logique floue considère que tout est affaire de degrés d’appartenance </a:t>
            </a:r>
            <a:endParaRPr lang="fr-FR" sz="2400" dirty="0"/>
          </a:p>
        </p:txBody>
      </p:sp>
    </p:spTree>
    <p:extLst>
      <p:ext uri="{BB962C8B-B14F-4D97-AF65-F5344CB8AC3E}">
        <p14:creationId xmlns:p14="http://schemas.microsoft.com/office/powerpoint/2010/main" val="1663295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1743075"/>
            <a:ext cx="6322136" cy="5114925"/>
          </a:xfrm>
        </p:spPr>
        <p:txBody>
          <a:bodyPr>
            <a:normAutofit/>
          </a:bodyPr>
          <a:lstStyle/>
          <a:p>
            <a:r>
              <a:rPr lang="fr-FR" b="1" dirty="0"/>
              <a:t>Degré d’appartenance et probabilité </a:t>
            </a:r>
            <a:r>
              <a:rPr lang="fr-FR" b="1" dirty="0" smtClean="0"/>
              <a:t>:</a:t>
            </a:r>
          </a:p>
          <a:p>
            <a:pPr marL="0" indent="0">
              <a:buNone/>
            </a:pPr>
            <a:r>
              <a:rPr lang="fr-FR" b="1" dirty="0" smtClean="0"/>
              <a:t>   </a:t>
            </a:r>
            <a:r>
              <a:rPr lang="fr-FR" dirty="0"/>
              <a:t>Ce sont deux notions qu’il ne faut pas confondre. Ce sont dans les deux cas des nombres réels pris dans l’intervalle fermé [0 ,1] et mesure tous les deux une incertitude mais avec des objectifs différents :</a:t>
            </a:r>
          </a:p>
          <a:p>
            <a:pPr marL="0" indent="0">
              <a:buNone/>
            </a:pPr>
            <a:r>
              <a:rPr lang="fr-FR" dirty="0"/>
              <a:t>Le degré d’appartenance mesure l’incertitude par rapport à une notion vague. Cette mesure indique, suivant l’univers de discours considéré et les conventions adoptées, l’appartenance à des degrés divers des individus aux sous-ensembles considérés.</a:t>
            </a:r>
          </a:p>
          <a:p>
            <a:pPr marL="0" indent="0">
              <a:buNone/>
            </a:pPr>
            <a:r>
              <a:rPr lang="fr-FR" dirty="0"/>
              <a:t>La probabilité est associée à la notion d’événement. C’est la mesure associée à l’occurrence d’un événement dépendant directement de la valeur attribuée à la probabilité correspondante. Les fonctions d’appartenance les plus utilisées sont : triangulaires, trapézoïdales, </a:t>
            </a:r>
            <a:r>
              <a:rPr lang="fr-FR" dirty="0" err="1"/>
              <a:t>segmoîdales</a:t>
            </a:r>
            <a:r>
              <a:rPr lang="fr-FR" dirty="0"/>
              <a:t> et gaussiennes.</a:t>
            </a:r>
          </a:p>
          <a:p>
            <a:endParaRPr lang="fr-FR" dirty="0"/>
          </a:p>
        </p:txBody>
      </p:sp>
      <p:grpSp>
        <p:nvGrpSpPr>
          <p:cNvPr id="4" name="Groupe 514"/>
          <p:cNvGrpSpPr>
            <a:grpSpLocks/>
          </p:cNvGrpSpPr>
          <p:nvPr/>
        </p:nvGrpSpPr>
        <p:grpSpPr bwMode="auto">
          <a:xfrm>
            <a:off x="6764020" y="2674905"/>
            <a:ext cx="5427980" cy="1854518"/>
            <a:chOff x="1598" y="12526"/>
            <a:chExt cx="8548" cy="3240"/>
          </a:xfrm>
        </p:grpSpPr>
        <p:grpSp>
          <p:nvGrpSpPr>
            <p:cNvPr id="5" name="Group 4"/>
            <p:cNvGrpSpPr>
              <a:grpSpLocks/>
            </p:cNvGrpSpPr>
            <p:nvPr/>
          </p:nvGrpSpPr>
          <p:grpSpPr bwMode="auto">
            <a:xfrm>
              <a:off x="1598" y="12526"/>
              <a:ext cx="8548" cy="3240"/>
              <a:chOff x="1620" y="6638"/>
              <a:chExt cx="8549" cy="3240"/>
            </a:xfrm>
          </p:grpSpPr>
          <p:cxnSp>
            <p:nvCxnSpPr>
              <p:cNvPr id="28" name="Line 528"/>
              <p:cNvCxnSpPr>
                <a:cxnSpLocks noChangeShapeType="1"/>
              </p:cNvCxnSpPr>
              <p:nvPr/>
            </p:nvCxnSpPr>
            <p:spPr bwMode="auto">
              <a:xfrm>
                <a:off x="1620" y="8078"/>
                <a:ext cx="854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9" name="Line 529"/>
              <p:cNvCxnSpPr>
                <a:cxnSpLocks noChangeShapeType="1"/>
              </p:cNvCxnSpPr>
              <p:nvPr/>
            </p:nvCxnSpPr>
            <p:spPr bwMode="auto">
              <a:xfrm flipV="1">
                <a:off x="6480" y="6683"/>
                <a:ext cx="0" cy="177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grpSp>
            <p:nvGrpSpPr>
              <p:cNvPr id="30" name="Group 29"/>
              <p:cNvGrpSpPr>
                <a:grpSpLocks/>
              </p:cNvGrpSpPr>
              <p:nvPr/>
            </p:nvGrpSpPr>
            <p:grpSpPr bwMode="auto">
              <a:xfrm>
                <a:off x="1912" y="6863"/>
                <a:ext cx="1080" cy="1193"/>
                <a:chOff x="1980" y="9180"/>
                <a:chExt cx="1080" cy="1440"/>
              </a:xfrm>
            </p:grpSpPr>
            <p:cxnSp>
              <p:nvCxnSpPr>
                <p:cNvPr id="46" name="Line 531"/>
                <p:cNvCxnSpPr>
                  <a:cxnSpLocks noChangeShapeType="1"/>
                </p:cNvCxnSpPr>
                <p:nvPr/>
              </p:nvCxnSpPr>
              <p:spPr bwMode="auto">
                <a:xfrm flipV="1">
                  <a:off x="3060" y="9180"/>
                  <a:ext cx="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Line 532"/>
                <p:cNvCxnSpPr>
                  <a:cxnSpLocks noChangeShapeType="1"/>
                </p:cNvCxnSpPr>
                <p:nvPr/>
              </p:nvCxnSpPr>
              <p:spPr bwMode="auto">
                <a:xfrm flipH="1">
                  <a:off x="2340" y="9180"/>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Line 533"/>
                <p:cNvCxnSpPr>
                  <a:cxnSpLocks noChangeShapeType="1"/>
                </p:cNvCxnSpPr>
                <p:nvPr/>
              </p:nvCxnSpPr>
              <p:spPr bwMode="auto">
                <a:xfrm flipH="1">
                  <a:off x="1980" y="9180"/>
                  <a:ext cx="36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1" name="Group 30"/>
              <p:cNvGrpSpPr>
                <a:grpSpLocks/>
              </p:cNvGrpSpPr>
              <p:nvPr/>
            </p:nvGrpSpPr>
            <p:grpSpPr bwMode="auto">
              <a:xfrm>
                <a:off x="3420" y="6875"/>
                <a:ext cx="1080" cy="1193"/>
                <a:chOff x="3420" y="9180"/>
                <a:chExt cx="1080" cy="1440"/>
              </a:xfrm>
            </p:grpSpPr>
            <p:cxnSp>
              <p:nvCxnSpPr>
                <p:cNvPr id="43" name="Line 535"/>
                <p:cNvCxnSpPr>
                  <a:cxnSpLocks noChangeShapeType="1"/>
                </p:cNvCxnSpPr>
                <p:nvPr/>
              </p:nvCxnSpPr>
              <p:spPr bwMode="auto">
                <a:xfrm flipV="1">
                  <a:off x="3420" y="9180"/>
                  <a:ext cx="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Line 536"/>
                <p:cNvCxnSpPr>
                  <a:cxnSpLocks noChangeShapeType="1"/>
                </p:cNvCxnSpPr>
                <p:nvPr/>
              </p:nvCxnSpPr>
              <p:spPr bwMode="auto">
                <a:xfrm flipH="1">
                  <a:off x="3420" y="9180"/>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Line 537"/>
                <p:cNvCxnSpPr>
                  <a:cxnSpLocks noChangeShapeType="1"/>
                </p:cNvCxnSpPr>
                <p:nvPr/>
              </p:nvCxnSpPr>
              <p:spPr bwMode="auto">
                <a:xfrm>
                  <a:off x="4140" y="9180"/>
                  <a:ext cx="36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2" name="Line 538"/>
              <p:cNvCxnSpPr>
                <a:cxnSpLocks noChangeShapeType="1"/>
              </p:cNvCxnSpPr>
              <p:nvPr/>
            </p:nvCxnSpPr>
            <p:spPr bwMode="auto">
              <a:xfrm flipH="1">
                <a:off x="6688" y="6863"/>
                <a:ext cx="692" cy="11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Line 539"/>
              <p:cNvCxnSpPr>
                <a:cxnSpLocks noChangeShapeType="1"/>
              </p:cNvCxnSpPr>
              <p:nvPr/>
            </p:nvCxnSpPr>
            <p:spPr bwMode="auto">
              <a:xfrm>
                <a:off x="7380" y="6863"/>
                <a:ext cx="568" cy="11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 name="Group 33"/>
              <p:cNvGrpSpPr>
                <a:grpSpLocks/>
              </p:cNvGrpSpPr>
              <p:nvPr/>
            </p:nvGrpSpPr>
            <p:grpSpPr bwMode="auto">
              <a:xfrm>
                <a:off x="4860" y="8438"/>
                <a:ext cx="1440" cy="1440"/>
                <a:chOff x="4680" y="9180"/>
                <a:chExt cx="1440" cy="1440"/>
              </a:xfrm>
            </p:grpSpPr>
            <p:cxnSp>
              <p:nvCxnSpPr>
                <p:cNvPr id="40" name="Line 541"/>
                <p:cNvCxnSpPr>
                  <a:cxnSpLocks noChangeShapeType="1"/>
                </p:cNvCxnSpPr>
                <p:nvPr/>
              </p:nvCxnSpPr>
              <p:spPr bwMode="auto">
                <a:xfrm flipH="1">
                  <a:off x="5040" y="9180"/>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Line 542"/>
                <p:cNvCxnSpPr>
                  <a:cxnSpLocks noChangeShapeType="1"/>
                </p:cNvCxnSpPr>
                <p:nvPr/>
              </p:nvCxnSpPr>
              <p:spPr bwMode="auto">
                <a:xfrm>
                  <a:off x="5760" y="9180"/>
                  <a:ext cx="36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Line 543"/>
                <p:cNvCxnSpPr>
                  <a:cxnSpLocks noChangeShapeType="1"/>
                </p:cNvCxnSpPr>
                <p:nvPr/>
              </p:nvCxnSpPr>
              <p:spPr bwMode="auto">
                <a:xfrm flipH="1">
                  <a:off x="4680" y="9180"/>
                  <a:ext cx="36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5" name="Group 34"/>
              <p:cNvGrpSpPr>
                <a:grpSpLocks/>
              </p:cNvGrpSpPr>
              <p:nvPr/>
            </p:nvGrpSpPr>
            <p:grpSpPr bwMode="auto">
              <a:xfrm>
                <a:off x="8364" y="6863"/>
                <a:ext cx="900" cy="1193"/>
                <a:chOff x="9180" y="9180"/>
                <a:chExt cx="900" cy="1440"/>
              </a:xfrm>
            </p:grpSpPr>
            <p:cxnSp>
              <p:nvCxnSpPr>
                <p:cNvPr id="37" name="Line 545"/>
                <p:cNvCxnSpPr>
                  <a:cxnSpLocks noChangeShapeType="1"/>
                </p:cNvCxnSpPr>
                <p:nvPr/>
              </p:nvCxnSpPr>
              <p:spPr bwMode="auto">
                <a:xfrm flipV="1">
                  <a:off x="9180" y="9180"/>
                  <a:ext cx="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Line 546"/>
                <p:cNvCxnSpPr>
                  <a:cxnSpLocks noChangeShapeType="1"/>
                </p:cNvCxnSpPr>
                <p:nvPr/>
              </p:nvCxnSpPr>
              <p:spPr bwMode="auto">
                <a:xfrm flipV="1">
                  <a:off x="10080" y="9180"/>
                  <a:ext cx="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Line 547"/>
                <p:cNvCxnSpPr>
                  <a:cxnSpLocks noChangeShapeType="1"/>
                </p:cNvCxnSpPr>
                <p:nvPr/>
              </p:nvCxnSpPr>
              <p:spPr bwMode="auto">
                <a:xfrm flipH="1">
                  <a:off x="9180" y="918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6" name="Line 548"/>
              <p:cNvCxnSpPr>
                <a:cxnSpLocks noChangeShapeType="1"/>
              </p:cNvCxnSpPr>
              <p:nvPr/>
            </p:nvCxnSpPr>
            <p:spPr bwMode="auto">
              <a:xfrm flipV="1">
                <a:off x="8175" y="6638"/>
                <a:ext cx="0" cy="177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grpSp>
        <p:sp>
          <p:nvSpPr>
            <p:cNvPr id="6" name="Text Box 549"/>
            <p:cNvSpPr txBox="1">
              <a:spLocks noChangeArrowheads="1"/>
            </p:cNvSpPr>
            <p:nvPr/>
          </p:nvSpPr>
          <p:spPr bwMode="auto">
            <a:xfrm>
              <a:off x="1755" y="14022"/>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P1</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7" name="Text Box 550"/>
            <p:cNvSpPr txBox="1">
              <a:spLocks noChangeArrowheads="1"/>
            </p:cNvSpPr>
            <p:nvPr/>
          </p:nvSpPr>
          <p:spPr bwMode="auto">
            <a:xfrm>
              <a:off x="3291" y="14020"/>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P1</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8" name="Text Box 551"/>
            <p:cNvSpPr txBox="1">
              <a:spLocks noChangeArrowheads="1"/>
            </p:cNvSpPr>
            <p:nvPr/>
          </p:nvSpPr>
          <p:spPr bwMode="auto">
            <a:xfrm>
              <a:off x="4717" y="14022"/>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P1</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9" name="Text Box 552"/>
            <p:cNvSpPr txBox="1">
              <a:spLocks noChangeArrowheads="1"/>
            </p:cNvSpPr>
            <p:nvPr/>
          </p:nvSpPr>
          <p:spPr bwMode="auto">
            <a:xfrm>
              <a:off x="6573" y="1400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P1</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0" name="Text Box 553"/>
            <p:cNvSpPr txBox="1">
              <a:spLocks noChangeArrowheads="1"/>
            </p:cNvSpPr>
            <p:nvPr/>
          </p:nvSpPr>
          <p:spPr bwMode="auto">
            <a:xfrm>
              <a:off x="8235" y="14008"/>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P1</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 Box 554"/>
            <p:cNvSpPr txBox="1">
              <a:spLocks noChangeArrowheads="1"/>
            </p:cNvSpPr>
            <p:nvPr/>
          </p:nvSpPr>
          <p:spPr bwMode="auto">
            <a:xfrm>
              <a:off x="2169"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P2</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2" name="Text Box 555"/>
            <p:cNvSpPr txBox="1">
              <a:spLocks noChangeArrowheads="1"/>
            </p:cNvSpPr>
            <p:nvPr/>
          </p:nvSpPr>
          <p:spPr bwMode="auto">
            <a:xfrm>
              <a:off x="3375"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P2</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 Box 556"/>
            <p:cNvSpPr txBox="1">
              <a:spLocks noChangeArrowheads="1"/>
            </p:cNvSpPr>
            <p:nvPr/>
          </p:nvSpPr>
          <p:spPr bwMode="auto">
            <a:xfrm>
              <a:off x="5079"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P2</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4" name="Text Box 557"/>
            <p:cNvSpPr txBox="1">
              <a:spLocks noChangeArrowheads="1"/>
            </p:cNvSpPr>
            <p:nvPr/>
          </p:nvSpPr>
          <p:spPr bwMode="auto">
            <a:xfrm>
              <a:off x="8235"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P2</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5" name="Text Box 558"/>
            <p:cNvSpPr txBox="1">
              <a:spLocks noChangeArrowheads="1"/>
            </p:cNvSpPr>
            <p:nvPr/>
          </p:nvSpPr>
          <p:spPr bwMode="auto">
            <a:xfrm>
              <a:off x="7059" y="12526"/>
              <a:ext cx="54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P2=P3</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6" name="Text Box 559"/>
            <p:cNvSpPr txBox="1">
              <a:spLocks noChangeArrowheads="1"/>
            </p:cNvSpPr>
            <p:nvPr/>
          </p:nvSpPr>
          <p:spPr bwMode="auto">
            <a:xfrm>
              <a:off x="2835"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P3</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7" name="Text Box 560"/>
            <p:cNvSpPr txBox="1">
              <a:spLocks noChangeArrowheads="1"/>
            </p:cNvSpPr>
            <p:nvPr/>
          </p:nvSpPr>
          <p:spPr bwMode="auto">
            <a:xfrm>
              <a:off x="3999"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P3</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8" name="Text Box 561"/>
            <p:cNvSpPr txBox="1">
              <a:spLocks noChangeArrowheads="1"/>
            </p:cNvSpPr>
            <p:nvPr/>
          </p:nvSpPr>
          <p:spPr bwMode="auto">
            <a:xfrm>
              <a:off x="5827"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P3</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9" name="Text Box 562"/>
            <p:cNvSpPr txBox="1">
              <a:spLocks noChangeArrowheads="1"/>
            </p:cNvSpPr>
            <p:nvPr/>
          </p:nvSpPr>
          <p:spPr bwMode="auto">
            <a:xfrm>
              <a:off x="9135" y="1252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0" name="Text Box 563"/>
            <p:cNvSpPr txBox="1">
              <a:spLocks noChangeArrowheads="1"/>
            </p:cNvSpPr>
            <p:nvPr/>
          </p:nvSpPr>
          <p:spPr bwMode="auto">
            <a:xfrm>
              <a:off x="9135" y="1400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1" name="Text Box 564"/>
            <p:cNvSpPr txBox="1">
              <a:spLocks noChangeArrowheads="1"/>
            </p:cNvSpPr>
            <p:nvPr/>
          </p:nvSpPr>
          <p:spPr bwMode="auto">
            <a:xfrm>
              <a:off x="7833" y="14008"/>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2" name="Text Box 565"/>
            <p:cNvSpPr txBox="1">
              <a:spLocks noChangeArrowheads="1"/>
            </p:cNvSpPr>
            <p:nvPr/>
          </p:nvSpPr>
          <p:spPr bwMode="auto">
            <a:xfrm>
              <a:off x="6171" y="13994"/>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3" name="Text Box 566"/>
            <p:cNvSpPr txBox="1">
              <a:spLocks noChangeArrowheads="1"/>
            </p:cNvSpPr>
            <p:nvPr/>
          </p:nvSpPr>
          <p:spPr bwMode="auto">
            <a:xfrm>
              <a:off x="4387" y="14008"/>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4" name="Text Box 567"/>
            <p:cNvSpPr txBox="1">
              <a:spLocks noChangeArrowheads="1"/>
            </p:cNvSpPr>
            <p:nvPr/>
          </p:nvSpPr>
          <p:spPr bwMode="auto">
            <a:xfrm>
              <a:off x="2835" y="14036"/>
              <a:ext cx="36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25" name="Text Box 568"/>
            <p:cNvSpPr txBox="1">
              <a:spLocks noChangeArrowheads="1"/>
            </p:cNvSpPr>
            <p:nvPr/>
          </p:nvSpPr>
          <p:spPr bwMode="auto">
            <a:xfrm>
              <a:off x="3195" y="14326"/>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 </a:t>
              </a:r>
            </a:p>
          </p:txBody>
        </p:sp>
        <p:sp>
          <p:nvSpPr>
            <p:cNvPr id="26" name="Text Box 569"/>
            <p:cNvSpPr txBox="1">
              <a:spLocks noChangeArrowheads="1"/>
            </p:cNvSpPr>
            <p:nvPr/>
          </p:nvSpPr>
          <p:spPr bwMode="auto">
            <a:xfrm>
              <a:off x="6795" y="14326"/>
              <a:ext cx="10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 </a:t>
              </a:r>
            </a:p>
          </p:txBody>
        </p:sp>
        <p:sp>
          <p:nvSpPr>
            <p:cNvPr id="27" name="Text Box 570"/>
            <p:cNvSpPr txBox="1">
              <a:spLocks noChangeArrowheads="1"/>
            </p:cNvSpPr>
            <p:nvPr/>
          </p:nvSpPr>
          <p:spPr bwMode="auto">
            <a:xfrm>
              <a:off x="8235" y="14326"/>
              <a:ext cx="10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 </a:t>
              </a:r>
            </a:p>
          </p:txBody>
        </p:sp>
      </p:grpSp>
    </p:spTree>
    <p:extLst>
      <p:ext uri="{BB962C8B-B14F-4D97-AF65-F5344CB8AC3E}">
        <p14:creationId xmlns:p14="http://schemas.microsoft.com/office/powerpoint/2010/main" val="815072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2160589"/>
            <a:ext cx="6724363" cy="4462633"/>
          </a:xfrm>
        </p:spPr>
        <p:txBody>
          <a:bodyPr>
            <a:normAutofit lnSpcReduction="10000"/>
          </a:bodyPr>
          <a:lstStyle/>
          <a:p>
            <a:r>
              <a:rPr lang="fr-FR" dirty="0"/>
              <a:t>Variables linguistiques </a:t>
            </a:r>
            <a:endParaRPr lang="fr-FR" dirty="0" smtClean="0"/>
          </a:p>
          <a:p>
            <a:pPr marL="0" indent="0">
              <a:buNone/>
            </a:pPr>
            <a:r>
              <a:rPr lang="fr-FR" dirty="0" smtClean="0"/>
              <a:t>Pour </a:t>
            </a:r>
            <a:r>
              <a:rPr lang="fr-FR" dirty="0"/>
              <a:t>décrire les procédés, les phénomènes ou les situations auxquelles nous sommes confrontés, nous avons recours à des expressions telles que : quelque, beaucoup, souvent, petit, lient, jeune …</a:t>
            </a:r>
            <a:r>
              <a:rPr lang="fr-FR" dirty="0" err="1"/>
              <a:t>etc</a:t>
            </a:r>
            <a:r>
              <a:rPr lang="fr-FR" dirty="0"/>
              <a:t>, de telles expressions portent le nom de termes linguistiques. Ils forment les valeurs des variables linguistiques de la logique floue. En générale, une variable linguistique est décomposée en un ensemble de termes qui couvrent tout son domaine de variation. Elle est caractérisée par le triplet (x, T(x), X) dans lequel x est le nom de la variable, T(x) est l’ensemble des termes linguistiques qui peut prendre la variable x et X est l’univers de discoure associé. Par exemple, la variable linguistique température peut avoir comme valeur les termes linguistiques qui appartiennent à l’ensemble T(x) = {très froid, froid, tiède, chaut, très chaud}. L’univers de discoure est X = [0°C, 40°C]. </a:t>
            </a:r>
            <a:endParaRPr lang="fr-FR" dirty="0"/>
          </a:p>
        </p:txBody>
      </p:sp>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9071" y="3182381"/>
            <a:ext cx="4238095" cy="2419048"/>
          </a:xfrm>
          <a:prstGeom prst="rect">
            <a:avLst/>
          </a:prstGeom>
        </p:spPr>
      </p:pic>
    </p:spTree>
    <p:extLst>
      <p:ext uri="{BB962C8B-B14F-4D97-AF65-F5344CB8AC3E}">
        <p14:creationId xmlns:p14="http://schemas.microsoft.com/office/powerpoint/2010/main" val="2241770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smtClean="0"/>
              <a:t>CHAPITRE III : Contrôle Intelligent Par Logique Floue</a:t>
            </a:r>
            <a:endParaRPr lang="fr-FR" dirty="0"/>
          </a:p>
        </p:txBody>
      </p:sp>
      <p:sp>
        <p:nvSpPr>
          <p:cNvPr id="3" name="Content Placeholder 2"/>
          <p:cNvSpPr>
            <a:spLocks noGrp="1"/>
          </p:cNvSpPr>
          <p:nvPr>
            <p:ph idx="1"/>
          </p:nvPr>
        </p:nvSpPr>
        <p:spPr>
          <a:xfrm>
            <a:off x="677334" y="2160589"/>
            <a:ext cx="8596668" cy="4425949"/>
          </a:xfrm>
        </p:spPr>
        <p:txBody>
          <a:bodyPr>
            <a:normAutofit fontScale="92500" lnSpcReduction="20000"/>
          </a:bodyPr>
          <a:lstStyle/>
          <a:p>
            <a:r>
              <a:rPr lang="fr-FR" sz="1900" b="1" dirty="0"/>
              <a:t>Applications des techniques de contrôles intelligents à la commande d’un FAP</a:t>
            </a:r>
          </a:p>
          <a:p>
            <a:pPr marL="0" indent="0">
              <a:buNone/>
            </a:pPr>
            <a:r>
              <a:rPr lang="fr-FR" b="1" dirty="0" smtClean="0"/>
              <a:t>1</a:t>
            </a:r>
            <a:r>
              <a:rPr lang="fr-FR" b="1" dirty="0"/>
              <a:t>. Commande intelligente des filtres actifs de puissance</a:t>
            </a:r>
          </a:p>
          <a:p>
            <a:pPr marL="0" indent="0">
              <a:buNone/>
            </a:pPr>
            <a:r>
              <a:rPr lang="fr-FR" dirty="0"/>
              <a:t>Les méthodes d'intelligence artificielle sont introduites de plus en plus dans le domaine de l'électronique de puissance et la commande des systèmes électriques de puissance. Le nombre de conférence qui leurs sont consacrées annuellement démontre l’intérêt de leurs utilisation. Il existe de nombreux types de techniques basées sur l'intelligence artificielle. Nous citons certaines de ces techniques : </a:t>
            </a:r>
          </a:p>
          <a:p>
            <a:pPr marL="0" indent="0">
              <a:buNone/>
            </a:pPr>
            <a:r>
              <a:rPr lang="fr-FR" dirty="0"/>
              <a:t>les systèmes experts, </a:t>
            </a:r>
          </a:p>
          <a:p>
            <a:pPr marL="0" indent="0">
              <a:buNone/>
            </a:pPr>
            <a:r>
              <a:rPr lang="fr-FR" dirty="0"/>
              <a:t>les systèmes de la logique floue, </a:t>
            </a:r>
          </a:p>
          <a:p>
            <a:pPr marL="0" indent="0">
              <a:buNone/>
            </a:pPr>
            <a:r>
              <a:rPr lang="fr-FR" dirty="0"/>
              <a:t>les réseaux de neurones artificiels, </a:t>
            </a:r>
          </a:p>
          <a:p>
            <a:pPr marL="0" indent="0">
              <a:buNone/>
            </a:pPr>
            <a:r>
              <a:rPr lang="fr-FR" dirty="0"/>
              <a:t>les algorithmes génétiques, </a:t>
            </a:r>
          </a:p>
          <a:p>
            <a:pPr marL="0" indent="0">
              <a:buNone/>
            </a:pPr>
            <a:r>
              <a:rPr lang="fr-FR" dirty="0"/>
              <a:t>En outre, ces techniques offrent de meilleures performances et elles sont faciles à étendre, modifier et à combiner. Elles peuvent également être adaptées par l'incorporation de nouvelle donnée ou information. </a:t>
            </a:r>
            <a:endParaRPr lang="fr-FR" dirty="0"/>
          </a:p>
        </p:txBody>
      </p:sp>
    </p:spTree>
    <p:extLst>
      <p:ext uri="{BB962C8B-B14F-4D97-AF65-F5344CB8AC3E}">
        <p14:creationId xmlns:p14="http://schemas.microsoft.com/office/powerpoint/2010/main" val="452361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2160589"/>
            <a:ext cx="8596668" cy="4425562"/>
          </a:xfrm>
        </p:spPr>
        <p:txBody>
          <a:bodyPr>
            <a:normAutofit/>
          </a:bodyPr>
          <a:lstStyle/>
          <a:p>
            <a:r>
              <a:rPr lang="fr-FR" b="1" dirty="0"/>
              <a:t>Avantages des techniques de contrôle intelligentes</a:t>
            </a:r>
          </a:p>
          <a:p>
            <a:pPr marL="0" indent="0">
              <a:buNone/>
            </a:pPr>
            <a:r>
              <a:rPr lang="fr-FR" dirty="0"/>
              <a:t>	Les techniques de l'intelligence artificielle appliquées à la commande des convertisseurs de l’électronique de puissance et des systèmes électriques offrent plusieurs avantages </a:t>
            </a:r>
          </a:p>
          <a:p>
            <a:pPr marL="0" indent="0">
              <a:buNone/>
            </a:pPr>
            <a:r>
              <a:rPr lang="fr-FR" dirty="0"/>
              <a:t>Ne requiert pas de modèles mathématiques du processus à commander,</a:t>
            </a:r>
          </a:p>
          <a:p>
            <a:pPr marL="0" indent="0">
              <a:buNone/>
            </a:pPr>
            <a:r>
              <a:rPr lang="fr-FR" dirty="0"/>
              <a:t>Mise en œuvre et conception simple, et parfois moins coûteuses</a:t>
            </a:r>
          </a:p>
          <a:p>
            <a:pPr marL="0" indent="0">
              <a:buNone/>
            </a:pPr>
            <a:r>
              <a:rPr lang="fr-FR" dirty="0"/>
              <a:t>Améliorent les performances de la commande comparées à certaines techniques classiques,</a:t>
            </a:r>
          </a:p>
          <a:p>
            <a:pPr marL="0" indent="0">
              <a:buNone/>
            </a:pPr>
            <a:r>
              <a:rPr lang="fr-FR" dirty="0"/>
              <a:t>Elles apportent des solutions pour des problèmes intraitables par les méthodes classiques,</a:t>
            </a:r>
          </a:p>
          <a:p>
            <a:pPr marL="0" indent="0">
              <a:buNone/>
            </a:pPr>
            <a:r>
              <a:rPr lang="fr-FR" dirty="0"/>
              <a:t>Solution de problèmes multi variables complexes,</a:t>
            </a:r>
          </a:p>
          <a:p>
            <a:pPr marL="0" indent="0">
              <a:buNone/>
            </a:pPr>
            <a:r>
              <a:rPr lang="fr-FR" dirty="0"/>
              <a:t>Robustesse vis-à-vis des incertitudes</a:t>
            </a:r>
          </a:p>
        </p:txBody>
      </p:sp>
    </p:spTree>
    <p:extLst>
      <p:ext uri="{BB962C8B-B14F-4D97-AF65-F5344CB8AC3E}">
        <p14:creationId xmlns:p14="http://schemas.microsoft.com/office/powerpoint/2010/main" val="705333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899756" y="1961292"/>
            <a:ext cx="8596668" cy="4468811"/>
          </a:xfrm>
        </p:spPr>
        <p:txBody>
          <a:bodyPr>
            <a:noAutofit/>
          </a:bodyPr>
          <a:lstStyle/>
          <a:p>
            <a:r>
              <a:rPr lang="fr-FR" sz="2400" b="1" dirty="0"/>
              <a:t>Commande par Logique Floue</a:t>
            </a:r>
          </a:p>
          <a:p>
            <a:pPr marL="0" indent="0">
              <a:buNone/>
            </a:pPr>
            <a:r>
              <a:rPr lang="fr-FR" sz="2400" dirty="0"/>
              <a:t>          Son but est de traiter les problèmes de commande de processus avec une approche différente de l’automatique classique. Le plus souvent elle se sert de la connaissance des experts du processus. La spécificité de la commande floue réside dans les points suivants :</a:t>
            </a:r>
          </a:p>
          <a:p>
            <a:pPr marL="0" indent="0">
              <a:buNone/>
            </a:pPr>
            <a:r>
              <a:rPr lang="fr-FR" sz="2400" dirty="0"/>
              <a:t>La connaissance mathématique du fonctionnement du processus n’est pas nécessaire. C’est le savoir-faire de l’opérateur qui est pris en compte.</a:t>
            </a:r>
          </a:p>
          <a:p>
            <a:pPr marL="0" indent="0">
              <a:buNone/>
            </a:pPr>
            <a:r>
              <a:rPr lang="fr-FR" sz="2400" dirty="0"/>
              <a:t>Des variables subjectives sont utilisables. Il est possible de modéliser les sens humains</a:t>
            </a:r>
            <a:endParaRPr lang="fr-FR" sz="2400" dirty="0"/>
          </a:p>
        </p:txBody>
      </p:sp>
    </p:spTree>
    <p:extLst>
      <p:ext uri="{BB962C8B-B14F-4D97-AF65-F5344CB8AC3E}">
        <p14:creationId xmlns:p14="http://schemas.microsoft.com/office/powerpoint/2010/main" val="617077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2160589"/>
            <a:ext cx="6526655" cy="3880773"/>
          </a:xfrm>
        </p:spPr>
        <p:txBody>
          <a:bodyPr>
            <a:normAutofit lnSpcReduction="10000"/>
          </a:bodyPr>
          <a:lstStyle/>
          <a:p>
            <a:r>
              <a:rPr lang="fr-FR" sz="2000" b="1" dirty="0"/>
              <a:t>Description et structure d’une commande par la Logique Floue</a:t>
            </a:r>
            <a:endParaRPr lang="fr-FR" sz="2000" dirty="0"/>
          </a:p>
          <a:p>
            <a:r>
              <a:rPr lang="fr-FR" sz="2000" dirty="0"/>
              <a:t>	La réalisation d’une commande floue ne nécessite pas forcément la connaissance d’un modèle du système tant que celui-ci est inclus implicitement dans les règles fournies par l’expert. La notion d’ensembles flous permet de définir une appartenance graduelle d’un élément à une classe, c.-à-d. appartenir plus ou moins fortement à cette classe. L’appartenance d’un élément à une classe est définie par un degré μ prenant des valeurs entre 0 et 1. La structure conventionnelle d’une commande floue est donnée par la </a:t>
            </a:r>
            <a:r>
              <a:rPr lang="fr-FR" sz="2000" dirty="0" err="1"/>
              <a:t>Fig</a:t>
            </a:r>
            <a:endParaRPr lang="fr-FR" sz="2000" dirty="0"/>
          </a:p>
        </p:txBody>
      </p:sp>
      <p:grpSp>
        <p:nvGrpSpPr>
          <p:cNvPr id="8" name="Groupe 262"/>
          <p:cNvGrpSpPr>
            <a:grpSpLocks/>
          </p:cNvGrpSpPr>
          <p:nvPr/>
        </p:nvGrpSpPr>
        <p:grpSpPr bwMode="auto">
          <a:xfrm>
            <a:off x="7112059" y="2769171"/>
            <a:ext cx="4615817" cy="2901312"/>
            <a:chOff x="2167" y="6067"/>
            <a:chExt cx="7515" cy="4932"/>
          </a:xfrm>
        </p:grpSpPr>
        <p:sp>
          <p:nvSpPr>
            <p:cNvPr id="9" name="Text Box 278"/>
            <p:cNvSpPr txBox="1">
              <a:spLocks noChangeArrowheads="1"/>
            </p:cNvSpPr>
            <p:nvPr/>
          </p:nvSpPr>
          <p:spPr bwMode="auto">
            <a:xfrm>
              <a:off x="7312" y="7604"/>
              <a:ext cx="1815" cy="6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Interface de défuzzification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0" name="Text Box 279"/>
            <p:cNvSpPr txBox="1">
              <a:spLocks noChangeArrowheads="1"/>
            </p:cNvSpPr>
            <p:nvPr/>
          </p:nvSpPr>
          <p:spPr bwMode="auto">
            <a:xfrm>
              <a:off x="5362" y="8820"/>
              <a:ext cx="2175" cy="70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Logique de prise de décision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 Box 280"/>
            <p:cNvSpPr txBox="1">
              <a:spLocks noChangeArrowheads="1"/>
            </p:cNvSpPr>
            <p:nvPr/>
          </p:nvSpPr>
          <p:spPr bwMode="auto">
            <a:xfrm>
              <a:off x="2902" y="7549"/>
              <a:ext cx="1620" cy="6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Interface de fuzzification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2" name="Text Box 281"/>
            <p:cNvSpPr txBox="1">
              <a:spLocks noChangeArrowheads="1"/>
            </p:cNvSpPr>
            <p:nvPr/>
          </p:nvSpPr>
          <p:spPr bwMode="auto">
            <a:xfrm>
              <a:off x="5257" y="10465"/>
              <a:ext cx="1620" cy="53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Processus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13" name="Text Box 282"/>
            <p:cNvSpPr txBox="1">
              <a:spLocks noChangeArrowheads="1"/>
            </p:cNvSpPr>
            <p:nvPr/>
          </p:nvSpPr>
          <p:spPr bwMode="auto">
            <a:xfrm>
              <a:off x="5347" y="6357"/>
              <a:ext cx="1621" cy="7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Base de connaissances</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cxnSp>
          <p:nvCxnSpPr>
            <p:cNvPr id="14" name="Line 283"/>
            <p:cNvCxnSpPr>
              <a:cxnSpLocks noChangeShapeType="1"/>
            </p:cNvCxnSpPr>
            <p:nvPr/>
          </p:nvCxnSpPr>
          <p:spPr bwMode="auto">
            <a:xfrm>
              <a:off x="8302" y="6727"/>
              <a:ext cx="0" cy="8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Line 284"/>
            <p:cNvCxnSpPr>
              <a:cxnSpLocks noChangeShapeType="1"/>
            </p:cNvCxnSpPr>
            <p:nvPr/>
          </p:nvCxnSpPr>
          <p:spPr bwMode="auto">
            <a:xfrm flipH="1">
              <a:off x="3727" y="6683"/>
              <a:ext cx="16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Line 285"/>
            <p:cNvCxnSpPr>
              <a:cxnSpLocks noChangeShapeType="1"/>
            </p:cNvCxnSpPr>
            <p:nvPr/>
          </p:nvCxnSpPr>
          <p:spPr bwMode="auto">
            <a:xfrm>
              <a:off x="3712" y="6687"/>
              <a:ext cx="0" cy="8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Line 286"/>
            <p:cNvCxnSpPr>
              <a:cxnSpLocks noChangeShapeType="1"/>
            </p:cNvCxnSpPr>
            <p:nvPr/>
          </p:nvCxnSpPr>
          <p:spPr bwMode="auto">
            <a:xfrm>
              <a:off x="6157" y="7067"/>
              <a:ext cx="0" cy="175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Line 287"/>
            <p:cNvCxnSpPr>
              <a:cxnSpLocks noChangeShapeType="1"/>
            </p:cNvCxnSpPr>
            <p:nvPr/>
          </p:nvCxnSpPr>
          <p:spPr bwMode="auto">
            <a:xfrm>
              <a:off x="7503" y="9142"/>
              <a:ext cx="7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Line 288"/>
            <p:cNvCxnSpPr>
              <a:cxnSpLocks noChangeShapeType="1"/>
            </p:cNvCxnSpPr>
            <p:nvPr/>
          </p:nvCxnSpPr>
          <p:spPr bwMode="auto">
            <a:xfrm flipV="1">
              <a:off x="8302" y="8257"/>
              <a:ext cx="0" cy="88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Line 289"/>
            <p:cNvCxnSpPr>
              <a:cxnSpLocks noChangeShapeType="1"/>
            </p:cNvCxnSpPr>
            <p:nvPr/>
          </p:nvCxnSpPr>
          <p:spPr bwMode="auto">
            <a:xfrm flipH="1">
              <a:off x="3712" y="9091"/>
              <a:ext cx="1644"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21" name="Line 290"/>
            <p:cNvCxnSpPr>
              <a:cxnSpLocks noChangeShapeType="1"/>
            </p:cNvCxnSpPr>
            <p:nvPr/>
          </p:nvCxnSpPr>
          <p:spPr bwMode="auto">
            <a:xfrm flipV="1">
              <a:off x="3697" y="8201"/>
              <a:ext cx="0" cy="8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Line 291"/>
            <p:cNvCxnSpPr>
              <a:cxnSpLocks noChangeShapeType="1"/>
            </p:cNvCxnSpPr>
            <p:nvPr/>
          </p:nvCxnSpPr>
          <p:spPr bwMode="auto">
            <a:xfrm>
              <a:off x="9142" y="7916"/>
              <a:ext cx="5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Line 292"/>
            <p:cNvCxnSpPr>
              <a:cxnSpLocks noChangeShapeType="1"/>
            </p:cNvCxnSpPr>
            <p:nvPr/>
          </p:nvCxnSpPr>
          <p:spPr bwMode="auto">
            <a:xfrm>
              <a:off x="9682" y="7916"/>
              <a:ext cx="0" cy="284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Line 293"/>
            <p:cNvCxnSpPr>
              <a:cxnSpLocks noChangeShapeType="1"/>
            </p:cNvCxnSpPr>
            <p:nvPr/>
          </p:nvCxnSpPr>
          <p:spPr bwMode="auto">
            <a:xfrm flipH="1">
              <a:off x="6877" y="10766"/>
              <a:ext cx="279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5" name="Line 294"/>
            <p:cNvCxnSpPr>
              <a:cxnSpLocks noChangeShapeType="1"/>
            </p:cNvCxnSpPr>
            <p:nvPr/>
          </p:nvCxnSpPr>
          <p:spPr bwMode="auto">
            <a:xfrm flipH="1">
              <a:off x="2167" y="10707"/>
              <a:ext cx="307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Line 295"/>
            <p:cNvCxnSpPr>
              <a:cxnSpLocks noChangeShapeType="1"/>
            </p:cNvCxnSpPr>
            <p:nvPr/>
          </p:nvCxnSpPr>
          <p:spPr bwMode="auto">
            <a:xfrm flipV="1">
              <a:off x="2167" y="7857"/>
              <a:ext cx="0" cy="284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Line 296"/>
            <p:cNvCxnSpPr>
              <a:cxnSpLocks noChangeShapeType="1"/>
            </p:cNvCxnSpPr>
            <p:nvPr/>
          </p:nvCxnSpPr>
          <p:spPr bwMode="auto">
            <a:xfrm>
              <a:off x="2182" y="7857"/>
              <a:ext cx="7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 name="Rectangle 27"/>
            <p:cNvSpPr>
              <a:spLocks noChangeArrowheads="1"/>
            </p:cNvSpPr>
            <p:nvPr/>
          </p:nvSpPr>
          <p:spPr bwMode="auto">
            <a:xfrm>
              <a:off x="2497" y="6067"/>
              <a:ext cx="7020" cy="3735"/>
            </a:xfrm>
            <a:prstGeom prst="rect">
              <a:avLst/>
            </a:prstGeom>
            <a:noFill/>
            <a:ln w="9525">
              <a:solidFill>
                <a:srgbClr val="00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fr-FR"/>
            </a:p>
          </p:txBody>
        </p:sp>
        <p:sp>
          <p:nvSpPr>
            <p:cNvPr id="29" name="Text Box 298"/>
            <p:cNvSpPr txBox="1">
              <a:spLocks noChangeArrowheads="1"/>
            </p:cNvSpPr>
            <p:nvPr/>
          </p:nvSpPr>
          <p:spPr bwMode="auto">
            <a:xfrm>
              <a:off x="2947" y="9269"/>
              <a:ext cx="1980"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Régulateur flou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30" name="Text Box 299"/>
            <p:cNvSpPr txBox="1">
              <a:spLocks noChangeArrowheads="1"/>
            </p:cNvSpPr>
            <p:nvPr/>
          </p:nvSpPr>
          <p:spPr bwMode="auto">
            <a:xfrm>
              <a:off x="2182" y="9847"/>
              <a:ext cx="234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Sortie (non flou) </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sp>
          <p:nvSpPr>
            <p:cNvPr id="31" name="Text Box 300"/>
            <p:cNvSpPr txBox="1">
              <a:spLocks noChangeArrowheads="1"/>
            </p:cNvSpPr>
            <p:nvPr/>
          </p:nvSpPr>
          <p:spPr bwMode="auto">
            <a:xfrm>
              <a:off x="6817" y="9980"/>
              <a:ext cx="2700"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000">
                  <a:effectLst/>
                  <a:latin typeface="Calibri" panose="020F0502020204030204" pitchFamily="34" charset="0"/>
                  <a:ea typeface="Calibri" panose="020F0502020204030204" pitchFamily="34" charset="0"/>
                  <a:cs typeface="Arial" panose="020B0604020202020204" pitchFamily="34" charset="0"/>
                </a:rPr>
                <a:t>Commande (non flou)</a:t>
              </a:r>
              <a:endParaRPr lang="fr-FR" sz="1100">
                <a:effectLst/>
                <a:latin typeface="Calibri" panose="020F0502020204030204" pitchFamily="34" charset="0"/>
                <a:ea typeface="Calibri" panose="020F0502020204030204" pitchFamily="34" charset="0"/>
                <a:cs typeface="Arial" panose="020B0604020202020204" pitchFamily="34" charset="0"/>
              </a:endParaRPr>
            </a:p>
          </p:txBody>
        </p:sp>
        <p:cxnSp>
          <p:nvCxnSpPr>
            <p:cNvPr id="32" name="Line 301"/>
            <p:cNvCxnSpPr>
              <a:cxnSpLocks noChangeShapeType="1"/>
            </p:cNvCxnSpPr>
            <p:nvPr/>
          </p:nvCxnSpPr>
          <p:spPr bwMode="auto">
            <a:xfrm>
              <a:off x="6982" y="6734"/>
              <a:ext cx="131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3780177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4" y="2160590"/>
            <a:ext cx="6217736" cy="4598556"/>
          </a:xfrm>
        </p:spPr>
        <p:txBody>
          <a:bodyPr>
            <a:normAutofit fontScale="92500" lnSpcReduction="10000"/>
          </a:bodyPr>
          <a:lstStyle/>
          <a:p>
            <a:r>
              <a:rPr lang="fr-FR" b="1" dirty="0" err="1"/>
              <a:t>Fuzzification</a:t>
            </a:r>
            <a:r>
              <a:rPr lang="fr-FR" b="1" dirty="0"/>
              <a:t> </a:t>
            </a:r>
          </a:p>
          <a:p>
            <a:pPr algn="just"/>
            <a:r>
              <a:rPr lang="fr-FR" dirty="0"/>
              <a:t>         Dans les problèmes de commande, les données observées sont habituellement physiques (réelles). Or le traitement de ces données basées sur la théorie des ensembles flous  nécessite une procédure de </a:t>
            </a:r>
            <a:r>
              <a:rPr lang="fr-FR" dirty="0" err="1"/>
              <a:t>fuzzification</a:t>
            </a:r>
            <a:r>
              <a:rPr lang="fr-FR" dirty="0"/>
              <a:t>. </a:t>
            </a:r>
          </a:p>
          <a:p>
            <a:pPr algn="just"/>
            <a:r>
              <a:rPr lang="fr-FR" dirty="0"/>
              <a:t>La </a:t>
            </a:r>
            <a:r>
              <a:rPr lang="fr-FR" dirty="0" err="1"/>
              <a:t>fuzzification</a:t>
            </a:r>
            <a:r>
              <a:rPr lang="fr-FR" dirty="0"/>
              <a:t> est une démarche qui transforme une mesure en une évaluation de valeur subjective. De là, elle peut être définie comme une cartographie d’un espace d’entrée observé sur des ensembles flous dans un univers de discours. </a:t>
            </a:r>
          </a:p>
          <a:p>
            <a:pPr algn="just"/>
            <a:r>
              <a:rPr lang="fr-FR" dirty="0"/>
              <a:t>La </a:t>
            </a:r>
            <a:r>
              <a:rPr lang="fr-FR" dirty="0" err="1"/>
              <a:t>fuzzification</a:t>
            </a:r>
            <a:r>
              <a:rPr lang="fr-FR" dirty="0"/>
              <a:t> proprement dite consiste à définir les fonctions d’appartenance pour les différentes variables d’entrées et de sortie. Dans le cas de réglage par la logique floue, on utilise en général des formes trapézoïdales et triangulaires pour les fonctions d’appartenances</a:t>
            </a:r>
            <a:endParaRPr lang="fr-FR" dirty="0"/>
          </a:p>
        </p:txBody>
      </p:sp>
      <p:grpSp>
        <p:nvGrpSpPr>
          <p:cNvPr id="6" name="Groupe 230"/>
          <p:cNvGrpSpPr>
            <a:grpSpLocks/>
          </p:cNvGrpSpPr>
          <p:nvPr/>
        </p:nvGrpSpPr>
        <p:grpSpPr bwMode="auto">
          <a:xfrm>
            <a:off x="6703025" y="3203490"/>
            <a:ext cx="4000500" cy="2057400"/>
            <a:chOff x="3040" y="5240"/>
            <a:chExt cx="6300" cy="3240"/>
          </a:xfrm>
        </p:grpSpPr>
        <p:sp>
          <p:nvSpPr>
            <p:cNvPr id="7" name="Text Box 242"/>
            <p:cNvSpPr txBox="1">
              <a:spLocks noChangeArrowheads="1"/>
            </p:cNvSpPr>
            <p:nvPr/>
          </p:nvSpPr>
          <p:spPr bwMode="auto">
            <a:xfrm>
              <a:off x="5380" y="7940"/>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0</a:t>
              </a:r>
            </a:p>
          </p:txBody>
        </p:sp>
        <p:grpSp>
          <p:nvGrpSpPr>
            <p:cNvPr id="8" name="Group 7"/>
            <p:cNvGrpSpPr>
              <a:grpSpLocks/>
            </p:cNvGrpSpPr>
            <p:nvPr/>
          </p:nvGrpSpPr>
          <p:grpSpPr bwMode="auto">
            <a:xfrm>
              <a:off x="3040" y="5240"/>
              <a:ext cx="6300" cy="2700"/>
              <a:chOff x="3063" y="7920"/>
              <a:chExt cx="6300" cy="2700"/>
            </a:xfrm>
          </p:grpSpPr>
          <p:cxnSp>
            <p:nvCxnSpPr>
              <p:cNvPr id="9" name="Line 244"/>
              <p:cNvCxnSpPr>
                <a:cxnSpLocks noChangeShapeType="1"/>
              </p:cNvCxnSpPr>
              <p:nvPr/>
            </p:nvCxnSpPr>
            <p:spPr bwMode="auto">
              <a:xfrm>
                <a:off x="3423" y="10620"/>
                <a:ext cx="594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Line 245"/>
              <p:cNvCxnSpPr>
                <a:cxnSpLocks noChangeShapeType="1"/>
              </p:cNvCxnSpPr>
              <p:nvPr/>
            </p:nvCxnSpPr>
            <p:spPr bwMode="auto">
              <a:xfrm flipV="1">
                <a:off x="3423" y="7920"/>
                <a:ext cx="0" cy="27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246"/>
              <p:cNvCxnSpPr>
                <a:cxnSpLocks noChangeShapeType="1"/>
              </p:cNvCxnSpPr>
              <p:nvPr/>
            </p:nvCxnSpPr>
            <p:spPr bwMode="auto">
              <a:xfrm>
                <a:off x="3423" y="8820"/>
                <a:ext cx="5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2" name="Group 11"/>
              <p:cNvGrpSpPr>
                <a:grpSpLocks/>
              </p:cNvGrpSpPr>
              <p:nvPr/>
            </p:nvGrpSpPr>
            <p:grpSpPr bwMode="auto">
              <a:xfrm>
                <a:off x="3963" y="8820"/>
                <a:ext cx="1080" cy="1800"/>
                <a:chOff x="3600" y="8820"/>
                <a:chExt cx="1080" cy="1800"/>
              </a:xfrm>
            </p:grpSpPr>
            <p:cxnSp>
              <p:nvCxnSpPr>
                <p:cNvPr id="32" name="Line 248"/>
                <p:cNvCxnSpPr>
                  <a:cxnSpLocks noChangeShapeType="1"/>
                </p:cNvCxnSpPr>
                <p:nvPr/>
              </p:nvCxnSpPr>
              <p:spPr bwMode="auto">
                <a:xfrm>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Line 249"/>
                <p:cNvCxnSpPr>
                  <a:cxnSpLocks noChangeShapeType="1"/>
                </p:cNvCxnSpPr>
                <p:nvPr/>
              </p:nvCxnSpPr>
              <p:spPr bwMode="auto">
                <a:xfrm flipV="1">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Line 250"/>
                <p:cNvCxnSpPr>
                  <a:cxnSpLocks noChangeShapeType="1"/>
                </p:cNvCxnSpPr>
                <p:nvPr/>
              </p:nvCxnSpPr>
              <p:spPr bwMode="auto">
                <a:xfrm flipH="1">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Line 251"/>
                <p:cNvCxnSpPr>
                  <a:cxnSpLocks noChangeShapeType="1"/>
                </p:cNvCxnSpPr>
                <p:nvPr/>
              </p:nvCxnSpPr>
              <p:spPr bwMode="auto">
                <a:xfrm>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3" name="Group 12"/>
              <p:cNvGrpSpPr>
                <a:grpSpLocks/>
              </p:cNvGrpSpPr>
              <p:nvPr/>
            </p:nvGrpSpPr>
            <p:grpSpPr bwMode="auto">
              <a:xfrm>
                <a:off x="5043" y="8820"/>
                <a:ext cx="1080" cy="1800"/>
                <a:chOff x="3600" y="8820"/>
                <a:chExt cx="1080" cy="1800"/>
              </a:xfrm>
            </p:grpSpPr>
            <p:cxnSp>
              <p:nvCxnSpPr>
                <p:cNvPr id="28" name="Line 253"/>
                <p:cNvCxnSpPr>
                  <a:cxnSpLocks noChangeShapeType="1"/>
                </p:cNvCxnSpPr>
                <p:nvPr/>
              </p:nvCxnSpPr>
              <p:spPr bwMode="auto">
                <a:xfrm>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Line 254"/>
                <p:cNvCxnSpPr>
                  <a:cxnSpLocks noChangeShapeType="1"/>
                </p:cNvCxnSpPr>
                <p:nvPr/>
              </p:nvCxnSpPr>
              <p:spPr bwMode="auto">
                <a:xfrm flipV="1">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Line 255"/>
                <p:cNvCxnSpPr>
                  <a:cxnSpLocks noChangeShapeType="1"/>
                </p:cNvCxnSpPr>
                <p:nvPr/>
              </p:nvCxnSpPr>
              <p:spPr bwMode="auto">
                <a:xfrm flipH="1">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Line 256"/>
                <p:cNvCxnSpPr>
                  <a:cxnSpLocks noChangeShapeType="1"/>
                </p:cNvCxnSpPr>
                <p:nvPr/>
              </p:nvCxnSpPr>
              <p:spPr bwMode="auto">
                <a:xfrm>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14" name="Group 13"/>
              <p:cNvGrpSpPr>
                <a:grpSpLocks/>
              </p:cNvGrpSpPr>
              <p:nvPr/>
            </p:nvGrpSpPr>
            <p:grpSpPr bwMode="auto">
              <a:xfrm>
                <a:off x="6123" y="8820"/>
                <a:ext cx="1080" cy="1800"/>
                <a:chOff x="3600" y="8820"/>
                <a:chExt cx="1080" cy="1800"/>
              </a:xfrm>
            </p:grpSpPr>
            <p:cxnSp>
              <p:nvCxnSpPr>
                <p:cNvPr id="24" name="Line 258"/>
                <p:cNvCxnSpPr>
                  <a:cxnSpLocks noChangeShapeType="1"/>
                </p:cNvCxnSpPr>
                <p:nvPr/>
              </p:nvCxnSpPr>
              <p:spPr bwMode="auto">
                <a:xfrm>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Line 259"/>
                <p:cNvCxnSpPr>
                  <a:cxnSpLocks noChangeShapeType="1"/>
                </p:cNvCxnSpPr>
                <p:nvPr/>
              </p:nvCxnSpPr>
              <p:spPr bwMode="auto">
                <a:xfrm flipV="1">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Line 260"/>
                <p:cNvCxnSpPr>
                  <a:cxnSpLocks noChangeShapeType="1"/>
                </p:cNvCxnSpPr>
                <p:nvPr/>
              </p:nvCxnSpPr>
              <p:spPr bwMode="auto">
                <a:xfrm flipH="1">
                  <a:off x="360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Line 261"/>
                <p:cNvCxnSpPr>
                  <a:cxnSpLocks noChangeShapeType="1"/>
                </p:cNvCxnSpPr>
                <p:nvPr/>
              </p:nvCxnSpPr>
              <p:spPr bwMode="auto">
                <a:xfrm>
                  <a:off x="4140" y="8820"/>
                  <a:ext cx="540" cy="1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15" name="Line 262"/>
              <p:cNvCxnSpPr>
                <a:cxnSpLocks noChangeShapeType="1"/>
              </p:cNvCxnSpPr>
              <p:nvPr/>
            </p:nvCxnSpPr>
            <p:spPr bwMode="auto">
              <a:xfrm>
                <a:off x="7203" y="88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 name="Text Box 263"/>
              <p:cNvSpPr txBox="1">
                <a:spLocks noChangeArrowheads="1"/>
              </p:cNvSpPr>
              <p:nvPr/>
            </p:nvSpPr>
            <p:spPr bwMode="auto">
              <a:xfrm>
                <a:off x="3603" y="8460"/>
                <a:ext cx="10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NG</a:t>
                </a:r>
              </a:p>
            </p:txBody>
          </p:sp>
          <p:sp>
            <p:nvSpPr>
              <p:cNvPr id="17" name="Text Box 264"/>
              <p:cNvSpPr txBox="1">
                <a:spLocks noChangeArrowheads="1"/>
              </p:cNvSpPr>
              <p:nvPr/>
            </p:nvSpPr>
            <p:spPr bwMode="auto">
              <a:xfrm>
                <a:off x="4143" y="8460"/>
                <a:ext cx="9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NM</a:t>
                </a:r>
              </a:p>
            </p:txBody>
          </p:sp>
          <p:sp>
            <p:nvSpPr>
              <p:cNvPr id="18" name="Text Box 265"/>
              <p:cNvSpPr txBox="1">
                <a:spLocks noChangeArrowheads="1"/>
              </p:cNvSpPr>
              <p:nvPr/>
            </p:nvSpPr>
            <p:spPr bwMode="auto">
              <a:xfrm>
                <a:off x="4763" y="8460"/>
                <a:ext cx="9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NP</a:t>
                </a:r>
              </a:p>
            </p:txBody>
          </p:sp>
          <p:sp>
            <p:nvSpPr>
              <p:cNvPr id="19" name="Text Box 266"/>
              <p:cNvSpPr txBox="1">
                <a:spLocks noChangeArrowheads="1"/>
              </p:cNvSpPr>
              <p:nvPr/>
            </p:nvSpPr>
            <p:spPr bwMode="auto">
              <a:xfrm>
                <a:off x="5283" y="8460"/>
                <a:ext cx="10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EZ</a:t>
                </a:r>
              </a:p>
            </p:txBody>
          </p:sp>
          <p:sp>
            <p:nvSpPr>
              <p:cNvPr id="20" name="Text Box 267"/>
              <p:cNvSpPr txBox="1">
                <a:spLocks noChangeArrowheads="1"/>
              </p:cNvSpPr>
              <p:nvPr/>
            </p:nvSpPr>
            <p:spPr bwMode="auto">
              <a:xfrm>
                <a:off x="5863" y="8460"/>
                <a:ext cx="10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PP</a:t>
                </a:r>
              </a:p>
            </p:txBody>
          </p:sp>
          <p:sp>
            <p:nvSpPr>
              <p:cNvPr id="21" name="Text Box 268"/>
              <p:cNvSpPr txBox="1">
                <a:spLocks noChangeArrowheads="1"/>
              </p:cNvSpPr>
              <p:nvPr/>
            </p:nvSpPr>
            <p:spPr bwMode="auto">
              <a:xfrm>
                <a:off x="6363" y="8460"/>
                <a:ext cx="10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PM</a:t>
                </a:r>
              </a:p>
            </p:txBody>
          </p:sp>
          <p:sp>
            <p:nvSpPr>
              <p:cNvPr id="22" name="Text Box 269"/>
              <p:cNvSpPr txBox="1">
                <a:spLocks noChangeArrowheads="1"/>
              </p:cNvSpPr>
              <p:nvPr/>
            </p:nvSpPr>
            <p:spPr bwMode="auto">
              <a:xfrm>
                <a:off x="7023" y="8460"/>
                <a:ext cx="108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PG</a:t>
                </a:r>
              </a:p>
            </p:txBody>
          </p:sp>
          <p:sp>
            <p:nvSpPr>
              <p:cNvPr id="23" name="Text Box 270"/>
              <p:cNvSpPr txBox="1">
                <a:spLocks noChangeArrowheads="1"/>
              </p:cNvSpPr>
              <p:nvPr/>
            </p:nvSpPr>
            <p:spPr bwMode="auto">
              <a:xfrm>
                <a:off x="3063" y="8640"/>
                <a:ext cx="7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1</a:t>
                </a:r>
              </a:p>
            </p:txBody>
          </p:sp>
        </p:grpSp>
      </p:grpSp>
    </p:spTree>
    <p:extLst>
      <p:ext uri="{BB962C8B-B14F-4D97-AF65-F5344CB8AC3E}">
        <p14:creationId xmlns:p14="http://schemas.microsoft.com/office/powerpoint/2010/main" val="32498880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3" y="2160589"/>
            <a:ext cx="5797607" cy="4166070"/>
          </a:xfrm>
        </p:spPr>
        <p:txBody>
          <a:bodyPr>
            <a:normAutofit/>
          </a:bodyPr>
          <a:lstStyle/>
          <a:p>
            <a:r>
              <a:rPr lang="fr-FR" b="1" dirty="0"/>
              <a:t>Base de règle </a:t>
            </a:r>
          </a:p>
          <a:p>
            <a:pPr algn="just"/>
            <a:r>
              <a:rPr lang="fr-FR" dirty="0"/>
              <a:t> 	Un ensemble flou est caractérisé par un ensemble d’expression linguistique (règle) basé sur une connaissance d’expert. Cette connaissance est d’habitude représentée sous forme de règle «  Si – Alors » simple à implémenter. La collection de ces règles forme ce qu’on appelle la base de règles ou ensemble de règles d’un régulateur flou.</a:t>
            </a:r>
          </a:p>
          <a:p>
            <a:pPr algn="just"/>
            <a:r>
              <a:rPr lang="fr-FR" dirty="0"/>
              <a:t>Dans cette partie, on va essayer de détailler les points relatifs aux règles floues, à savoir le choix des variables d’entrée, des variables de sortie, les variables linguistiques, les règles d’inférences floues, l’implication et la </a:t>
            </a:r>
            <a:r>
              <a:rPr lang="fr-FR" dirty="0" err="1"/>
              <a:t>défuzzification</a:t>
            </a:r>
            <a:endParaRPr lang="fr-FR" dirty="0"/>
          </a:p>
        </p:txBody>
      </p:sp>
    </p:spTree>
    <p:extLst>
      <p:ext uri="{BB962C8B-B14F-4D97-AF65-F5344CB8AC3E}">
        <p14:creationId xmlns:p14="http://schemas.microsoft.com/office/powerpoint/2010/main" val="1452065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895" y="269017"/>
            <a:ext cx="8596668" cy="1320800"/>
          </a:xfrm>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790832" y="1589818"/>
            <a:ext cx="8995719" cy="4946906"/>
          </a:xfrm>
        </p:spPr>
        <p:txBody>
          <a:bodyPr>
            <a:normAutofit fontScale="85000" lnSpcReduction="10000"/>
          </a:bodyPr>
          <a:lstStyle/>
          <a:p>
            <a:r>
              <a:rPr lang="fr-FR" sz="3600" b="1" dirty="0" smtClean="0"/>
              <a:t> </a:t>
            </a:r>
            <a:r>
              <a:rPr lang="fr-FR" sz="2400" b="1" dirty="0"/>
              <a:t>Jeu des règles </a:t>
            </a:r>
          </a:p>
          <a:p>
            <a:r>
              <a:rPr lang="fr-FR" dirty="0"/>
              <a:t>L’analyse temporelle qui doit conduire à établir les règles du contrôleur flou peut être définie par la réponse à un échelon et les objectifs fixés par le cahier de charges.</a:t>
            </a:r>
          </a:p>
          <a:p>
            <a:r>
              <a:rPr lang="fr-FR" dirty="0"/>
              <a:t>Pour expliquer la procédure à suivre, on considère les neuf points indiqués sur la réponse à un échelon figure III-5 et pour chacun de ces points, on explicite  l ‘expertise sous la forme suivante : </a:t>
            </a:r>
          </a:p>
          <a:p>
            <a:r>
              <a:rPr lang="fr-FR" dirty="0"/>
              <a:t>1/ si e = PG et de = EZ  alors du = PG (départ commande importante)</a:t>
            </a:r>
          </a:p>
          <a:p>
            <a:r>
              <a:rPr lang="fr-FR" dirty="0"/>
              <a:t>2/ si e = PG et   de = NP  alors du = PM (augmentation de la commande pour gagner l’équilibre)</a:t>
            </a:r>
          </a:p>
          <a:p>
            <a:r>
              <a:rPr lang="fr-FR" dirty="0"/>
              <a:t>3/ si e = PM  et de = NP alors du = PP  (très faible augmentation de u pour ne pas dépasser)</a:t>
            </a:r>
          </a:p>
          <a:p>
            <a:r>
              <a:rPr lang="fr-FR" dirty="0"/>
              <a:t>4/ si e = PP  et de =NP alors du = EZ (convergence vers l’équilibre correcte)</a:t>
            </a:r>
          </a:p>
          <a:p>
            <a:r>
              <a:rPr lang="fr-FR" dirty="0"/>
              <a:t>5/ si e = EZ et de =NP alors du = NP (freinage du processus) </a:t>
            </a:r>
          </a:p>
          <a:p>
            <a:r>
              <a:rPr lang="fr-FR" dirty="0"/>
              <a:t>6/ si  e = NP et de = NP alors du = NM (freinage et inversion de la variation de la commande)</a:t>
            </a:r>
          </a:p>
          <a:p>
            <a:r>
              <a:rPr lang="fr-FR" dirty="0"/>
              <a:t>7/ si e =  NM  et de = EZ alors du = NM (rappel du processus vers l’équilibre correcte)</a:t>
            </a:r>
          </a:p>
          <a:p>
            <a:r>
              <a:rPr lang="fr-FR" dirty="0"/>
              <a:t>8/ si e = NP et de = PP alors du = EZ (convergence vers l’équilibre correcte)</a:t>
            </a:r>
          </a:p>
          <a:p>
            <a:r>
              <a:rPr lang="fr-FR" dirty="0"/>
              <a:t>9/ si e = EZ et de = EZ alors du = EZ (équilibre)</a:t>
            </a:r>
          </a:p>
          <a:p>
            <a:pPr marL="742950" indent="-742950">
              <a:buFont typeface="+mj-lt"/>
              <a:buAutoNum type="arabicPeriod"/>
            </a:pPr>
            <a:endParaRPr lang="fr-FR" sz="3600" dirty="0"/>
          </a:p>
          <a:p>
            <a:endParaRPr lang="fr-FR" sz="3600" dirty="0"/>
          </a:p>
          <a:p>
            <a:endParaRPr lang="fr-FR" sz="3600" dirty="0"/>
          </a:p>
        </p:txBody>
      </p:sp>
      <p:grpSp>
        <p:nvGrpSpPr>
          <p:cNvPr id="4" name="Groupe 226"/>
          <p:cNvGrpSpPr>
            <a:grpSpLocks/>
          </p:cNvGrpSpPr>
          <p:nvPr/>
        </p:nvGrpSpPr>
        <p:grpSpPr bwMode="auto">
          <a:xfrm>
            <a:off x="6944635" y="4541013"/>
            <a:ext cx="5049520" cy="2224405"/>
            <a:chOff x="1457" y="8066"/>
            <a:chExt cx="8157" cy="4777"/>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 y="8066"/>
              <a:ext cx="8157" cy="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75"/>
            <p:cNvSpPr txBox="1">
              <a:spLocks noChangeArrowheads="1"/>
            </p:cNvSpPr>
            <p:nvPr/>
          </p:nvSpPr>
          <p:spPr bwMode="auto">
            <a:xfrm>
              <a:off x="6576" y="9871"/>
              <a:ext cx="1621" cy="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fr-FR" sz="1100">
                  <a:effectLst/>
                  <a:latin typeface="Calibri" panose="020F0502020204030204" pitchFamily="34" charset="0"/>
                  <a:ea typeface="Calibri" panose="020F0502020204030204" pitchFamily="34" charset="0"/>
                  <a:cs typeface="Arial" panose="020B0604020202020204" pitchFamily="34" charset="0"/>
                </a:rPr>
                <a:t> </a:t>
              </a:r>
            </a:p>
          </p:txBody>
        </p:sp>
      </p:grpSp>
    </p:spTree>
    <p:extLst>
      <p:ext uri="{BB962C8B-B14F-4D97-AF65-F5344CB8AC3E}">
        <p14:creationId xmlns:p14="http://schemas.microsoft.com/office/powerpoint/2010/main" val="148652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120073"/>
            <a:ext cx="8596668" cy="752763"/>
          </a:xfrm>
        </p:spPr>
        <p:txBody>
          <a:bodyPr>
            <a:normAutofit fontScale="90000"/>
          </a:bodyPr>
          <a:lstStyle/>
          <a:p>
            <a:pPr algn="ctr"/>
            <a:r>
              <a:rPr lang="fr-FR" b="1" dirty="0"/>
              <a:t>Introduction générale </a:t>
            </a:r>
            <a:br>
              <a:rPr lang="fr-FR" b="1" dirty="0"/>
            </a:br>
            <a:endParaRPr lang="fr-FR" dirty="0"/>
          </a:p>
        </p:txBody>
      </p:sp>
      <p:sp>
        <p:nvSpPr>
          <p:cNvPr id="3" name="Content Placeholder 2"/>
          <p:cNvSpPr>
            <a:spLocks noGrp="1"/>
          </p:cNvSpPr>
          <p:nvPr>
            <p:ph idx="1"/>
          </p:nvPr>
        </p:nvSpPr>
        <p:spPr>
          <a:xfrm>
            <a:off x="677333" y="872836"/>
            <a:ext cx="9284085" cy="5805055"/>
          </a:xfrm>
        </p:spPr>
        <p:txBody>
          <a:bodyPr>
            <a:normAutofit lnSpcReduction="10000"/>
          </a:bodyPr>
          <a:lstStyle/>
          <a:p>
            <a:pPr algn="just"/>
            <a:r>
              <a:rPr lang="fr-FR" dirty="0" smtClean="0"/>
              <a:t>La </a:t>
            </a:r>
            <a:r>
              <a:rPr lang="fr-FR" dirty="0"/>
              <a:t>méthode la plus classique et simple pour générer une tension alternative est basé sur l'utilisation de la structure d'onduleur a deux niveaux (monophasé ou triphasé) commandé par la technique Pleine-Onde. Le signal de sortie a une forme carrée riche en harmoniques et surtout celles de rangs faibles avec amplitudes importantes qui ont un émet indésirable sur les appareils et charges électriques. Le filtrage de ces harmoniques est dicible avec un filtre LC de premier ordre. L'utilisation d'un filtre d'ordre supérieur augmente les dimensions de l'onduleur et rendre la structure un peu complexe, et mêmes les performances de ce type de filtre restent insistantes. An de générer une tension d'alimentation la plus sinusoïdale que possible (avec des bonnes performances spectrales) sans l'utilisation d'un filtre d'ordre supérieur à 1 stratégies de modulation de largeur d'impulsions (MLI) ont été proposées à savoir : la modulation Sinus-Triangle SPWM, et la modulation vectorielle SVPWM. Elles consistent à adopter une fréquence de commutation supérieure à la fréquence des grandeurs de sortie et à former chaque alternance de la tension de sortie d'une succession de créneaux de largeur convenable. La modulation vectorielle est Ces stratégies ont pour objectif d'éliminer certains rangs d'harmoniques, ainsi la réduction des perturbations conduites par les convertisseurs statiques, pour assurer un bon contrôle et une réponse dynamique élevée de récepteur.</a:t>
            </a:r>
          </a:p>
          <a:p>
            <a:pPr marL="0" indent="0" algn="just">
              <a:buNone/>
            </a:pPr>
            <a:r>
              <a:rPr lang="fr-FR" dirty="0"/>
              <a:t>Dans ce travail on va commander un onduleur </a:t>
            </a:r>
            <a:r>
              <a:rPr lang="fr-FR" dirty="0" smtClean="0"/>
              <a:t>a </a:t>
            </a:r>
            <a:r>
              <a:rPr lang="fr-FR" dirty="0"/>
              <a:t>deux niveaux a filtre active par </a:t>
            </a:r>
            <a:r>
              <a:rPr lang="fr-FR" b="1" dirty="0" smtClean="0"/>
              <a:t>la</a:t>
            </a:r>
            <a:r>
              <a:rPr lang="fr-FR" dirty="0" smtClean="0"/>
              <a:t> </a:t>
            </a:r>
            <a:r>
              <a:rPr lang="fr-FR" b="1" dirty="0"/>
              <a:t>logique floue</a:t>
            </a:r>
            <a:r>
              <a:rPr lang="fr-FR" dirty="0"/>
              <a:t> </a:t>
            </a:r>
          </a:p>
          <a:p>
            <a:pPr algn="just"/>
            <a:endParaRPr lang="fr-FR" dirty="0"/>
          </a:p>
        </p:txBody>
      </p:sp>
    </p:spTree>
    <p:extLst>
      <p:ext uri="{BB962C8B-B14F-4D97-AF65-F5344CB8AC3E}">
        <p14:creationId xmlns:p14="http://schemas.microsoft.com/office/powerpoint/2010/main" val="32137027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3" y="2160589"/>
            <a:ext cx="10085401" cy="4468811"/>
          </a:xfrm>
        </p:spPr>
        <p:txBody>
          <a:bodyPr>
            <a:normAutofit/>
          </a:bodyPr>
          <a:lstStyle/>
          <a:p>
            <a:r>
              <a:rPr lang="fr-FR" b="1" dirty="0"/>
              <a:t>Inférence floue </a:t>
            </a:r>
          </a:p>
          <a:p>
            <a:pPr marL="0" indent="0" algn="just">
              <a:buNone/>
            </a:pPr>
            <a:r>
              <a:rPr lang="fr-FR" dirty="0"/>
              <a:t>          Pour exprimer les inférences, il existe plusieurs possibilités à savoir la description linguistique et symbolique ou l’utilisation des tableaux et matrices d’inférence. Le grand intérêt de cette méthode est la possibilité de regrouper les règles en une matrice. C’est une représentation graphique. A l’intersection d’une colonne et d’une ligne se trouve l’ensemble correspondant de la variable de sortie, définie par une règle d’inférence.</a:t>
            </a:r>
          </a:p>
          <a:p>
            <a:pPr marL="0" indent="0" algn="just">
              <a:buNone/>
            </a:pPr>
            <a:r>
              <a:rPr lang="fr-FR" dirty="0"/>
              <a:t>Dans les règles flous interviennent les opérateurs « et » et « ou ». L’opérateur « et » s’applique aux variables à l’intérieur d’une règle, tandis que l’opérateur « ou » lie les différents règles, il existe plusieurs possibilités pour interpréter ces opérateurs.</a:t>
            </a:r>
          </a:p>
          <a:p>
            <a:pPr marL="0" indent="0" algn="just">
              <a:buNone/>
            </a:pPr>
            <a:r>
              <a:rPr lang="fr-FR" dirty="0"/>
              <a:t>Pour le réglage par la logique floue, on distingue  les méthodes suivantes : </a:t>
            </a:r>
          </a:p>
          <a:p>
            <a:pPr marL="0" indent="0" algn="just">
              <a:buNone/>
            </a:pPr>
            <a:r>
              <a:rPr lang="fr-FR" dirty="0"/>
              <a:t>Régulateur de type </a:t>
            </a:r>
            <a:r>
              <a:rPr lang="fr-FR" dirty="0" err="1"/>
              <a:t>Mamdani</a:t>
            </a:r>
            <a:r>
              <a:rPr lang="fr-FR" dirty="0"/>
              <a:t> (méthode d’inférence maximum – minimum : max – min)   </a:t>
            </a:r>
          </a:p>
          <a:p>
            <a:pPr marL="0" indent="0" algn="just">
              <a:buNone/>
            </a:pPr>
            <a:r>
              <a:rPr lang="fr-FR" dirty="0"/>
              <a:t>Régulateur de type Larsen (méthode d’inférence maximum – produit : max – </a:t>
            </a:r>
            <a:r>
              <a:rPr lang="fr-FR" dirty="0" err="1"/>
              <a:t>prod</a:t>
            </a:r>
            <a:r>
              <a:rPr lang="fr-FR" dirty="0"/>
              <a:t>)</a:t>
            </a:r>
          </a:p>
          <a:p>
            <a:pPr marL="0" indent="0" algn="just">
              <a:buNone/>
            </a:pPr>
            <a:r>
              <a:rPr lang="fr-FR" dirty="0"/>
              <a:t>Méthode de </a:t>
            </a:r>
            <a:r>
              <a:rPr lang="fr-FR" dirty="0" err="1"/>
              <a:t>Sugeno</a:t>
            </a:r>
            <a:endParaRPr lang="fr-FR" dirty="0"/>
          </a:p>
        </p:txBody>
      </p:sp>
    </p:spTree>
    <p:extLst>
      <p:ext uri="{BB962C8B-B14F-4D97-AF65-F5344CB8AC3E}">
        <p14:creationId xmlns:p14="http://schemas.microsoft.com/office/powerpoint/2010/main" val="22346489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123" y="127687"/>
            <a:ext cx="8596668" cy="1320800"/>
          </a:xfrm>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3" y="1448488"/>
            <a:ext cx="10283109" cy="5409512"/>
          </a:xfrm>
        </p:spPr>
        <p:txBody>
          <a:bodyPr>
            <a:normAutofit fontScale="85000" lnSpcReduction="10000"/>
          </a:bodyPr>
          <a:lstStyle/>
          <a:p>
            <a:r>
              <a:rPr lang="fr-FR" b="1" dirty="0"/>
              <a:t>1. Méthode d’inférence max-min : </a:t>
            </a:r>
          </a:p>
          <a:p>
            <a:pPr marL="0" indent="0" algn="just">
              <a:buNone/>
            </a:pPr>
            <a:r>
              <a:rPr lang="fr-FR" dirty="0" smtClean="0"/>
              <a:t>L’implication </a:t>
            </a:r>
            <a:r>
              <a:rPr lang="fr-FR" dirty="0"/>
              <a:t>floue et l’opérateur ET sont réalisés par la fonction minimum et l’opérateur logique OU est réalisés par la fonction maximum. Elle présente l’inconvénient de nécessiter un temps de calcul trop élevé qui la rend inutilisable pour les applications en temps réel</a:t>
            </a:r>
            <a:r>
              <a:rPr lang="fr-FR" dirty="0" smtClean="0"/>
              <a:t>.</a:t>
            </a:r>
          </a:p>
          <a:p>
            <a:pPr marL="0" indent="0" algn="just">
              <a:buNone/>
            </a:pPr>
            <a:r>
              <a:rPr lang="fr-FR" dirty="0" smtClean="0"/>
              <a:t> </a:t>
            </a:r>
            <a:r>
              <a:rPr lang="fr-FR" dirty="0"/>
              <a:t>Cette méthode est également dite (implication de </a:t>
            </a:r>
            <a:r>
              <a:rPr lang="fr-FR" dirty="0" err="1"/>
              <a:t>Mamdani</a:t>
            </a:r>
            <a:r>
              <a:rPr lang="fr-FR" dirty="0"/>
              <a:t>). La fonction d’appartenance résultante correspond au maximum des deux fonctions d’appartenance partielles puisque les règles sont liées par l’opérateur OU [10].</a:t>
            </a:r>
          </a:p>
          <a:p>
            <a:pPr algn="just"/>
            <a:r>
              <a:rPr lang="fr-FR" b="1" dirty="0" smtClean="0"/>
              <a:t>2</a:t>
            </a:r>
            <a:r>
              <a:rPr lang="fr-FR" b="1" dirty="0"/>
              <a:t>. Méthode d’inférence max-</a:t>
            </a:r>
            <a:r>
              <a:rPr lang="fr-FR" b="1" dirty="0" err="1"/>
              <a:t>prod</a:t>
            </a:r>
            <a:r>
              <a:rPr lang="fr-FR" b="1" dirty="0"/>
              <a:t> :</a:t>
            </a:r>
          </a:p>
          <a:p>
            <a:pPr marL="0" indent="0" algn="just">
              <a:buNone/>
            </a:pPr>
            <a:r>
              <a:rPr lang="fr-FR" dirty="0" smtClean="0"/>
              <a:t> </a:t>
            </a:r>
            <a:r>
              <a:rPr lang="fr-FR" dirty="0"/>
              <a:t>La seule différence avec la méthode précédente est la réalisation de l’implication floue, le produit est utilisé. Les opérateurs logiques ET </a:t>
            </a:r>
            <a:r>
              <a:rPr lang="fr-FR" dirty="0" err="1"/>
              <a:t>et</a:t>
            </a:r>
            <a:r>
              <a:rPr lang="fr-FR" dirty="0"/>
              <a:t> OU sont toujours réalisés respectivement par les fonctions minimum et maximum. La méthode max-</a:t>
            </a:r>
            <a:r>
              <a:rPr lang="fr-FR" dirty="0" err="1"/>
              <a:t>prod</a:t>
            </a:r>
            <a:r>
              <a:rPr lang="fr-FR" dirty="0"/>
              <a:t> est également dite implication de larsen.</a:t>
            </a:r>
          </a:p>
          <a:p>
            <a:pPr algn="just"/>
            <a:r>
              <a:rPr lang="fr-FR" b="1" dirty="0" smtClean="0"/>
              <a:t>3</a:t>
            </a:r>
            <a:r>
              <a:rPr lang="fr-FR" b="1" dirty="0"/>
              <a:t>. Méthode d’inférence somme-</a:t>
            </a:r>
            <a:r>
              <a:rPr lang="fr-FR" b="1" dirty="0" err="1"/>
              <a:t>prod</a:t>
            </a:r>
            <a:r>
              <a:rPr lang="fr-FR" b="1" dirty="0"/>
              <a:t> :</a:t>
            </a:r>
          </a:p>
          <a:p>
            <a:pPr marL="0" indent="0" algn="just">
              <a:buNone/>
            </a:pPr>
            <a:r>
              <a:rPr lang="fr-FR" dirty="0"/>
              <a:t>La méthode d’inférence somme-produit réalise, au niveau de la condition, l’opérateur </a:t>
            </a:r>
            <a:r>
              <a:rPr lang="fr-FR" b="1" dirty="0"/>
              <a:t>Ou</a:t>
            </a:r>
            <a:r>
              <a:rPr lang="fr-FR" dirty="0"/>
              <a:t> par la formation de la somme, tandis que l’opérateur</a:t>
            </a:r>
            <a:r>
              <a:rPr lang="fr-FR" b="1" dirty="0"/>
              <a:t> Et</a:t>
            </a:r>
            <a:r>
              <a:rPr lang="fr-FR" dirty="0"/>
              <a:t> est réalisé par la formation du produit. La conclusion de chaque règle, précédée par </a:t>
            </a:r>
            <a:r>
              <a:rPr lang="fr-FR" b="1" dirty="0"/>
              <a:t>Alors</a:t>
            </a:r>
            <a:r>
              <a:rPr lang="fr-FR" dirty="0"/>
              <a:t>, liant le facteur d’appartenance de la condition avec la fonction d’appartenance de la variable de sortie par l’opérateur </a:t>
            </a:r>
            <a:r>
              <a:rPr lang="fr-FR" b="1" dirty="0"/>
              <a:t>Et</a:t>
            </a:r>
            <a:r>
              <a:rPr lang="fr-FR" dirty="0"/>
              <a:t>, est réalisé par la formation du produit. L’opérateur </a:t>
            </a:r>
            <a:r>
              <a:rPr lang="fr-FR" b="1" dirty="0"/>
              <a:t>Ou</a:t>
            </a:r>
            <a:r>
              <a:rPr lang="fr-FR" dirty="0"/>
              <a:t>, qui lie les différentes règles, est réalisé par la formation de la somme moyenne ; ainsi s’explique la désignation par </a:t>
            </a:r>
            <a:r>
              <a:rPr lang="fr-FR" dirty="0" err="1"/>
              <a:t>som-prod</a:t>
            </a:r>
            <a:r>
              <a:rPr lang="fr-FR" dirty="0"/>
              <a:t> de cette méthode.</a:t>
            </a:r>
          </a:p>
          <a:p>
            <a:pPr algn="just"/>
            <a:r>
              <a:rPr lang="fr-FR" b="1" dirty="0" smtClean="0"/>
              <a:t>4</a:t>
            </a:r>
            <a:r>
              <a:rPr lang="fr-FR" b="1" dirty="0"/>
              <a:t>. Méthode de </a:t>
            </a:r>
            <a:r>
              <a:rPr lang="fr-FR" b="1" dirty="0" err="1"/>
              <a:t>Sugeno</a:t>
            </a:r>
            <a:r>
              <a:rPr lang="fr-FR" b="1" dirty="0"/>
              <a:t> : </a:t>
            </a:r>
          </a:p>
          <a:p>
            <a:pPr marL="0" indent="0" algn="just">
              <a:buNone/>
            </a:pPr>
            <a:r>
              <a:rPr lang="fr-FR" dirty="0"/>
              <a:t>L’opérateur « ET » est réalisé par la formation de minimum, la conclusion de chaque règle floue a une forme polynomiale. La sortie finale est égale à la moyenne pondérée de la sortie de chaque règle floue </a:t>
            </a:r>
            <a:endParaRPr lang="fr-FR" sz="3800" dirty="0" smtClean="0"/>
          </a:p>
          <a:p>
            <a:pPr marL="0" indent="0">
              <a:buNone/>
            </a:pPr>
            <a:endParaRPr lang="fr-FR" sz="3800" dirty="0"/>
          </a:p>
          <a:p>
            <a:pPr marL="0" indent="0">
              <a:buNone/>
            </a:pPr>
            <a:endParaRPr lang="fr-FR" dirty="0"/>
          </a:p>
        </p:txBody>
      </p:sp>
    </p:spTree>
    <p:extLst>
      <p:ext uri="{BB962C8B-B14F-4D97-AF65-F5344CB8AC3E}">
        <p14:creationId xmlns:p14="http://schemas.microsoft.com/office/powerpoint/2010/main" val="2525021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385762" y="1754659"/>
            <a:ext cx="9796205" cy="4917604"/>
          </a:xfrm>
        </p:spPr>
        <p:txBody>
          <a:bodyPr>
            <a:normAutofit fontScale="92500"/>
          </a:bodyPr>
          <a:lstStyle/>
          <a:p>
            <a:r>
              <a:rPr lang="fr-FR" b="1" dirty="0"/>
              <a:t>Les étapes à suivre pour la conception d’un régulateur flou </a:t>
            </a:r>
          </a:p>
          <a:p>
            <a:pPr algn="just"/>
            <a:r>
              <a:rPr lang="fr-FR" dirty="0"/>
              <a:t>La mise en œuvre d’une commande floue est basée sur les points suivants :</a:t>
            </a:r>
          </a:p>
          <a:p>
            <a:pPr algn="just"/>
            <a:r>
              <a:rPr lang="fr-FR" dirty="0"/>
              <a:t>Etude et description du système à commander. </a:t>
            </a:r>
          </a:p>
          <a:p>
            <a:pPr algn="just"/>
            <a:r>
              <a:rPr lang="fr-FR" dirty="0"/>
              <a:t>Détermination  les entrées à </a:t>
            </a:r>
            <a:r>
              <a:rPr lang="fr-FR" dirty="0" err="1"/>
              <a:t>fuzzifier</a:t>
            </a:r>
            <a:r>
              <a:rPr lang="fr-FR" dirty="0"/>
              <a:t> et les sorties de régulateur flou. </a:t>
            </a:r>
          </a:p>
          <a:p>
            <a:pPr algn="just"/>
            <a:r>
              <a:rPr lang="fr-FR" dirty="0"/>
              <a:t>Choix des formes et le nombre des fonctions d’appartenances dans les éléments de l’entrée  et de la sortie. </a:t>
            </a:r>
          </a:p>
          <a:p>
            <a:pPr algn="just"/>
            <a:r>
              <a:rPr lang="fr-FR" dirty="0"/>
              <a:t>Détermination des plages de variation de chaque élément et la limite de chaque fonction d’appartenance. </a:t>
            </a:r>
          </a:p>
          <a:p>
            <a:pPr algn="just"/>
            <a:r>
              <a:rPr lang="fr-FR" dirty="0"/>
              <a:t>Etablir la base de reconnaissance (les règles), avec une méthode d’inférence bien choisie.  </a:t>
            </a:r>
          </a:p>
          <a:p>
            <a:pPr algn="just"/>
            <a:r>
              <a:rPr lang="fr-FR" dirty="0"/>
              <a:t>Choisir la méthode de </a:t>
            </a:r>
            <a:r>
              <a:rPr lang="fr-FR" dirty="0" err="1"/>
              <a:t>défuzzification</a:t>
            </a:r>
            <a:r>
              <a:rPr lang="fr-FR" dirty="0"/>
              <a:t> convenable qui assure un fonctionnement parfait du régulateur. </a:t>
            </a:r>
          </a:p>
          <a:p>
            <a:pPr algn="just"/>
            <a:r>
              <a:rPr lang="fr-FR" dirty="0"/>
              <a:t>Insérer le régulateur dans le système à commander. </a:t>
            </a:r>
          </a:p>
          <a:p>
            <a:pPr algn="just"/>
            <a:r>
              <a:rPr lang="fr-FR" dirty="0"/>
              <a:t> 	L’organigramme suivant résume les différentes étapes pour établir une commande floue selon le problème posé </a:t>
            </a:r>
            <a:endParaRPr lang="fr-FR" dirty="0"/>
          </a:p>
        </p:txBody>
      </p:sp>
    </p:spTree>
    <p:extLst>
      <p:ext uri="{BB962C8B-B14F-4D97-AF65-F5344CB8AC3E}">
        <p14:creationId xmlns:p14="http://schemas.microsoft.com/office/powerpoint/2010/main" val="38710335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pic>
        <p:nvPicPr>
          <p:cNvPr id="7" name="Picture 6"/>
          <p:cNvPicPr/>
          <p:nvPr/>
        </p:nvPicPr>
        <p:blipFill>
          <a:blip r:embed="rId2"/>
          <a:stretch>
            <a:fillRect/>
          </a:stretch>
        </p:blipFill>
        <p:spPr>
          <a:xfrm>
            <a:off x="1112108" y="1930401"/>
            <a:ext cx="7994822" cy="5026454"/>
          </a:xfrm>
          <a:prstGeom prst="rect">
            <a:avLst/>
          </a:prstGeom>
        </p:spPr>
      </p:pic>
    </p:spTree>
    <p:extLst>
      <p:ext uri="{BB962C8B-B14F-4D97-AF65-F5344CB8AC3E}">
        <p14:creationId xmlns:p14="http://schemas.microsoft.com/office/powerpoint/2010/main" val="112895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III : Contrôle Intelligent Par Logique Floue</a:t>
            </a:r>
            <a:endParaRPr lang="fr-FR" dirty="0"/>
          </a:p>
        </p:txBody>
      </p:sp>
      <p:sp>
        <p:nvSpPr>
          <p:cNvPr id="3" name="Content Placeholder 2"/>
          <p:cNvSpPr>
            <a:spLocks noGrp="1"/>
          </p:cNvSpPr>
          <p:nvPr>
            <p:ph idx="1"/>
          </p:nvPr>
        </p:nvSpPr>
        <p:spPr>
          <a:xfrm>
            <a:off x="677333" y="2160589"/>
            <a:ext cx="9297939" cy="4503447"/>
          </a:xfrm>
        </p:spPr>
        <p:txBody>
          <a:bodyPr>
            <a:normAutofit/>
          </a:bodyPr>
          <a:lstStyle/>
          <a:p>
            <a:r>
              <a:rPr lang="fr-FR" sz="3200" b="1" dirty="0"/>
              <a:t>CONCLUSION </a:t>
            </a:r>
          </a:p>
          <a:p>
            <a:pPr marL="0" indent="0" algn="just">
              <a:buNone/>
            </a:pPr>
            <a:r>
              <a:rPr lang="fr-FR" sz="3200" dirty="0"/>
              <a:t>On a étudié dans ce chapitre les performances de la commande directe du couple de la machine asynchrone alimentée par un onduleur  multi-niveaux par l’utilisation de la technique de commande floue. </a:t>
            </a:r>
          </a:p>
          <a:p>
            <a:pPr marL="0" indent="0">
              <a:buNone/>
            </a:pPr>
            <a:endParaRPr lang="fr-FR" dirty="0"/>
          </a:p>
        </p:txBody>
      </p:sp>
    </p:spTree>
    <p:extLst>
      <p:ext uri="{BB962C8B-B14F-4D97-AF65-F5344CB8AC3E}">
        <p14:creationId xmlns:p14="http://schemas.microsoft.com/office/powerpoint/2010/main" val="2885790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018" y="2563092"/>
            <a:ext cx="9080039" cy="2221345"/>
          </a:xfrm>
        </p:spPr>
        <p:txBody>
          <a:bodyPr>
            <a:normAutofit/>
          </a:bodyPr>
          <a:lstStyle/>
          <a:p>
            <a:pPr lvl="0"/>
            <a:r>
              <a:rPr lang="fr-FR" b="1" dirty="0"/>
              <a:t>CHAPITRE IV : Filtrage Actif Parallèle Avec Contrôleur Floue</a:t>
            </a:r>
          </a:p>
        </p:txBody>
      </p:sp>
    </p:spTree>
    <p:extLst>
      <p:ext uri="{BB962C8B-B14F-4D97-AF65-F5344CB8AC3E}">
        <p14:creationId xmlns:p14="http://schemas.microsoft.com/office/powerpoint/2010/main" val="2119243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fr-FR" b="1" dirty="0"/>
              <a:t>CHAPITRE IV : Filtrage Actif Parallèle Avec Contrôleur Floue</a:t>
            </a:r>
            <a:br>
              <a:rPr lang="fr-FR" b="1" dirty="0"/>
            </a:br>
            <a:r>
              <a:rPr lang="fr-FR" b="1" dirty="0"/>
              <a:t/>
            </a:r>
            <a:br>
              <a:rPr lang="fr-FR" b="1" dirty="0"/>
            </a:br>
            <a:endParaRPr lang="fr-FR" dirty="0"/>
          </a:p>
        </p:txBody>
      </p:sp>
      <p:sp>
        <p:nvSpPr>
          <p:cNvPr id="3" name="Content Placeholder 2"/>
          <p:cNvSpPr>
            <a:spLocks noGrp="1"/>
          </p:cNvSpPr>
          <p:nvPr>
            <p:ph idx="1"/>
          </p:nvPr>
        </p:nvSpPr>
        <p:spPr>
          <a:xfrm>
            <a:off x="677333" y="2160589"/>
            <a:ext cx="9852121" cy="4600429"/>
          </a:xfrm>
        </p:spPr>
        <p:txBody>
          <a:bodyPr>
            <a:normAutofit/>
          </a:bodyPr>
          <a:lstStyle/>
          <a:p>
            <a:r>
              <a:rPr lang="fr-FR" b="1" dirty="0"/>
              <a:t>INTRODUCTION</a:t>
            </a:r>
          </a:p>
          <a:p>
            <a:pPr marL="0" indent="0" algn="just">
              <a:buNone/>
            </a:pPr>
            <a:r>
              <a:rPr lang="fr-FR" dirty="0"/>
              <a:t>La qualité de l’énergie électrique est très sensible aux perturbations harmoniques. Les sources de ces perturbations sont diverses et leurs impacts varient selon leurs degrés de gravités. Nous pouvons citer comme source de perturbations les charges non linéaires qui induisent un changement de la forme sinusoïdal du courant en introduisant des harmoniques de courant. L’avancée technologique des semi-conducteurs a permis de faire des avancé sur les techniques de filtrage. Le filtre actif parallèle (FAP) présente l’avantage de la compensation des harmoniques de courant coté source. Les régulateurs conventionnels donnent de bons résultats, dans ce qui suit un régulateur flue sera implanté et les résultats seront étudié et analysé. Dans ce qui suit, nous allons donner plus de détails sur la qualité de l’énergie électrique, les perturbations qui peuvent influencer cette qualité, pour enfin finaliser ce chapitre avec une simulation SIMULINK démontrant l’intérêt de l’utilisation d’un système de filtrage en courant à base de régulateur floue.</a:t>
            </a:r>
          </a:p>
        </p:txBody>
      </p:sp>
    </p:spTree>
    <p:extLst>
      <p:ext uri="{BB962C8B-B14F-4D97-AF65-F5344CB8AC3E}">
        <p14:creationId xmlns:p14="http://schemas.microsoft.com/office/powerpoint/2010/main" val="9033290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0"/>
            <a:ext cx="8596668" cy="1320800"/>
          </a:xfrm>
        </p:spPr>
        <p:txBody>
          <a:bodyPr>
            <a:normAutofit/>
          </a:bodyPr>
          <a:lstStyle/>
          <a:p>
            <a:r>
              <a:rPr lang="fr-FR" b="1" dirty="0"/>
              <a:t>CHAPITRE IV : Filtrage Actif Parallèle Avec Contrôleur Floue</a:t>
            </a:r>
            <a:endParaRPr lang="fr-FR" dirty="0"/>
          </a:p>
        </p:txBody>
      </p:sp>
      <p:sp>
        <p:nvSpPr>
          <p:cNvPr id="5" name="Content Placeholder 4"/>
          <p:cNvSpPr>
            <a:spLocks noGrp="1"/>
          </p:cNvSpPr>
          <p:nvPr>
            <p:ph idx="1"/>
          </p:nvPr>
        </p:nvSpPr>
        <p:spPr/>
        <p:txBody>
          <a:bodyPr/>
          <a:lstStyle/>
          <a:p>
            <a:r>
              <a:rPr lang="fr-FR" b="1" dirty="0"/>
              <a:t>Signification des valeurs du THD</a:t>
            </a:r>
          </a:p>
          <a:p>
            <a:pPr marL="0" indent="0" algn="just">
              <a:buNone/>
            </a:pPr>
            <a:r>
              <a:rPr lang="fr-FR" dirty="0"/>
              <a:t>Afin de pouvoir juger de la qualité de l’énergie électrique, nous avons auparavant mentionné le facteur de puissance et la THD. Dans ce chapitre nous utiliserons la THD comme référence de la bonne qualité de l’énergie électrique et aussi le bon fonctionnement du système de filtrage.</a:t>
            </a:r>
          </a:p>
          <a:p>
            <a:pPr marL="0" indent="0" algn="just">
              <a:buNone/>
            </a:pPr>
            <a:r>
              <a:rPr lang="fr-FR" dirty="0"/>
              <a:t>Le THD caractérise la déformation de l’onde de tension ou du courant, il traduit par une seule grandeur la déformation de l’onde en tension ou en courant</a:t>
            </a:r>
            <a:endParaRPr lang="fr-FR" dirty="0"/>
          </a:p>
        </p:txBody>
      </p:sp>
    </p:spTree>
    <p:extLst>
      <p:ext uri="{BB962C8B-B14F-4D97-AF65-F5344CB8AC3E}">
        <p14:creationId xmlns:p14="http://schemas.microsoft.com/office/powerpoint/2010/main" val="31682755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0"/>
            <a:ext cx="8596668" cy="1320800"/>
          </a:xfrm>
        </p:spPr>
        <p:txBody>
          <a:bodyPr>
            <a:normAutofit/>
          </a:bodyPr>
          <a:lstStyle/>
          <a:p>
            <a:r>
              <a:rPr lang="fr-FR" b="1" dirty="0"/>
              <a:t>CHAPITRE IV : Filtrage Actif Parallèle Avec Contrôleur Floue</a:t>
            </a:r>
            <a:endParaRPr lang="fr-FR" dirty="0"/>
          </a:p>
        </p:txBody>
      </p:sp>
      <p:sp>
        <p:nvSpPr>
          <p:cNvPr id="3" name="Content Placeholder 2"/>
          <p:cNvSpPr>
            <a:spLocks noGrp="1"/>
          </p:cNvSpPr>
          <p:nvPr>
            <p:ph idx="1"/>
          </p:nvPr>
        </p:nvSpPr>
        <p:spPr>
          <a:xfrm>
            <a:off x="677334" y="1600200"/>
            <a:ext cx="10512034" cy="5077691"/>
          </a:xfrm>
        </p:spPr>
        <p:txBody>
          <a:bodyPr>
            <a:noAutofit/>
          </a:bodyPr>
          <a:lstStyle/>
          <a:p>
            <a:r>
              <a:rPr lang="fr-FR" sz="2000" b="1" dirty="0"/>
              <a:t>Applications des techniques de contrôles conventionnel à la commande d’un FAP</a:t>
            </a:r>
          </a:p>
          <a:p>
            <a:pPr marL="0" indent="0">
              <a:buNone/>
            </a:pPr>
            <a:r>
              <a:rPr lang="fr-FR" b="1" dirty="0" smtClean="0"/>
              <a:t>1</a:t>
            </a:r>
            <a:r>
              <a:rPr lang="fr-FR" b="1" dirty="0"/>
              <a:t>. La méthode des puissances active et réactive instantanées P-Q</a:t>
            </a:r>
          </a:p>
          <a:p>
            <a:pPr marL="0" indent="0" algn="just">
              <a:buNone/>
            </a:pPr>
            <a:r>
              <a:rPr lang="fr-FR" dirty="0"/>
              <a:t>Les méthodes de génération des signaux de référence sont basées sur la comparaison instantanée des signaux de compensation harmonique de référence, sous forme de tension ou de courant, aux signaux harmoniques réels. Le principe est de maintenir la tension ou le courant instantané de référence proche du signal réel avec une tolérance raisonnable [1,10]. Il existe plusieurs méthodes utilisées, ils sont classés en deux domaines temporel et fréquentiel. Les plus connues de ces stratégies sont, la méthode des puissances instantanées, et la méthode de référentiel synchrone d-q. </a:t>
            </a:r>
          </a:p>
          <a:p>
            <a:pPr marL="0" indent="0" algn="just">
              <a:buNone/>
            </a:pPr>
            <a:r>
              <a:rPr lang="fr-FR" dirty="0"/>
              <a:t>Cette méthode est basée sur la mesure des variables instantanées triphasées présentes sur le réseau électrique avec ou sans composantes homopolaires. Cette méthode est valide aussi bien en régime permanent qu'en régime transitoire. Dans cet algorithme de contrôle, les mesures des tensions et des courants exprimés sous forme triphasée (a-b-c) sont converties en système biphasé (α, β) équivalent à l'aide de la transformée de Concordia qui laisse la puissance invariante. Ainsi, les puissances sont décomposées en une composante continue, liée au fondamental, et en une composante alternative, liée aux harmoniques, qui peuvent être séparées en utilisant un filtre passe-haut [1]. La transformation de Concordia</a:t>
            </a:r>
            <a:endParaRPr lang="fr-FR" sz="2200" dirty="0"/>
          </a:p>
        </p:txBody>
      </p:sp>
    </p:spTree>
    <p:extLst>
      <p:ext uri="{BB962C8B-B14F-4D97-AF65-F5344CB8AC3E}">
        <p14:creationId xmlns:p14="http://schemas.microsoft.com/office/powerpoint/2010/main" val="17112944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IV : Filtrage Actif Parallèle Avec Contrôleur Floue</a:t>
            </a:r>
            <a:endParaRPr lang="fr-FR" dirty="0"/>
          </a:p>
        </p:txBody>
      </p:sp>
      <p:pic>
        <p:nvPicPr>
          <p:cNvPr id="5" name="image36.png"/>
          <p:cNvPicPr/>
          <p:nvPr/>
        </p:nvPicPr>
        <p:blipFill>
          <a:blip r:embed="rId2" cstate="print"/>
          <a:stretch>
            <a:fillRect/>
          </a:stretch>
        </p:blipFill>
        <p:spPr>
          <a:xfrm>
            <a:off x="2236738" y="2727141"/>
            <a:ext cx="6154420" cy="3593465"/>
          </a:xfrm>
          <a:prstGeom prst="rect">
            <a:avLst/>
          </a:prstGeom>
        </p:spPr>
      </p:pic>
    </p:spTree>
    <p:extLst>
      <p:ext uri="{BB962C8B-B14F-4D97-AF65-F5344CB8AC3E}">
        <p14:creationId xmlns:p14="http://schemas.microsoft.com/office/powerpoint/2010/main" val="1608471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2978727"/>
            <a:ext cx="10820399" cy="2036619"/>
          </a:xfrm>
        </p:spPr>
        <p:txBody>
          <a:bodyPr>
            <a:noAutofit/>
          </a:bodyPr>
          <a:lstStyle/>
          <a:p>
            <a:pPr lvl="1" algn="l" defTabSz="457200" rtl="0">
              <a:spcBef>
                <a:spcPct val="0"/>
              </a:spcBef>
            </a:pPr>
            <a:r>
              <a:rPr lang="fr-FR" sz="3600" b="1" dirty="0" smtClean="0"/>
              <a:t>CHAPITRE </a:t>
            </a:r>
            <a:r>
              <a:rPr lang="fr-FR" sz="3600" b="1" dirty="0"/>
              <a:t>I : Qualité De L’énergie Electrique</a:t>
            </a:r>
            <a:r>
              <a:rPr lang="fr-FR" sz="1300" b="1" dirty="0"/>
              <a:t/>
            </a:r>
            <a:br>
              <a:rPr lang="fr-FR" sz="1300" b="1" dirty="0"/>
            </a:br>
            <a:endParaRPr lang="fr-FR" sz="4800" dirty="0"/>
          </a:p>
        </p:txBody>
      </p:sp>
    </p:spTree>
    <p:extLst>
      <p:ext uri="{BB962C8B-B14F-4D97-AF65-F5344CB8AC3E}">
        <p14:creationId xmlns:p14="http://schemas.microsoft.com/office/powerpoint/2010/main" val="15615393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IV : Filtrage Actif Parallèle Avec Contrôleur Floue</a:t>
            </a:r>
            <a:endParaRPr lang="fr-FR" dirty="0"/>
          </a:p>
        </p:txBody>
      </p:sp>
      <p:sp>
        <p:nvSpPr>
          <p:cNvPr id="3" name="Content Placeholder 2"/>
          <p:cNvSpPr>
            <a:spLocks noGrp="1"/>
          </p:cNvSpPr>
          <p:nvPr>
            <p:ph idx="1"/>
          </p:nvPr>
        </p:nvSpPr>
        <p:spPr>
          <a:xfrm>
            <a:off x="677334" y="2160589"/>
            <a:ext cx="7119130" cy="4794393"/>
          </a:xfrm>
        </p:spPr>
        <p:txBody>
          <a:bodyPr>
            <a:normAutofit/>
          </a:bodyPr>
          <a:lstStyle/>
          <a:p>
            <a:r>
              <a:rPr lang="fr-FR" b="1" dirty="0"/>
              <a:t>Applications des techniques de contrôles intelligents à la commande d’un FAP</a:t>
            </a:r>
          </a:p>
          <a:p>
            <a:pPr marL="0" indent="0" algn="just">
              <a:buNone/>
            </a:pPr>
            <a:r>
              <a:rPr lang="fr-FR" b="1" dirty="0" smtClean="0"/>
              <a:t>1</a:t>
            </a:r>
            <a:r>
              <a:rPr lang="fr-FR" b="1" dirty="0"/>
              <a:t>. Contrôleur de courant à base de la logique floue</a:t>
            </a:r>
          </a:p>
          <a:p>
            <a:pPr marL="0" indent="0" algn="just">
              <a:buNone/>
            </a:pPr>
            <a:r>
              <a:rPr lang="fr-FR" dirty="0"/>
              <a:t>Les  signaux  de  commutation  à  appliquer  au  convertisseur  de  tension  deux  niveaux sont déterminés en fonction de l’erreur entre le courant de référence et le courant filtre en utilisant un  contrôleur à logique floue. Le contrôle par logique floue est l'évaluation d'un ensemble de simples règles linguistiques pour déterminer l'action de commande. Dans ce cas, le contrôleur à logique floue possède deux entrées, la première nommée « e » qui est l’erreur du courant la seconde est la variation  de  l'erreur  « de »   et   une   seule   sortie   nommé   s.   Pour   les   convertir   en   variable linguistique, nous avons utilisé trois ensembles flous: N (Négatif), ZE (Zéro) et P (positif). Fig. IV-8 montre les fonctions d'appartenance utilisées dans </a:t>
            </a:r>
            <a:r>
              <a:rPr lang="fr-FR" dirty="0" err="1"/>
              <a:t>fuzzification</a:t>
            </a:r>
            <a:r>
              <a:rPr lang="fr-FR" dirty="0"/>
              <a:t> </a:t>
            </a:r>
            <a:endParaRPr lang="fr-FR" dirty="0"/>
          </a:p>
        </p:txBody>
      </p:sp>
      <p:pic>
        <p:nvPicPr>
          <p:cNvPr id="4" name="image81.png"/>
          <p:cNvPicPr/>
          <p:nvPr/>
        </p:nvPicPr>
        <p:blipFill>
          <a:blip r:embed="rId2" cstate="print"/>
          <a:stretch>
            <a:fillRect/>
          </a:stretch>
        </p:blipFill>
        <p:spPr>
          <a:xfrm>
            <a:off x="7695547" y="2884270"/>
            <a:ext cx="4356735" cy="2388870"/>
          </a:xfrm>
          <a:prstGeom prst="rect">
            <a:avLst/>
          </a:prstGeom>
        </p:spPr>
      </p:pic>
    </p:spTree>
    <p:extLst>
      <p:ext uri="{BB962C8B-B14F-4D97-AF65-F5344CB8AC3E}">
        <p14:creationId xmlns:p14="http://schemas.microsoft.com/office/powerpoint/2010/main" val="15142946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IV : Filtrage Actif Parallèle Avec Contrôleur Floue</a:t>
            </a:r>
            <a:endParaRPr lang="fr-FR" dirty="0"/>
          </a:p>
        </p:txBody>
      </p:sp>
      <p:pic>
        <p:nvPicPr>
          <p:cNvPr id="4" name="image82.png"/>
          <p:cNvPicPr>
            <a:picLocks noGrp="1"/>
          </p:cNvPicPr>
          <p:nvPr>
            <p:ph idx="1"/>
          </p:nvPr>
        </p:nvPicPr>
        <p:blipFill>
          <a:blip r:embed="rId2" cstate="print"/>
          <a:stretch>
            <a:fillRect/>
          </a:stretch>
        </p:blipFill>
        <p:spPr>
          <a:xfrm>
            <a:off x="677863" y="2081463"/>
            <a:ext cx="9436100" cy="4018548"/>
          </a:xfrm>
          <a:prstGeom prst="rect">
            <a:avLst/>
          </a:prstGeom>
        </p:spPr>
      </p:pic>
    </p:spTree>
    <p:extLst>
      <p:ext uri="{BB962C8B-B14F-4D97-AF65-F5344CB8AC3E}">
        <p14:creationId xmlns:p14="http://schemas.microsoft.com/office/powerpoint/2010/main" val="39320149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IV : Filtrage Actif Parallèle Avec Contrôleur Floue</a:t>
            </a:r>
            <a:endParaRPr lang="fr-FR" dirty="0"/>
          </a:p>
        </p:txBody>
      </p:sp>
      <p:sp>
        <p:nvSpPr>
          <p:cNvPr id="3" name="Content Placeholder 2"/>
          <p:cNvSpPr>
            <a:spLocks noGrp="1"/>
          </p:cNvSpPr>
          <p:nvPr>
            <p:ph idx="1"/>
          </p:nvPr>
        </p:nvSpPr>
        <p:spPr>
          <a:xfrm>
            <a:off x="677334" y="2160589"/>
            <a:ext cx="9393098" cy="4553032"/>
          </a:xfrm>
        </p:spPr>
        <p:txBody>
          <a:bodyPr>
            <a:normAutofit lnSpcReduction="10000"/>
          </a:bodyPr>
          <a:lstStyle/>
          <a:p>
            <a:r>
              <a:rPr lang="fr-FR" b="1" dirty="0"/>
              <a:t>Simulation de l'ensemble </a:t>
            </a:r>
            <a:r>
              <a:rPr lang="fr-FR" b="1" dirty="0" err="1"/>
              <a:t>reseau</a:t>
            </a:r>
            <a:r>
              <a:rPr lang="fr-FR" b="1" dirty="0"/>
              <a:t> </a:t>
            </a:r>
            <a:r>
              <a:rPr lang="fr-FR" b="1" dirty="0" err="1"/>
              <a:t>electrique</a:t>
            </a:r>
            <a:r>
              <a:rPr lang="fr-FR" b="1" dirty="0"/>
              <a:t> sans l’utilisation du filtre actif parallèle </a:t>
            </a:r>
          </a:p>
          <a:p>
            <a:pPr marL="0" indent="0" algn="just">
              <a:buNone/>
            </a:pPr>
            <a:r>
              <a:rPr lang="fr-FR" dirty="0"/>
              <a:t>Le but de cette première partie est de démontrer que notre système est influençable par des perturbations en courant ou en tension, que l’installation sans filtres est très influençable par les différentes perturbations qui peuvent survenir au cours du fonctionnement. L’analyse se fait dans le domaine temporel par oscilloscope et en calculant la THD respectifs des différents courants de source et de charge pour chaque cas. </a:t>
            </a:r>
          </a:p>
          <a:p>
            <a:pPr marL="0" indent="0" algn="just">
              <a:buNone/>
            </a:pPr>
            <a:r>
              <a:rPr lang="fr-FR" b="1" dirty="0" smtClean="0"/>
              <a:t>1</a:t>
            </a:r>
            <a:r>
              <a:rPr lang="fr-FR" b="1" dirty="0"/>
              <a:t>. Procédure</a:t>
            </a:r>
          </a:p>
          <a:p>
            <a:pPr marL="0" indent="0" algn="just">
              <a:buNone/>
            </a:pPr>
            <a:r>
              <a:rPr lang="fr-FR" dirty="0"/>
              <a:t>Les formes de tensions et courant du réseau, ne sont pas influencé par la présence d’une charge de nature résistif, dans ce qui suit nous nous intéresserons seulement à la présence d’une charge non </a:t>
            </a:r>
            <a:r>
              <a:rPr lang="fr-FR" dirty="0" smtClean="0"/>
              <a:t>linéaire.</a:t>
            </a:r>
          </a:p>
          <a:p>
            <a:pPr marL="0" indent="0" algn="just">
              <a:buNone/>
            </a:pPr>
            <a:r>
              <a:rPr lang="fr-FR" dirty="0" smtClean="0"/>
              <a:t>Dans </a:t>
            </a:r>
            <a:r>
              <a:rPr lang="fr-FR" dirty="0"/>
              <a:t>un premier temps, le réseau sera relié à une charge non linéaire sans aucun type de filtrage pour diminuer ou éliminer les perturbations. Les mesures effectuées seront visualisées sur les oscilloscopes dédiés aux courants de source et de charge dans ce qui suit</a:t>
            </a:r>
            <a:endParaRPr lang="fr-FR" dirty="0"/>
          </a:p>
        </p:txBody>
      </p:sp>
    </p:spTree>
    <p:extLst>
      <p:ext uri="{BB962C8B-B14F-4D97-AF65-F5344CB8AC3E}">
        <p14:creationId xmlns:p14="http://schemas.microsoft.com/office/powerpoint/2010/main" val="25848319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837" y="0"/>
            <a:ext cx="8596668" cy="1320800"/>
          </a:xfrm>
        </p:spPr>
        <p:txBody>
          <a:bodyPr>
            <a:normAutofit/>
          </a:bodyPr>
          <a:lstStyle/>
          <a:p>
            <a:r>
              <a:rPr lang="fr-FR" b="1" dirty="0"/>
              <a:t>CHAPITRE IV : Filtrage Actif Parallèle Avec Contrôleur Floue</a:t>
            </a:r>
            <a:endParaRPr lang="fr-FR" dirty="0"/>
          </a:p>
        </p:txBody>
      </p:sp>
      <p:pic>
        <p:nvPicPr>
          <p:cNvPr id="4098" name="Image 87"/>
          <p:cNvPicPr>
            <a:picLocks noChangeArrowheads="1"/>
          </p:cNvPicPr>
          <p:nvPr/>
        </p:nvPicPr>
        <p:blipFill>
          <a:blip r:embed="rId2">
            <a:extLst>
              <a:ext uri="{28A0092B-C50C-407E-A947-70E740481C1C}">
                <a14:useLocalDpi xmlns:a14="http://schemas.microsoft.com/office/drawing/2010/main" val="0"/>
              </a:ext>
            </a:extLst>
          </a:blip>
          <a:srcRect t="3796" b="68779"/>
          <a:stretch>
            <a:fillRect/>
          </a:stretch>
        </p:blipFill>
        <p:spPr bwMode="auto">
          <a:xfrm>
            <a:off x="1684420" y="1705232"/>
            <a:ext cx="6903526" cy="1968911"/>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88"/>
          <p:cNvPicPr>
            <a:picLocks noChangeArrowheads="1"/>
          </p:cNvPicPr>
          <p:nvPr/>
        </p:nvPicPr>
        <p:blipFill>
          <a:blip r:embed="rId2">
            <a:extLst>
              <a:ext uri="{28A0092B-C50C-407E-A947-70E740481C1C}">
                <a14:useLocalDpi xmlns:a14="http://schemas.microsoft.com/office/drawing/2010/main" val="0"/>
              </a:ext>
            </a:extLst>
          </a:blip>
          <a:srcRect t="35568" b="36768"/>
          <a:stretch>
            <a:fillRect/>
          </a:stretch>
        </p:blipFill>
        <p:spPr bwMode="auto">
          <a:xfrm>
            <a:off x="1684420" y="4131343"/>
            <a:ext cx="6903526" cy="210881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684421" y="181676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7" name="Rectangle 4"/>
          <p:cNvSpPr>
            <a:spLocks noChangeArrowheads="1"/>
          </p:cNvSpPr>
          <p:nvPr/>
        </p:nvSpPr>
        <p:spPr bwMode="auto">
          <a:xfrm>
            <a:off x="3562648" y="388018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260475" algn="l"/>
              </a:tabLst>
              <a:defRPr>
                <a:solidFill>
                  <a:schemeClr val="tx1"/>
                </a:solidFill>
                <a:latin typeface="Arial" panose="020B0604020202020204" pitchFamily="34" charset="0"/>
              </a:defRPr>
            </a:lvl1pPr>
            <a:lvl2pPr eaLnBrk="0" fontAlgn="base" hangingPunct="0">
              <a:spcBef>
                <a:spcPct val="0"/>
              </a:spcBef>
              <a:spcAft>
                <a:spcPct val="0"/>
              </a:spcAft>
              <a:tabLst>
                <a:tab pos="1260475" algn="l"/>
              </a:tabLst>
              <a:defRPr>
                <a:solidFill>
                  <a:schemeClr val="tx1"/>
                </a:solidFill>
                <a:latin typeface="Arial" panose="020B0604020202020204" pitchFamily="34" charset="0"/>
              </a:defRPr>
            </a:lvl2pPr>
            <a:lvl3pPr eaLnBrk="0" fontAlgn="base" hangingPunct="0">
              <a:spcBef>
                <a:spcPct val="0"/>
              </a:spcBef>
              <a:spcAft>
                <a:spcPct val="0"/>
              </a:spcAft>
              <a:tabLst>
                <a:tab pos="1260475" algn="l"/>
              </a:tabLst>
              <a:defRPr>
                <a:solidFill>
                  <a:schemeClr val="tx1"/>
                </a:solidFill>
                <a:latin typeface="Arial" panose="020B0604020202020204" pitchFamily="34" charset="0"/>
              </a:defRPr>
            </a:lvl3pPr>
            <a:lvl4pPr eaLnBrk="0" fontAlgn="base" hangingPunct="0">
              <a:spcBef>
                <a:spcPct val="0"/>
              </a:spcBef>
              <a:spcAft>
                <a:spcPct val="0"/>
              </a:spcAft>
              <a:tabLst>
                <a:tab pos="1260475" algn="l"/>
              </a:tabLst>
              <a:defRPr>
                <a:solidFill>
                  <a:schemeClr val="tx1"/>
                </a:solidFill>
                <a:latin typeface="Arial" panose="020B0604020202020204" pitchFamily="34" charset="0"/>
              </a:defRPr>
            </a:lvl4pPr>
            <a:lvl5pPr eaLnBrk="0" fontAlgn="base" hangingPunct="0">
              <a:spcBef>
                <a:spcPct val="0"/>
              </a:spcBef>
              <a:spcAft>
                <a:spcPct val="0"/>
              </a:spcAft>
              <a:tabLst>
                <a:tab pos="1260475" algn="l"/>
              </a:tabLst>
              <a:defRPr>
                <a:solidFill>
                  <a:schemeClr val="tx1"/>
                </a:solidFill>
                <a:latin typeface="Arial" panose="020B0604020202020204" pitchFamily="34" charset="0"/>
              </a:defRPr>
            </a:lvl5pPr>
            <a:lvl6pPr eaLnBrk="0" fontAlgn="base" hangingPunct="0">
              <a:spcBef>
                <a:spcPct val="0"/>
              </a:spcBef>
              <a:spcAft>
                <a:spcPct val="0"/>
              </a:spcAft>
              <a:tabLst>
                <a:tab pos="1260475" algn="l"/>
              </a:tabLst>
              <a:defRPr>
                <a:solidFill>
                  <a:schemeClr val="tx1"/>
                </a:solidFill>
                <a:latin typeface="Arial" panose="020B0604020202020204" pitchFamily="34" charset="0"/>
              </a:defRPr>
            </a:lvl6pPr>
            <a:lvl7pPr eaLnBrk="0" fontAlgn="base" hangingPunct="0">
              <a:spcBef>
                <a:spcPct val="0"/>
              </a:spcBef>
              <a:spcAft>
                <a:spcPct val="0"/>
              </a:spcAft>
              <a:tabLst>
                <a:tab pos="1260475" algn="l"/>
              </a:tabLst>
              <a:defRPr>
                <a:solidFill>
                  <a:schemeClr val="tx1"/>
                </a:solidFill>
                <a:latin typeface="Arial" panose="020B0604020202020204" pitchFamily="34" charset="0"/>
              </a:defRPr>
            </a:lvl7pPr>
            <a:lvl8pPr eaLnBrk="0" fontAlgn="base" hangingPunct="0">
              <a:spcBef>
                <a:spcPct val="0"/>
              </a:spcBef>
              <a:spcAft>
                <a:spcPct val="0"/>
              </a:spcAft>
              <a:tabLst>
                <a:tab pos="1260475" algn="l"/>
              </a:tabLst>
              <a:defRPr>
                <a:solidFill>
                  <a:schemeClr val="tx1"/>
                </a:solidFill>
                <a:latin typeface="Arial" panose="020B0604020202020204" pitchFamily="34" charset="0"/>
              </a:defRPr>
            </a:lvl8pPr>
            <a:lvl9pPr eaLnBrk="0" fontAlgn="base" hangingPunct="0">
              <a:spcBef>
                <a:spcPct val="0"/>
              </a:spcBef>
              <a:spcAft>
                <a:spcPct val="0"/>
              </a:spcAft>
              <a:tabLst>
                <a:tab pos="12604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260475" algn="l"/>
              </a:tabLst>
            </a:pPr>
            <a:r>
              <a:rPr kumimoji="0" lang="fr-FR" altLang="fr-FR"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Courant de source</a:t>
            </a:r>
            <a:endParaRPr kumimoji="0" lang="fr-FR" altLang="fr-FR"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60475" algn="l"/>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1454195" y="6400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 Courant de charge</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968409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152400"/>
            <a:ext cx="8596668" cy="810126"/>
          </a:xfrm>
        </p:spPr>
        <p:txBody>
          <a:bodyPr>
            <a:normAutofit fontScale="90000"/>
          </a:bodyPr>
          <a:lstStyle/>
          <a:p>
            <a:r>
              <a:rPr lang="fr-FR" b="1" dirty="0"/>
              <a:t>CHAPITRE IV : Filtrage Actif Parallèle Avec Contrôleur Floue</a:t>
            </a:r>
            <a:endParaRPr lang="fr-FR" dirty="0"/>
          </a:p>
        </p:txBody>
      </p:sp>
      <p:sp>
        <p:nvSpPr>
          <p:cNvPr id="3" name="Content Placeholder 2"/>
          <p:cNvSpPr>
            <a:spLocks noGrp="1"/>
          </p:cNvSpPr>
          <p:nvPr>
            <p:ph idx="1"/>
          </p:nvPr>
        </p:nvSpPr>
        <p:spPr>
          <a:xfrm>
            <a:off x="677333" y="2160588"/>
            <a:ext cx="4784353" cy="2831541"/>
          </a:xfrm>
        </p:spPr>
        <p:txBody>
          <a:bodyPr>
            <a:noAutofit/>
          </a:bodyPr>
          <a:lstStyle/>
          <a:p>
            <a:r>
              <a:rPr lang="fr-FR" b="1" dirty="0"/>
              <a:t>Simulation de l'ensemble </a:t>
            </a:r>
            <a:r>
              <a:rPr lang="fr-FR" b="1" dirty="0" err="1"/>
              <a:t>reseau</a:t>
            </a:r>
            <a:r>
              <a:rPr lang="fr-FR" b="1" dirty="0"/>
              <a:t> </a:t>
            </a:r>
            <a:r>
              <a:rPr lang="fr-FR" b="1" dirty="0" err="1"/>
              <a:t>electrique</a:t>
            </a:r>
            <a:r>
              <a:rPr lang="fr-FR" b="1" dirty="0"/>
              <a:t> avec l’utilisation du </a:t>
            </a:r>
            <a:r>
              <a:rPr lang="fr-FR" b="1" dirty="0" err="1"/>
              <a:t>fap</a:t>
            </a:r>
            <a:endParaRPr lang="fr-FR" b="1" dirty="0"/>
          </a:p>
          <a:p>
            <a:pPr marL="0" indent="0" algn="just">
              <a:buNone/>
            </a:pPr>
            <a:r>
              <a:rPr lang="fr-FR" dirty="0"/>
              <a:t>Nous ajoutons à notre installation le système FAP, afin de vérifier son efficacité et l’intérêt de son utilisation comme solution de dépollution. On applique la même configuration utilisé ultérieurement</a:t>
            </a:r>
            <a:endParaRPr lang="fr-FR" sz="2800" dirty="0"/>
          </a:p>
        </p:txBody>
      </p:sp>
      <p:pic>
        <p:nvPicPr>
          <p:cNvPr id="5123" name="Image 91"/>
          <p:cNvPicPr>
            <a:picLocks noChangeArrowheads="1"/>
          </p:cNvPicPr>
          <p:nvPr/>
        </p:nvPicPr>
        <p:blipFill>
          <a:blip r:embed="rId2">
            <a:extLst>
              <a:ext uri="{28A0092B-C50C-407E-A947-70E740481C1C}">
                <a14:useLocalDpi xmlns:a14="http://schemas.microsoft.com/office/drawing/2010/main" val="0"/>
              </a:ext>
            </a:extLst>
          </a:blip>
          <a:srcRect t="35571" b="36993"/>
          <a:stretch>
            <a:fillRect/>
          </a:stretch>
        </p:blipFill>
        <p:spPr bwMode="auto">
          <a:xfrm>
            <a:off x="6076950" y="1419726"/>
            <a:ext cx="6115050" cy="14382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Image 92"/>
          <p:cNvPicPr>
            <a:picLocks noChangeArrowheads="1"/>
          </p:cNvPicPr>
          <p:nvPr/>
        </p:nvPicPr>
        <p:blipFill>
          <a:blip r:embed="rId2">
            <a:extLst>
              <a:ext uri="{28A0092B-C50C-407E-A947-70E740481C1C}">
                <a14:useLocalDpi xmlns:a14="http://schemas.microsoft.com/office/drawing/2010/main" val="0"/>
              </a:ext>
            </a:extLst>
          </a:blip>
          <a:srcRect t="3764" b="68663"/>
          <a:stretch>
            <a:fillRect/>
          </a:stretch>
        </p:blipFill>
        <p:spPr bwMode="auto">
          <a:xfrm>
            <a:off x="6076950" y="3315201"/>
            <a:ext cx="6115050" cy="1438275"/>
          </a:xfrm>
          <a:prstGeom prst="rect">
            <a:avLst/>
          </a:prstGeom>
          <a:noFill/>
          <a:extLst>
            <a:ext uri="{909E8E84-426E-40DD-AFC4-6F175D3DCCD1}">
              <a14:hiddenFill xmlns:a14="http://schemas.microsoft.com/office/drawing/2010/main">
                <a:solidFill>
                  <a:srgbClr val="FFFFFF"/>
                </a:solidFill>
              </a14:hiddenFill>
            </a:ext>
          </a:extLst>
        </p:spPr>
      </p:pic>
      <p:pic>
        <p:nvPicPr>
          <p:cNvPr id="5121" name="Image 93"/>
          <p:cNvPicPr>
            <a:picLocks noChangeArrowheads="1"/>
          </p:cNvPicPr>
          <p:nvPr/>
        </p:nvPicPr>
        <p:blipFill>
          <a:blip r:embed="rId2">
            <a:extLst>
              <a:ext uri="{28A0092B-C50C-407E-A947-70E740481C1C}">
                <a14:useLocalDpi xmlns:a14="http://schemas.microsoft.com/office/drawing/2010/main" val="0"/>
              </a:ext>
            </a:extLst>
          </a:blip>
          <a:srcRect t="67693" b="4865"/>
          <a:stretch>
            <a:fillRect/>
          </a:stretch>
        </p:blipFill>
        <p:spPr bwMode="auto">
          <a:xfrm>
            <a:off x="6076950" y="5210676"/>
            <a:ext cx="6115050" cy="14382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6076950" y="96252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5" name="Rectangle 5"/>
          <p:cNvSpPr>
            <a:spLocks noChangeArrowheads="1"/>
          </p:cNvSpPr>
          <p:nvPr/>
        </p:nvSpPr>
        <p:spPr bwMode="auto">
          <a:xfrm>
            <a:off x="7871254" y="2809602"/>
            <a:ext cx="1039769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Courants de charge</a:t>
            </a:r>
            <a:endParaRPr kumimoji="0" lang="fr-FR" altLang="fr-FR"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6"/>
          <p:cNvSpPr>
            <a:spLocks noChangeArrowheads="1"/>
          </p:cNvSpPr>
          <p:nvPr/>
        </p:nvSpPr>
        <p:spPr bwMode="auto">
          <a:xfrm>
            <a:off x="7871254" y="4705077"/>
            <a:ext cx="1039769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 Courants de source</a:t>
            </a:r>
            <a:endParaRPr kumimoji="0" lang="fr-FR" altLang="fr-FR"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7"/>
          <p:cNvSpPr>
            <a:spLocks noChangeArrowheads="1"/>
          </p:cNvSpPr>
          <p:nvPr/>
        </p:nvSpPr>
        <p:spPr bwMode="auto">
          <a:xfrm>
            <a:off x="2592344" y="651302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 Courant inject</a:t>
            </a:r>
            <a:r>
              <a:rPr kumimoji="0" lang="fr-FR" altLang="fr-FR" sz="12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é</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788779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a:t>CHAPITRE IV : Filtrage Actif Parallèle Avec Contrôleur Floue</a:t>
            </a:r>
            <a:endParaRPr lang="fr-FR" dirty="0"/>
          </a:p>
        </p:txBody>
      </p:sp>
      <p:sp>
        <p:nvSpPr>
          <p:cNvPr id="3" name="Content Placeholder 2"/>
          <p:cNvSpPr>
            <a:spLocks noGrp="1"/>
          </p:cNvSpPr>
          <p:nvPr>
            <p:ph idx="1"/>
          </p:nvPr>
        </p:nvSpPr>
        <p:spPr/>
        <p:txBody>
          <a:bodyPr>
            <a:normAutofit lnSpcReduction="10000"/>
          </a:bodyPr>
          <a:lstStyle/>
          <a:p>
            <a:r>
              <a:rPr lang="fr-FR" b="1" dirty="0"/>
              <a:t>CONCLUSION</a:t>
            </a:r>
          </a:p>
          <a:p>
            <a:pPr marL="0" indent="0" algn="just">
              <a:buNone/>
            </a:pPr>
            <a:r>
              <a:rPr lang="fr-FR" dirty="0"/>
              <a:t>La qualité électrique dépend de la nature la charge et des différentes perturbations courant ou tension pouvant intervenir lors du fonctionnement. L’objectif de ce chapitre était de faire connaissance avec les différentes définitions et normes régissant la qualité électrique, ainsi que la mise en œuvre d’une simulation SIMULINK d’une installation électrique sensible aux perturbations afin de pouvoir ajouter un filtre actif de type FAP, qui permettra d’assurer la bonne qualité de l’énergie électrique. </a:t>
            </a:r>
          </a:p>
          <a:p>
            <a:pPr marL="0" indent="0" algn="just">
              <a:buNone/>
            </a:pPr>
            <a:r>
              <a:rPr lang="fr-FR" dirty="0"/>
              <a:t>En vue des différentes figures et tableau, nous avons pu déterminer que FAP donne de bons résultats en ce qui concerne la dépollution du courant. Nous pouvons déduire en étudiant le THD courant que la source est protégée de l’influence la charge non linéaire En conclusion l’installation à base de FAP est concluante</a:t>
            </a:r>
            <a:endParaRPr lang="fr-FR" dirty="0"/>
          </a:p>
        </p:txBody>
      </p:sp>
    </p:spTree>
    <p:extLst>
      <p:ext uri="{BB962C8B-B14F-4D97-AF65-F5344CB8AC3E}">
        <p14:creationId xmlns:p14="http://schemas.microsoft.com/office/powerpoint/2010/main" val="2110128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38546"/>
            <a:ext cx="8596668" cy="734291"/>
          </a:xfrm>
        </p:spPr>
        <p:txBody>
          <a:bodyPr/>
          <a:lstStyle/>
          <a:p>
            <a:pPr algn="ctr"/>
            <a:r>
              <a:rPr lang="fr-FR" dirty="0" smtClean="0"/>
              <a:t>Conclusion générale</a:t>
            </a:r>
            <a:endParaRPr lang="fr-FR" dirty="0"/>
          </a:p>
        </p:txBody>
      </p:sp>
      <p:sp>
        <p:nvSpPr>
          <p:cNvPr id="3" name="Content Placeholder 2"/>
          <p:cNvSpPr>
            <a:spLocks noGrp="1"/>
          </p:cNvSpPr>
          <p:nvPr>
            <p:ph idx="1"/>
          </p:nvPr>
        </p:nvSpPr>
        <p:spPr>
          <a:xfrm>
            <a:off x="677334" y="775855"/>
            <a:ext cx="9339502" cy="5832763"/>
          </a:xfrm>
        </p:spPr>
        <p:txBody>
          <a:bodyPr>
            <a:normAutofit/>
          </a:bodyPr>
          <a:lstStyle/>
          <a:p>
            <a:pPr marL="0" indent="0" algn="just">
              <a:buNone/>
            </a:pPr>
            <a:r>
              <a:rPr lang="fr-FR" dirty="0"/>
              <a:t>L’objectif essentiel de ce travail est de faire une comparaison théorique et pratique entre deux techniques de contrôle : MLI et La logique floue. De faire apparaitre les avantages d'une stratégie par rapport à une autre, une paramètre de comparaison est adopter : le contenu harmonique de grandeurs de sortie quantième par le THD.   </a:t>
            </a:r>
          </a:p>
          <a:p>
            <a:pPr marL="0" indent="0" algn="just">
              <a:buNone/>
            </a:pPr>
            <a:r>
              <a:rPr lang="fr-FR" dirty="0"/>
              <a:t>Pour atteindre nos objectifs de commande intelligent, notre travail c’est diviser en quatre chapitre, étudiant chacun une facette de notre mémoire. Ainsi, Le premier chapitre traite le perturbations électriques et son importance industrielle. Dans le deuxième chapitre, nous présenterons les filtres actifs et l’intérêt qu’ils apportent aux filtrages de la ligne de production électrique. Le troisième chapitre a permis de mettre en évidence le contrôleur à base de logique floue. Pour finir cette mémoire, le dernier chapitre à démontrer les performances de contrôle et filtrage des harmonique d’un filtre actif parallèle. </a:t>
            </a:r>
          </a:p>
          <a:p>
            <a:pPr marL="0" indent="0" algn="just">
              <a:buNone/>
            </a:pPr>
            <a:r>
              <a:rPr lang="fr-FR" dirty="0"/>
              <a:t>Nous avons pu observer par simulation l’intérêt d’utilisé les filtres actifs à travers leurs influences sur les différentes perturbations extérieurs sur la ligne de production affectant le courant.  Le contrôleur floue assure un fonctionnement stable et efficace. Les deux techniques ont présente des bons résultats en termes de THD. </a:t>
            </a:r>
          </a:p>
          <a:p>
            <a:pPr algn="just"/>
            <a:endParaRPr lang="fr-FR" dirty="0"/>
          </a:p>
        </p:txBody>
      </p:sp>
    </p:spTree>
    <p:extLst>
      <p:ext uri="{BB962C8B-B14F-4D97-AF65-F5344CB8AC3E}">
        <p14:creationId xmlns:p14="http://schemas.microsoft.com/office/powerpoint/2010/main" val="12160950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dirty="0"/>
              <a:t>REMERCIEMENTS</a:t>
            </a:r>
            <a:r>
              <a:rPr lang="fr-FR" i="1" dirty="0"/>
              <a:t>.</a:t>
            </a:r>
            <a:r>
              <a:rPr lang="fr-FR" dirty="0"/>
              <a:t/>
            </a:r>
            <a:br>
              <a:rPr lang="fr-FR" dirty="0"/>
            </a:br>
            <a:endParaRPr lang="fr-FR" dirty="0"/>
          </a:p>
        </p:txBody>
      </p:sp>
      <p:sp>
        <p:nvSpPr>
          <p:cNvPr id="3" name="Content Placeholder 2"/>
          <p:cNvSpPr>
            <a:spLocks noGrp="1"/>
          </p:cNvSpPr>
          <p:nvPr>
            <p:ph idx="1"/>
          </p:nvPr>
        </p:nvSpPr>
        <p:spPr>
          <a:xfrm>
            <a:off x="677334" y="1412444"/>
            <a:ext cx="9131684" cy="5002211"/>
          </a:xfrm>
        </p:spPr>
        <p:txBody>
          <a:bodyPr>
            <a:noAutofit/>
          </a:bodyPr>
          <a:lstStyle/>
          <a:p>
            <a:pPr marL="0" indent="0" algn="ctr">
              <a:buNone/>
            </a:pPr>
            <a:r>
              <a:rPr lang="fr-FR" sz="2400" i="1" dirty="0" smtClean="0">
                <a:latin typeface="Arial Rounded MT Bold" panose="020F0704030504030204" pitchFamily="34" charset="0"/>
              </a:rPr>
              <a:t>Avant </a:t>
            </a:r>
            <a:r>
              <a:rPr lang="fr-FR" sz="2400" i="1" dirty="0">
                <a:latin typeface="Arial Rounded MT Bold" panose="020F0704030504030204" pitchFamily="34" charset="0"/>
              </a:rPr>
              <a:t>tout on remercie Dieu le tout puissant qui nous a donné le</a:t>
            </a:r>
            <a:endParaRPr lang="fr-FR" sz="2400" dirty="0">
              <a:latin typeface="Arial Rounded MT Bold" panose="020F0704030504030204" pitchFamily="34" charset="0"/>
            </a:endParaRPr>
          </a:p>
          <a:p>
            <a:pPr marL="0" indent="0" algn="ctr">
              <a:buNone/>
            </a:pPr>
            <a:r>
              <a:rPr lang="fr-FR" sz="2400" i="1" dirty="0">
                <a:latin typeface="Arial Rounded MT Bold" panose="020F0704030504030204" pitchFamily="34" charset="0"/>
              </a:rPr>
              <a:t>courage la patience, l'aide et la volonté de réaliser ce modeste travail.</a:t>
            </a:r>
            <a:endParaRPr lang="fr-FR" sz="2400" dirty="0">
              <a:latin typeface="Arial Rounded MT Bold" panose="020F0704030504030204" pitchFamily="34" charset="0"/>
            </a:endParaRPr>
          </a:p>
          <a:p>
            <a:pPr marL="0" indent="0" algn="ctr">
              <a:buNone/>
            </a:pPr>
            <a:r>
              <a:rPr lang="fr-FR" sz="2400" i="1" dirty="0">
                <a:latin typeface="Arial Rounded MT Bold" panose="020F0704030504030204" pitchFamily="34" charset="0"/>
              </a:rPr>
              <a:t>Nous tenons à remercier vivement notre encadreur Dr : </a:t>
            </a:r>
            <a:r>
              <a:rPr lang="fr-FR" sz="2400" i="1" dirty="0" smtClean="0">
                <a:latin typeface="Arial Rounded MT Bold" panose="020F0704030504030204" pitchFamily="34" charset="0"/>
              </a:rPr>
              <a:t>TABBAKH.M qui </a:t>
            </a:r>
            <a:r>
              <a:rPr lang="fr-FR" sz="2400" i="1" dirty="0">
                <a:latin typeface="Arial Rounded MT Bold" panose="020F0704030504030204" pitchFamily="34" charset="0"/>
              </a:rPr>
              <a:t>à ménage un grand effort afin de nous permettre de mener</a:t>
            </a:r>
            <a:endParaRPr lang="fr-FR" sz="2400" dirty="0">
              <a:latin typeface="Arial Rounded MT Bold" panose="020F0704030504030204" pitchFamily="34" charset="0"/>
            </a:endParaRPr>
          </a:p>
          <a:p>
            <a:pPr marL="0" indent="0" algn="ctr">
              <a:buNone/>
            </a:pPr>
            <a:r>
              <a:rPr lang="fr-FR" sz="2400" i="1" dirty="0">
                <a:latin typeface="Arial Rounded MT Bold" panose="020F0704030504030204" pitchFamily="34" charset="0"/>
              </a:rPr>
              <a:t>à bien le présent travail et à qui nous exprimons notre gratitude</a:t>
            </a:r>
            <a:endParaRPr lang="fr-FR" sz="2400" dirty="0">
              <a:latin typeface="Arial Rounded MT Bold" panose="020F0704030504030204" pitchFamily="34" charset="0"/>
            </a:endParaRPr>
          </a:p>
          <a:p>
            <a:pPr marL="0" indent="0" algn="ctr">
              <a:buNone/>
            </a:pPr>
            <a:r>
              <a:rPr lang="fr-FR" sz="2400" i="1" dirty="0">
                <a:latin typeface="Arial Rounded MT Bold" panose="020F0704030504030204" pitchFamily="34" charset="0"/>
              </a:rPr>
              <a:t>et notre respect.</a:t>
            </a:r>
            <a:endParaRPr lang="fr-FR" sz="2400" dirty="0">
              <a:latin typeface="Arial Rounded MT Bold" panose="020F0704030504030204" pitchFamily="34" charset="0"/>
            </a:endParaRPr>
          </a:p>
          <a:p>
            <a:pPr marL="0" indent="0" algn="ctr">
              <a:buNone/>
            </a:pPr>
            <a:r>
              <a:rPr lang="fr-FR" sz="2400" i="1" dirty="0">
                <a:latin typeface="Arial Rounded MT Bold" panose="020F0704030504030204" pitchFamily="34" charset="0"/>
              </a:rPr>
              <a:t>Nous remerciements aux enseignants du département d’électronique.</a:t>
            </a:r>
            <a:endParaRPr lang="fr-FR" sz="2400" dirty="0">
              <a:latin typeface="Arial Rounded MT Bold" panose="020F0704030504030204" pitchFamily="34" charset="0"/>
            </a:endParaRPr>
          </a:p>
          <a:p>
            <a:pPr marL="0" indent="0" algn="just">
              <a:buNone/>
            </a:pPr>
            <a:endParaRPr lang="fr-FR" sz="2400" dirty="0"/>
          </a:p>
        </p:txBody>
      </p:sp>
    </p:spTree>
    <p:extLst>
      <p:ext uri="{BB962C8B-B14F-4D97-AF65-F5344CB8AC3E}">
        <p14:creationId xmlns:p14="http://schemas.microsoft.com/office/powerpoint/2010/main" val="2296211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2509"/>
            <a:ext cx="8596668" cy="831273"/>
          </a:xfrm>
        </p:spPr>
        <p:txBody>
          <a:bodyPr/>
          <a:lstStyle/>
          <a:p>
            <a:pPr algn="ctr"/>
            <a:r>
              <a:rPr lang="fr-FR" i="1" dirty="0" smtClean="0"/>
              <a:t>dédicace</a:t>
            </a:r>
            <a:endParaRPr lang="fr-FR" dirty="0"/>
          </a:p>
        </p:txBody>
      </p:sp>
      <p:sp>
        <p:nvSpPr>
          <p:cNvPr id="3" name="Content Placeholder 2"/>
          <p:cNvSpPr>
            <a:spLocks noGrp="1"/>
          </p:cNvSpPr>
          <p:nvPr>
            <p:ph idx="1"/>
          </p:nvPr>
        </p:nvSpPr>
        <p:spPr>
          <a:xfrm>
            <a:off x="677334" y="1260765"/>
            <a:ext cx="10392448" cy="5278580"/>
          </a:xfrm>
        </p:spPr>
        <p:txBody>
          <a:bodyPr>
            <a:noAutofit/>
          </a:bodyPr>
          <a:lstStyle/>
          <a:p>
            <a:pPr marL="0" indent="0" algn="ctr">
              <a:buNone/>
            </a:pPr>
            <a:r>
              <a:rPr lang="fr-FR" sz="2400" i="1" dirty="0"/>
              <a:t>Je </a:t>
            </a:r>
            <a:r>
              <a:rPr lang="fr-FR" sz="2400" i="1" dirty="0" smtClean="0"/>
              <a:t>remercie</a:t>
            </a:r>
            <a:r>
              <a:rPr lang="ar-SA" sz="2400" dirty="0" smtClean="0"/>
              <a:t>الله</a:t>
            </a:r>
            <a:r>
              <a:rPr lang="fr-FR" sz="2400" dirty="0" smtClean="0"/>
              <a:t> </a:t>
            </a:r>
            <a:r>
              <a:rPr lang="ar-SA" sz="2400" dirty="0" smtClean="0"/>
              <a:t> </a:t>
            </a:r>
            <a:r>
              <a:rPr lang="fr-FR" sz="2400" i="1" dirty="0"/>
              <a:t>tout puissant, qui m’a donné la force de concevoir ce</a:t>
            </a:r>
            <a:endParaRPr lang="fr-FR" sz="2400" dirty="0"/>
          </a:p>
          <a:p>
            <a:pPr marL="0" indent="0" algn="ctr">
              <a:buNone/>
            </a:pPr>
            <a:r>
              <a:rPr lang="fr-FR" sz="2400" i="1" dirty="0"/>
              <a:t>travail et que le salut et la bénédiction de dieu soient sur notre</a:t>
            </a:r>
            <a:endParaRPr lang="fr-FR" sz="2400" dirty="0"/>
          </a:p>
          <a:p>
            <a:pPr marL="0" indent="0" algn="ctr">
              <a:buNone/>
            </a:pPr>
            <a:r>
              <a:rPr lang="fr-FR" sz="2400" i="1" dirty="0"/>
              <a:t>prophète Mohamed.</a:t>
            </a:r>
            <a:endParaRPr lang="fr-FR" sz="2400" dirty="0"/>
          </a:p>
          <a:p>
            <a:pPr marL="0" indent="0" algn="ctr">
              <a:buNone/>
            </a:pPr>
            <a:r>
              <a:rPr lang="fr-FR" sz="2400" i="1" dirty="0"/>
              <a:t>Pour ma grande famille </a:t>
            </a:r>
            <a:endParaRPr lang="fr-FR" sz="2400" dirty="0"/>
          </a:p>
          <a:p>
            <a:pPr marL="0" indent="0" algn="ctr">
              <a:buNone/>
            </a:pPr>
            <a:r>
              <a:rPr lang="fr-FR" sz="2400" i="1" dirty="0"/>
              <a:t>Mes chers parents </a:t>
            </a:r>
            <a:endParaRPr lang="fr-FR" sz="2400" dirty="0"/>
          </a:p>
          <a:p>
            <a:pPr marL="0" indent="0" algn="ctr">
              <a:buNone/>
            </a:pPr>
            <a:r>
              <a:rPr lang="fr-FR" sz="2400" i="1" dirty="0"/>
              <a:t>Mon chers frères </a:t>
            </a:r>
            <a:endParaRPr lang="fr-FR" sz="2400" dirty="0"/>
          </a:p>
          <a:p>
            <a:pPr marL="0" indent="0" algn="ctr">
              <a:buNone/>
            </a:pPr>
            <a:r>
              <a:rPr lang="fr-FR" sz="2400" i="1" dirty="0"/>
              <a:t>Un grand merci pour ma chère femme </a:t>
            </a:r>
            <a:endParaRPr lang="fr-FR" sz="2400" dirty="0"/>
          </a:p>
          <a:p>
            <a:pPr marL="0" indent="0" algn="ctr">
              <a:buNone/>
            </a:pPr>
            <a:r>
              <a:rPr lang="fr-FR" sz="2400" i="1" dirty="0"/>
              <a:t>Mes amis </a:t>
            </a:r>
            <a:endParaRPr lang="fr-FR" sz="2400" dirty="0"/>
          </a:p>
          <a:p>
            <a:pPr marL="0" indent="0" algn="ctr">
              <a:buNone/>
            </a:pPr>
            <a:r>
              <a:rPr lang="fr-FR" sz="2400" i="1" dirty="0"/>
              <a:t>Je dédie ce modeste </a:t>
            </a:r>
            <a:r>
              <a:rPr lang="fr-FR" sz="2400" i="1" dirty="0" smtClean="0"/>
              <a:t>travail</a:t>
            </a:r>
          </a:p>
          <a:p>
            <a:pPr marL="0" indent="0" algn="r">
              <a:buNone/>
            </a:pPr>
            <a:r>
              <a:rPr lang="fr-FR" sz="2400" i="1" dirty="0" smtClean="0"/>
              <a:t>KACEM </a:t>
            </a:r>
            <a:r>
              <a:rPr lang="fr-FR" sz="2400" i="1" dirty="0" err="1" smtClean="0"/>
              <a:t>Seddik</a:t>
            </a:r>
            <a:endParaRPr lang="fr-FR" sz="2400" dirty="0"/>
          </a:p>
        </p:txBody>
      </p:sp>
    </p:spTree>
    <p:extLst>
      <p:ext uri="{BB962C8B-B14F-4D97-AF65-F5344CB8AC3E}">
        <p14:creationId xmlns:p14="http://schemas.microsoft.com/office/powerpoint/2010/main" val="25021216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207818"/>
            <a:ext cx="8596668" cy="803564"/>
          </a:xfrm>
        </p:spPr>
        <p:txBody>
          <a:bodyPr/>
          <a:lstStyle/>
          <a:p>
            <a:pPr algn="ctr"/>
            <a:r>
              <a:rPr lang="fr-FR" i="1" dirty="0"/>
              <a:t>dédicace</a:t>
            </a:r>
            <a:endParaRPr lang="fr-FR" dirty="0"/>
          </a:p>
        </p:txBody>
      </p:sp>
      <p:sp>
        <p:nvSpPr>
          <p:cNvPr id="3" name="Content Placeholder 2"/>
          <p:cNvSpPr>
            <a:spLocks noGrp="1"/>
          </p:cNvSpPr>
          <p:nvPr>
            <p:ph idx="1"/>
          </p:nvPr>
        </p:nvSpPr>
        <p:spPr>
          <a:xfrm>
            <a:off x="677333" y="1163782"/>
            <a:ext cx="9353357" cy="5569527"/>
          </a:xfrm>
        </p:spPr>
        <p:txBody>
          <a:bodyPr>
            <a:normAutofit fontScale="55000" lnSpcReduction="20000"/>
          </a:bodyPr>
          <a:lstStyle/>
          <a:p>
            <a:pPr marL="0" indent="0" algn="ctr">
              <a:lnSpc>
                <a:spcPct val="170000"/>
              </a:lnSpc>
              <a:buNone/>
            </a:pPr>
            <a:r>
              <a:rPr lang="fr-FR" sz="3600" b="1" i="1" dirty="0">
                <a:latin typeface="Arial Rounded MT Bold" panose="020F0704030504030204" pitchFamily="34" charset="0"/>
              </a:rPr>
              <a:t>Je remercie</a:t>
            </a:r>
            <a:r>
              <a:rPr lang="ar-SA" sz="3600" b="1" dirty="0">
                <a:latin typeface="Arial Rounded MT Bold" panose="020F0704030504030204" pitchFamily="34" charset="0"/>
              </a:rPr>
              <a:t>الله  </a:t>
            </a:r>
            <a:r>
              <a:rPr lang="fr-FR" sz="3600" b="1" i="1" dirty="0">
                <a:latin typeface="Arial Rounded MT Bold" panose="020F0704030504030204" pitchFamily="34" charset="0"/>
              </a:rPr>
              <a:t>tout puissant, qui m’a donné la force de concevoir ce</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travail et que le salut et la bénédiction de dieu soient sur notre</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prophète Mohamed.</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Pour ma grande famille </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Mes chers parents </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Mes amis </a:t>
            </a:r>
            <a:endParaRPr lang="fr-FR" sz="3600" dirty="0">
              <a:latin typeface="Arial Rounded MT Bold" panose="020F0704030504030204" pitchFamily="34" charset="0"/>
            </a:endParaRPr>
          </a:p>
          <a:p>
            <a:pPr marL="0" indent="0" algn="ctr">
              <a:lnSpc>
                <a:spcPct val="170000"/>
              </a:lnSpc>
              <a:buNone/>
            </a:pPr>
            <a:r>
              <a:rPr lang="fr-FR" sz="3600" b="1" i="1" dirty="0">
                <a:latin typeface="Arial Rounded MT Bold" panose="020F0704030504030204" pitchFamily="34" charset="0"/>
              </a:rPr>
              <a:t>Je dédie ce travail</a:t>
            </a:r>
            <a:endParaRPr lang="fr-FR" sz="3600" dirty="0">
              <a:latin typeface="Arial Rounded MT Bold" panose="020F0704030504030204" pitchFamily="34" charset="0"/>
            </a:endParaRPr>
          </a:p>
          <a:p>
            <a:pPr marL="0" indent="0" algn="ctr">
              <a:buNone/>
            </a:pPr>
            <a:r>
              <a:rPr lang="fr-FR" b="1" i="1" dirty="0">
                <a:latin typeface="Arial Rounded MT Bold" panose="020F0704030504030204" pitchFamily="34" charset="0"/>
              </a:rPr>
              <a:t> </a:t>
            </a:r>
            <a:endParaRPr lang="fr-FR" dirty="0">
              <a:latin typeface="Arial Rounded MT Bold" panose="020F0704030504030204" pitchFamily="34" charset="0"/>
            </a:endParaRPr>
          </a:p>
          <a:p>
            <a:pPr marL="0" indent="0" algn="ctr">
              <a:buNone/>
            </a:pPr>
            <a:r>
              <a:rPr lang="fr-FR" b="1" i="1" dirty="0">
                <a:latin typeface="Arial Rounded MT Bold" panose="020F0704030504030204" pitchFamily="34" charset="0"/>
              </a:rPr>
              <a:t> </a:t>
            </a:r>
            <a:endParaRPr lang="fr-FR" dirty="0">
              <a:latin typeface="Arial Rounded MT Bold" panose="020F0704030504030204" pitchFamily="34" charset="0"/>
            </a:endParaRPr>
          </a:p>
          <a:p>
            <a:pPr marL="0" indent="0" algn="r">
              <a:buNone/>
            </a:pPr>
            <a:r>
              <a:rPr lang="fr-FR" sz="5100" b="1" i="1" dirty="0">
                <a:latin typeface="Arial Rounded MT Bold" panose="020F0704030504030204" pitchFamily="34" charset="0"/>
              </a:rPr>
              <a:t>MANSOURE Djamel </a:t>
            </a:r>
            <a:r>
              <a:rPr lang="fr-FR" sz="5100" b="1" i="1" dirty="0" err="1">
                <a:latin typeface="Arial Rounded MT Bold" panose="020F0704030504030204" pitchFamily="34" charset="0"/>
              </a:rPr>
              <a:t>eddine</a:t>
            </a:r>
            <a:endParaRPr lang="fr-FR" sz="5100" dirty="0">
              <a:latin typeface="Arial Rounded MT Bold" panose="020F0704030504030204" pitchFamily="34" charset="0"/>
            </a:endParaRPr>
          </a:p>
          <a:p>
            <a:endParaRPr lang="fr-FR" dirty="0"/>
          </a:p>
        </p:txBody>
      </p:sp>
    </p:spTree>
    <p:extLst>
      <p:ext uri="{BB962C8B-B14F-4D97-AF65-F5344CB8AC3E}">
        <p14:creationId xmlns:p14="http://schemas.microsoft.com/office/powerpoint/2010/main" val="3390175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err="1"/>
              <a:t>Chpitre</a:t>
            </a:r>
            <a:r>
              <a:rPr lang="fr-FR" b="1" dirty="0"/>
              <a:t> I: Qualité De L’énergie Electrique</a:t>
            </a:r>
            <a:br>
              <a:rPr lang="fr-FR" b="1" dirty="0"/>
            </a:br>
            <a:endParaRPr lang="fr-FR" dirty="0"/>
          </a:p>
        </p:txBody>
      </p:sp>
      <p:sp>
        <p:nvSpPr>
          <p:cNvPr id="3" name="Content Placeholder 2"/>
          <p:cNvSpPr>
            <a:spLocks noGrp="1"/>
          </p:cNvSpPr>
          <p:nvPr>
            <p:ph idx="1"/>
          </p:nvPr>
        </p:nvSpPr>
        <p:spPr>
          <a:xfrm>
            <a:off x="512618" y="1690255"/>
            <a:ext cx="9434946" cy="5029200"/>
          </a:xfrm>
        </p:spPr>
        <p:txBody>
          <a:bodyPr>
            <a:normAutofit lnSpcReduction="10000"/>
          </a:bodyPr>
          <a:lstStyle/>
          <a:p>
            <a:pPr algn="just"/>
            <a:r>
              <a:rPr lang="fr-FR" sz="2400" dirty="0" smtClean="0"/>
              <a:t>Introduction</a:t>
            </a:r>
          </a:p>
          <a:p>
            <a:pPr marL="0" indent="0" algn="just">
              <a:buNone/>
            </a:pPr>
            <a:r>
              <a:rPr lang="fr-FR" sz="2400" dirty="0" smtClean="0"/>
              <a:t>Grâce </a:t>
            </a:r>
            <a:r>
              <a:rPr lang="fr-FR" sz="2400" dirty="0"/>
              <a:t>aux progrès technologiques réalisés ces dernières années dans le domaine de l’électronique de puissance, les convertisseurs statiques voient progressivement leur champ d’applications s’élargir. Certaines de ces nouvelles applications, telles que le filtrage actif et la dépollution de réseaux électriques, ou l’alimentation de machines à courant alternatif pour des applications particulières, sont très exigeantes en termes de performances dynamiques.  </a:t>
            </a:r>
            <a:endParaRPr lang="fr-FR" sz="2400" dirty="0" smtClean="0"/>
          </a:p>
          <a:p>
            <a:pPr marL="0" indent="0" algn="just">
              <a:buNone/>
            </a:pPr>
            <a:r>
              <a:rPr lang="fr-FR" sz="2400" dirty="0"/>
              <a:t>Les éléments de puissance, associés à des dispositifs auxiliaires appropriés (commande de gâchettes, radiateurs de dissipation, circuit RC</a:t>
            </a:r>
            <a:r>
              <a:rPr lang="fr-FR" sz="2400" b="1" dirty="0"/>
              <a:t> </a:t>
            </a:r>
            <a:r>
              <a:rPr lang="fr-FR" sz="2400" dirty="0"/>
              <a:t>de protection), composent des modules standard permettant la conversion de puissance, tel que les redresseurs, les onduleurs, les cyclo convertisseur … etc. </a:t>
            </a:r>
          </a:p>
          <a:p>
            <a:pPr marL="0" indent="0">
              <a:buNone/>
            </a:pPr>
            <a:endParaRPr lang="fr-FR" dirty="0"/>
          </a:p>
          <a:p>
            <a:endParaRPr lang="fr-FR" dirty="0"/>
          </a:p>
        </p:txBody>
      </p:sp>
    </p:spTree>
    <p:extLst>
      <p:ext uri="{BB962C8B-B14F-4D97-AF65-F5344CB8AC3E}">
        <p14:creationId xmlns:p14="http://schemas.microsoft.com/office/powerpoint/2010/main" val="3189476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3" y="3048000"/>
            <a:ext cx="10557163" cy="2152073"/>
          </a:xfrm>
        </p:spPr>
        <p:txBody>
          <a:bodyPr>
            <a:noAutofit/>
          </a:bodyPr>
          <a:lstStyle/>
          <a:p>
            <a:r>
              <a:rPr lang="fr-FR" sz="6600" dirty="0" smtClean="0"/>
              <a:t>Merci pour votre attention</a:t>
            </a:r>
            <a:endParaRPr lang="fr-FR" sz="6600" dirty="0"/>
          </a:p>
        </p:txBody>
      </p:sp>
    </p:spTree>
    <p:extLst>
      <p:ext uri="{BB962C8B-B14F-4D97-AF65-F5344CB8AC3E}">
        <p14:creationId xmlns:p14="http://schemas.microsoft.com/office/powerpoint/2010/main" val="818811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586335" y="1798333"/>
            <a:ext cx="8596668" cy="4768722"/>
          </a:xfrm>
        </p:spPr>
        <p:txBody>
          <a:bodyPr>
            <a:normAutofit fontScale="92500" lnSpcReduction="10000"/>
          </a:bodyPr>
          <a:lstStyle/>
          <a:p>
            <a:pPr lvl="0"/>
            <a:r>
              <a:rPr lang="fr-FR" b="1" dirty="0" err="1" smtClean="0"/>
              <a:t>Définiti</a:t>
            </a:r>
            <a:r>
              <a:rPr lang="fr-FR" dirty="0" smtClean="0"/>
              <a:t> </a:t>
            </a:r>
            <a:r>
              <a:rPr lang="fr-FR" b="1" dirty="0"/>
              <a:t>on de l'onduleur </a:t>
            </a:r>
          </a:p>
          <a:p>
            <a:pPr marL="0" indent="0">
              <a:buNone/>
            </a:pPr>
            <a:r>
              <a:rPr lang="fr-FR" dirty="0"/>
              <a:t>Un onduleur est un convertisseur statique assurant la conversion d’énergie électrique de la forme continue (DC) à la forme alternative (AC). En fait, cette conversion d'énergie est satisfaite au moyen d'un dispositif de commande (semi-conducteurs). Il permet d’obtenir aux bornes du récepteur une tension alternative réglable en fréquence et en valeur efficace, en utilisant ainsi une séquence adéquate de commande. </a:t>
            </a:r>
            <a:r>
              <a:rPr lang="fr-FR" b="1" dirty="0"/>
              <a:t>Figure 1.1 </a:t>
            </a:r>
            <a:r>
              <a:rPr lang="fr-FR" dirty="0"/>
              <a:t>représente schéma de principe de l’onduleur.</a:t>
            </a:r>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endParaRPr lang="fr-FR" dirty="0"/>
          </a:p>
          <a:p>
            <a:r>
              <a:rPr lang="fr-FR" b="1" dirty="0"/>
              <a:t>Types d'onduleurs  </a:t>
            </a:r>
          </a:p>
          <a:p>
            <a:pPr>
              <a:buAutoNum type="arabicPeriod"/>
            </a:pPr>
            <a:r>
              <a:rPr lang="fr-FR" b="1" dirty="0"/>
              <a:t>Onduleur autonome </a:t>
            </a:r>
          </a:p>
          <a:p>
            <a:pPr>
              <a:buAutoNum type="arabicPeriod"/>
            </a:pPr>
            <a:r>
              <a:rPr lang="fr-FR" b="1" dirty="0"/>
              <a:t>Onduleur non autonome   </a:t>
            </a:r>
          </a:p>
          <a:p>
            <a:pPr marL="0" indent="0">
              <a:buNone/>
            </a:pPr>
            <a:endParaRPr lang="fr-FR" dirty="0"/>
          </a:p>
          <a:p>
            <a:endParaRPr lang="fr-FR" dirty="0"/>
          </a:p>
        </p:txBody>
      </p:sp>
      <p:grpSp>
        <p:nvGrpSpPr>
          <p:cNvPr id="4" name="Group 3"/>
          <p:cNvGrpSpPr/>
          <p:nvPr/>
        </p:nvGrpSpPr>
        <p:grpSpPr>
          <a:xfrm>
            <a:off x="2041837" y="3960686"/>
            <a:ext cx="5685663" cy="1192404"/>
            <a:chOff x="0" y="0"/>
            <a:chExt cx="5686044" cy="1192530"/>
          </a:xfrm>
        </p:grpSpPr>
        <p:pic>
          <p:nvPicPr>
            <p:cNvPr id="5" name="Picture 4"/>
            <p:cNvPicPr/>
            <p:nvPr/>
          </p:nvPicPr>
          <p:blipFill>
            <a:blip r:embed="rId2"/>
            <a:stretch>
              <a:fillRect/>
            </a:stretch>
          </p:blipFill>
          <p:spPr>
            <a:xfrm>
              <a:off x="2099310" y="280415"/>
              <a:ext cx="1434084" cy="731520"/>
            </a:xfrm>
            <a:prstGeom prst="rect">
              <a:avLst/>
            </a:prstGeom>
          </p:spPr>
        </p:pic>
        <p:sp>
          <p:nvSpPr>
            <p:cNvPr id="6" name="Shape 1534"/>
            <p:cNvSpPr/>
            <p:nvPr/>
          </p:nvSpPr>
          <p:spPr>
            <a:xfrm>
              <a:off x="1035558" y="313182"/>
              <a:ext cx="967740" cy="537972"/>
            </a:xfrm>
            <a:custGeom>
              <a:avLst/>
              <a:gdLst/>
              <a:ahLst/>
              <a:cxnLst/>
              <a:rect l="0" t="0" r="0" b="0"/>
              <a:pathLst>
                <a:path w="967740" h="537972">
                  <a:moveTo>
                    <a:pt x="483870" y="0"/>
                  </a:moveTo>
                  <a:cubicBezTo>
                    <a:pt x="216408" y="0"/>
                    <a:pt x="0" y="120397"/>
                    <a:pt x="0" y="268986"/>
                  </a:cubicBezTo>
                  <a:cubicBezTo>
                    <a:pt x="0" y="417576"/>
                    <a:pt x="216408" y="537972"/>
                    <a:pt x="483870" y="537972"/>
                  </a:cubicBezTo>
                  <a:cubicBezTo>
                    <a:pt x="751332" y="537972"/>
                    <a:pt x="967740" y="417576"/>
                    <a:pt x="967740" y="268986"/>
                  </a:cubicBezTo>
                  <a:cubicBezTo>
                    <a:pt x="967740" y="120397"/>
                    <a:pt x="751332" y="0"/>
                    <a:pt x="483870" y="0"/>
                  </a:cubicBezTo>
                  <a:close/>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7" name="Rectangle 6"/>
            <p:cNvSpPr/>
            <p:nvPr/>
          </p:nvSpPr>
          <p:spPr>
            <a:xfrm>
              <a:off x="1320546" y="459894"/>
              <a:ext cx="576779"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Source </a:t>
              </a:r>
            </a:p>
          </p:txBody>
        </p:sp>
        <p:sp>
          <p:nvSpPr>
            <p:cNvPr id="8" name="Rectangle 7"/>
            <p:cNvSpPr/>
            <p:nvPr/>
          </p:nvSpPr>
          <p:spPr>
            <a:xfrm>
              <a:off x="1256541" y="624480"/>
              <a:ext cx="747090" cy="173471"/>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Continue </a:t>
              </a:r>
            </a:p>
          </p:txBody>
        </p:sp>
        <p:sp>
          <p:nvSpPr>
            <p:cNvPr id="9" name="Shape 1538"/>
            <p:cNvSpPr/>
            <p:nvPr/>
          </p:nvSpPr>
          <p:spPr>
            <a:xfrm>
              <a:off x="3574542" y="250698"/>
              <a:ext cx="1048512" cy="653796"/>
            </a:xfrm>
            <a:custGeom>
              <a:avLst/>
              <a:gdLst/>
              <a:ahLst/>
              <a:cxnLst/>
              <a:rect l="0" t="0" r="0" b="0"/>
              <a:pathLst>
                <a:path w="1048512" h="653796">
                  <a:moveTo>
                    <a:pt x="524256" y="0"/>
                  </a:moveTo>
                  <a:cubicBezTo>
                    <a:pt x="234696" y="0"/>
                    <a:pt x="0" y="146304"/>
                    <a:pt x="0" y="326898"/>
                  </a:cubicBezTo>
                  <a:cubicBezTo>
                    <a:pt x="0" y="507492"/>
                    <a:pt x="234696" y="653796"/>
                    <a:pt x="524256" y="653796"/>
                  </a:cubicBezTo>
                  <a:cubicBezTo>
                    <a:pt x="813816" y="653796"/>
                    <a:pt x="1048512" y="507492"/>
                    <a:pt x="1048512" y="326898"/>
                  </a:cubicBezTo>
                  <a:cubicBezTo>
                    <a:pt x="1048512" y="146304"/>
                    <a:pt x="813816" y="0"/>
                    <a:pt x="524256" y="0"/>
                  </a:cubicBezTo>
                  <a:close/>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0" name="Rectangle 9"/>
            <p:cNvSpPr/>
            <p:nvPr/>
          </p:nvSpPr>
          <p:spPr>
            <a:xfrm>
              <a:off x="3899916" y="413410"/>
              <a:ext cx="576779"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Source </a:t>
              </a:r>
            </a:p>
          </p:txBody>
        </p:sp>
        <p:sp>
          <p:nvSpPr>
            <p:cNvPr id="11" name="Rectangle 10"/>
            <p:cNvSpPr/>
            <p:nvPr/>
          </p:nvSpPr>
          <p:spPr>
            <a:xfrm>
              <a:off x="3797041" y="580291"/>
              <a:ext cx="852869"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alternative </a:t>
              </a:r>
            </a:p>
          </p:txBody>
        </p:sp>
        <p:sp>
          <p:nvSpPr>
            <p:cNvPr id="12" name="Rectangle 11"/>
            <p:cNvSpPr/>
            <p:nvPr/>
          </p:nvSpPr>
          <p:spPr>
            <a:xfrm>
              <a:off x="1994161" y="955187"/>
              <a:ext cx="2161082"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Convertisseur DC          AC </a:t>
              </a:r>
            </a:p>
          </p:txBody>
        </p:sp>
        <p:sp>
          <p:nvSpPr>
            <p:cNvPr id="13" name="Shape 1543"/>
            <p:cNvSpPr/>
            <p:nvPr/>
          </p:nvSpPr>
          <p:spPr>
            <a:xfrm>
              <a:off x="3093720" y="973836"/>
              <a:ext cx="214884" cy="107442"/>
            </a:xfrm>
            <a:custGeom>
              <a:avLst/>
              <a:gdLst/>
              <a:ahLst/>
              <a:cxnLst/>
              <a:rect l="0" t="0" r="0" b="0"/>
              <a:pathLst>
                <a:path w="214884" h="107442">
                  <a:moveTo>
                    <a:pt x="160782" y="0"/>
                  </a:moveTo>
                  <a:lnTo>
                    <a:pt x="160782" y="26670"/>
                  </a:lnTo>
                  <a:lnTo>
                    <a:pt x="0" y="26670"/>
                  </a:lnTo>
                  <a:lnTo>
                    <a:pt x="0" y="80010"/>
                  </a:lnTo>
                  <a:lnTo>
                    <a:pt x="160782" y="80010"/>
                  </a:lnTo>
                  <a:lnTo>
                    <a:pt x="160782" y="107442"/>
                  </a:lnTo>
                  <a:lnTo>
                    <a:pt x="214884" y="53340"/>
                  </a:lnTo>
                  <a:close/>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4" name="Shape 1545"/>
            <p:cNvSpPr/>
            <p:nvPr/>
          </p:nvSpPr>
          <p:spPr>
            <a:xfrm>
              <a:off x="2042160" y="531113"/>
              <a:ext cx="537210" cy="108204"/>
            </a:xfrm>
            <a:custGeom>
              <a:avLst/>
              <a:gdLst/>
              <a:ahLst/>
              <a:cxnLst/>
              <a:rect l="0" t="0" r="0" b="0"/>
              <a:pathLst>
                <a:path w="537210" h="108204">
                  <a:moveTo>
                    <a:pt x="403098" y="0"/>
                  </a:moveTo>
                  <a:lnTo>
                    <a:pt x="403098" y="27432"/>
                  </a:lnTo>
                  <a:lnTo>
                    <a:pt x="0" y="27432"/>
                  </a:lnTo>
                  <a:lnTo>
                    <a:pt x="0" y="80773"/>
                  </a:lnTo>
                  <a:lnTo>
                    <a:pt x="403098" y="80773"/>
                  </a:lnTo>
                  <a:lnTo>
                    <a:pt x="403098" y="108204"/>
                  </a:lnTo>
                  <a:lnTo>
                    <a:pt x="537210" y="54102"/>
                  </a:lnTo>
                  <a:close/>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5" name="Shape 1547"/>
            <p:cNvSpPr/>
            <p:nvPr/>
          </p:nvSpPr>
          <p:spPr>
            <a:xfrm>
              <a:off x="3135630" y="531113"/>
              <a:ext cx="429768" cy="108204"/>
            </a:xfrm>
            <a:custGeom>
              <a:avLst/>
              <a:gdLst/>
              <a:ahLst/>
              <a:cxnLst/>
              <a:rect l="0" t="0" r="0" b="0"/>
              <a:pathLst>
                <a:path w="429768" h="108204">
                  <a:moveTo>
                    <a:pt x="322326" y="0"/>
                  </a:moveTo>
                  <a:lnTo>
                    <a:pt x="322326" y="27432"/>
                  </a:lnTo>
                  <a:lnTo>
                    <a:pt x="0" y="27432"/>
                  </a:lnTo>
                  <a:lnTo>
                    <a:pt x="0" y="80773"/>
                  </a:lnTo>
                  <a:lnTo>
                    <a:pt x="322326" y="80773"/>
                  </a:lnTo>
                  <a:lnTo>
                    <a:pt x="322326" y="108204"/>
                  </a:lnTo>
                  <a:lnTo>
                    <a:pt x="429768" y="54102"/>
                  </a:lnTo>
                  <a:close/>
                </a:path>
              </a:pathLst>
            </a:custGeom>
            <a:ln w="8966" cap="rnd">
              <a:round/>
            </a:ln>
          </p:spPr>
          <p:style>
            <a:lnRef idx="1">
              <a:srgbClr val="000000"/>
            </a:lnRef>
            <a:fillRef idx="0">
              <a:srgbClr val="000000">
                <a:alpha val="0"/>
              </a:srgbClr>
            </a:fillRef>
            <a:effectRef idx="0">
              <a:scrgbClr r="0" g="0" b="0"/>
            </a:effectRef>
            <a:fontRef idx="none"/>
          </p:style>
          <p:txBody>
            <a:bodyPr/>
            <a:lstStyle/>
            <a:p>
              <a:endParaRPr lang="fr-FR"/>
            </a:p>
          </p:txBody>
        </p:sp>
        <p:sp>
          <p:nvSpPr>
            <p:cNvPr id="16" name="Rectangle 15"/>
            <p:cNvSpPr/>
            <p:nvPr/>
          </p:nvSpPr>
          <p:spPr>
            <a:xfrm>
              <a:off x="3167634" y="385217"/>
              <a:ext cx="502789" cy="173469"/>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Sortie </a:t>
              </a:r>
            </a:p>
          </p:txBody>
        </p:sp>
        <p:sp>
          <p:nvSpPr>
            <p:cNvPr id="17" name="Rectangle 16"/>
            <p:cNvSpPr/>
            <p:nvPr/>
          </p:nvSpPr>
          <p:spPr>
            <a:xfrm>
              <a:off x="2081785" y="385217"/>
              <a:ext cx="545390" cy="173469"/>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Entrée </a:t>
              </a:r>
            </a:p>
          </p:txBody>
        </p:sp>
        <p:sp>
          <p:nvSpPr>
            <p:cNvPr id="18" name="Rectangle 17"/>
            <p:cNvSpPr/>
            <p:nvPr/>
          </p:nvSpPr>
          <p:spPr>
            <a:xfrm>
              <a:off x="70847" y="50693"/>
              <a:ext cx="47674" cy="173471"/>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19" name="Shape 190852"/>
            <p:cNvSpPr/>
            <p:nvPr/>
          </p:nvSpPr>
          <p:spPr>
            <a:xfrm>
              <a:off x="0" y="0"/>
              <a:ext cx="5682997" cy="9144"/>
            </a:xfrm>
            <a:custGeom>
              <a:avLst/>
              <a:gdLst/>
              <a:ahLst/>
              <a:cxnLst/>
              <a:rect l="0" t="0" r="0" b="0"/>
              <a:pathLst>
                <a:path w="5682997" h="9144">
                  <a:moveTo>
                    <a:pt x="0" y="0"/>
                  </a:moveTo>
                  <a:lnTo>
                    <a:pt x="5682997" y="0"/>
                  </a:lnTo>
                  <a:lnTo>
                    <a:pt x="5682997"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0" name="Shape 190853"/>
            <p:cNvSpPr/>
            <p:nvPr/>
          </p:nvSpPr>
          <p:spPr>
            <a:xfrm>
              <a:off x="5676900" y="0"/>
              <a:ext cx="9144" cy="9144"/>
            </a:xfrm>
            <a:custGeom>
              <a:avLst/>
              <a:gdLst/>
              <a:ahLst/>
              <a:cxnLst/>
              <a:rect l="0" t="0" r="0" b="0"/>
              <a:pathLst>
                <a:path w="9144" h="9144">
                  <a:moveTo>
                    <a:pt x="0" y="0"/>
                  </a:moveTo>
                  <a:lnTo>
                    <a:pt x="9144" y="0"/>
                  </a:lnTo>
                  <a:lnTo>
                    <a:pt x="9144"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1" name="Shape 190854"/>
            <p:cNvSpPr/>
            <p:nvPr/>
          </p:nvSpPr>
          <p:spPr>
            <a:xfrm>
              <a:off x="0" y="5334"/>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2" name="Shape 190855"/>
            <p:cNvSpPr/>
            <p:nvPr/>
          </p:nvSpPr>
          <p:spPr>
            <a:xfrm>
              <a:off x="5676900" y="5334"/>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3" name="Rectangle 22"/>
            <p:cNvSpPr/>
            <p:nvPr/>
          </p:nvSpPr>
          <p:spPr>
            <a:xfrm>
              <a:off x="70866" y="215292"/>
              <a:ext cx="2526760"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24" name="Rectangle 23"/>
            <p:cNvSpPr/>
            <p:nvPr/>
          </p:nvSpPr>
          <p:spPr>
            <a:xfrm>
              <a:off x="1970657" y="215292"/>
              <a:ext cx="47674" cy="173470"/>
            </a:xfrm>
            <a:prstGeom prst="rect">
              <a:avLst/>
            </a:prstGeom>
            <a:ln>
              <a:noFill/>
            </a:ln>
          </p:spPr>
          <p:txBody>
            <a:bodyPr vert="horz" lIns="0" tIns="0" rIns="0" bIns="0" rtlCol="0">
              <a:noAutofit/>
            </a:bodyPr>
            <a:lstStyle/>
            <a:p>
              <a:pPr>
                <a:lnSpc>
                  <a:spcPct val="107000"/>
                </a:lnSpc>
                <a:spcAft>
                  <a:spcPts val="800"/>
                </a:spcAft>
              </a:pPr>
              <a:r>
                <a:rPr lang="fr-FR" sz="110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25" name="Shape 190856"/>
            <p:cNvSpPr/>
            <p:nvPr/>
          </p:nvSpPr>
          <p:spPr>
            <a:xfrm>
              <a:off x="0" y="182118"/>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6" name="Shape 190857"/>
            <p:cNvSpPr/>
            <p:nvPr/>
          </p:nvSpPr>
          <p:spPr>
            <a:xfrm>
              <a:off x="5676900" y="182118"/>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7" name="Shape 190858"/>
            <p:cNvSpPr/>
            <p:nvPr/>
          </p:nvSpPr>
          <p:spPr>
            <a:xfrm>
              <a:off x="0" y="346710"/>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8" name="Shape 190859"/>
            <p:cNvSpPr/>
            <p:nvPr/>
          </p:nvSpPr>
          <p:spPr>
            <a:xfrm>
              <a:off x="5676900" y="346710"/>
              <a:ext cx="9144" cy="165353"/>
            </a:xfrm>
            <a:custGeom>
              <a:avLst/>
              <a:gdLst/>
              <a:ahLst/>
              <a:cxnLst/>
              <a:rect l="0" t="0" r="0" b="0"/>
              <a:pathLst>
                <a:path w="9144" h="165353">
                  <a:moveTo>
                    <a:pt x="0" y="0"/>
                  </a:moveTo>
                  <a:lnTo>
                    <a:pt x="9144" y="0"/>
                  </a:lnTo>
                  <a:lnTo>
                    <a:pt x="9144" y="165353"/>
                  </a:lnTo>
                  <a:lnTo>
                    <a:pt x="0" y="165353"/>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29" name="Shape 190860"/>
            <p:cNvSpPr/>
            <p:nvPr/>
          </p:nvSpPr>
          <p:spPr>
            <a:xfrm>
              <a:off x="0" y="512063"/>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0" name="Shape 190861"/>
            <p:cNvSpPr/>
            <p:nvPr/>
          </p:nvSpPr>
          <p:spPr>
            <a:xfrm>
              <a:off x="5676900" y="512063"/>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1" name="Shape 190862"/>
            <p:cNvSpPr/>
            <p:nvPr/>
          </p:nvSpPr>
          <p:spPr>
            <a:xfrm>
              <a:off x="0" y="676656"/>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2" name="Shape 190863"/>
            <p:cNvSpPr/>
            <p:nvPr/>
          </p:nvSpPr>
          <p:spPr>
            <a:xfrm>
              <a:off x="5676900" y="676656"/>
              <a:ext cx="9144" cy="164592"/>
            </a:xfrm>
            <a:custGeom>
              <a:avLst/>
              <a:gdLst/>
              <a:ahLst/>
              <a:cxnLst/>
              <a:rect l="0" t="0" r="0" b="0"/>
              <a:pathLst>
                <a:path w="9144" h="164592">
                  <a:moveTo>
                    <a:pt x="0" y="0"/>
                  </a:moveTo>
                  <a:lnTo>
                    <a:pt x="9144" y="0"/>
                  </a:lnTo>
                  <a:lnTo>
                    <a:pt x="9144" y="164592"/>
                  </a:lnTo>
                  <a:lnTo>
                    <a:pt x="0" y="164592"/>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3" name="Shape 190864"/>
            <p:cNvSpPr/>
            <p:nvPr/>
          </p:nvSpPr>
          <p:spPr>
            <a:xfrm>
              <a:off x="0" y="841248"/>
              <a:ext cx="9144" cy="165354"/>
            </a:xfrm>
            <a:custGeom>
              <a:avLst/>
              <a:gdLst/>
              <a:ahLst/>
              <a:cxnLst/>
              <a:rect l="0" t="0" r="0" b="0"/>
              <a:pathLst>
                <a:path w="9144" h="165354">
                  <a:moveTo>
                    <a:pt x="0" y="0"/>
                  </a:moveTo>
                  <a:lnTo>
                    <a:pt x="9144" y="0"/>
                  </a:lnTo>
                  <a:lnTo>
                    <a:pt x="9144" y="165354"/>
                  </a:lnTo>
                  <a:lnTo>
                    <a:pt x="0" y="16535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4" name="Shape 190865"/>
            <p:cNvSpPr/>
            <p:nvPr/>
          </p:nvSpPr>
          <p:spPr>
            <a:xfrm>
              <a:off x="5676900" y="841248"/>
              <a:ext cx="9144" cy="165354"/>
            </a:xfrm>
            <a:custGeom>
              <a:avLst/>
              <a:gdLst/>
              <a:ahLst/>
              <a:cxnLst/>
              <a:rect l="0" t="0" r="0" b="0"/>
              <a:pathLst>
                <a:path w="9144" h="165354">
                  <a:moveTo>
                    <a:pt x="0" y="0"/>
                  </a:moveTo>
                  <a:lnTo>
                    <a:pt x="9144" y="0"/>
                  </a:lnTo>
                  <a:lnTo>
                    <a:pt x="9144" y="165354"/>
                  </a:lnTo>
                  <a:lnTo>
                    <a:pt x="0" y="16535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5" name="Shape 190866"/>
            <p:cNvSpPr/>
            <p:nvPr/>
          </p:nvSpPr>
          <p:spPr>
            <a:xfrm>
              <a:off x="0" y="1183386"/>
              <a:ext cx="5682997" cy="9144"/>
            </a:xfrm>
            <a:custGeom>
              <a:avLst/>
              <a:gdLst/>
              <a:ahLst/>
              <a:cxnLst/>
              <a:rect l="0" t="0" r="0" b="0"/>
              <a:pathLst>
                <a:path w="5682997" h="9144">
                  <a:moveTo>
                    <a:pt x="0" y="0"/>
                  </a:moveTo>
                  <a:lnTo>
                    <a:pt x="5682997" y="0"/>
                  </a:lnTo>
                  <a:lnTo>
                    <a:pt x="5682997"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6" name="Shape 190867"/>
            <p:cNvSpPr/>
            <p:nvPr/>
          </p:nvSpPr>
          <p:spPr>
            <a:xfrm>
              <a:off x="5676900" y="1183386"/>
              <a:ext cx="9144" cy="9144"/>
            </a:xfrm>
            <a:custGeom>
              <a:avLst/>
              <a:gdLst/>
              <a:ahLst/>
              <a:cxnLst/>
              <a:rect l="0" t="0" r="0" b="0"/>
              <a:pathLst>
                <a:path w="9144" h="9144">
                  <a:moveTo>
                    <a:pt x="0" y="0"/>
                  </a:moveTo>
                  <a:lnTo>
                    <a:pt x="9144" y="0"/>
                  </a:lnTo>
                  <a:lnTo>
                    <a:pt x="9144" y="9144"/>
                  </a:lnTo>
                  <a:lnTo>
                    <a:pt x="0" y="914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7" name="Shape 190868"/>
            <p:cNvSpPr/>
            <p:nvPr/>
          </p:nvSpPr>
          <p:spPr>
            <a:xfrm>
              <a:off x="0" y="1006602"/>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sp>
          <p:nvSpPr>
            <p:cNvPr id="38" name="Shape 190869"/>
            <p:cNvSpPr/>
            <p:nvPr/>
          </p:nvSpPr>
          <p:spPr>
            <a:xfrm>
              <a:off x="5676900" y="1006602"/>
              <a:ext cx="9144" cy="176784"/>
            </a:xfrm>
            <a:custGeom>
              <a:avLst/>
              <a:gdLst/>
              <a:ahLst/>
              <a:cxnLst/>
              <a:rect l="0" t="0" r="0" b="0"/>
              <a:pathLst>
                <a:path w="9144" h="176784">
                  <a:moveTo>
                    <a:pt x="0" y="0"/>
                  </a:moveTo>
                  <a:lnTo>
                    <a:pt x="9144" y="0"/>
                  </a:lnTo>
                  <a:lnTo>
                    <a:pt x="9144" y="176784"/>
                  </a:lnTo>
                  <a:lnTo>
                    <a:pt x="0" y="176784"/>
                  </a:lnTo>
                  <a:lnTo>
                    <a:pt x="0" y="0"/>
                  </a:lnTo>
                </a:path>
              </a:pathLst>
            </a:custGeom>
            <a:ln w="0" cap="rnd">
              <a:round/>
            </a:ln>
          </p:spPr>
          <p:style>
            <a:lnRef idx="0">
              <a:srgbClr val="000000">
                <a:alpha val="0"/>
              </a:srgbClr>
            </a:lnRef>
            <a:fillRef idx="1">
              <a:srgbClr val="000000"/>
            </a:fillRef>
            <a:effectRef idx="0">
              <a:scrgbClr r="0" g="0" b="0"/>
            </a:effectRef>
            <a:fontRef idx="none"/>
          </p:style>
          <p:txBody>
            <a:bodyPr/>
            <a:lstStyle/>
            <a:p>
              <a:endParaRPr lang="fr-FR"/>
            </a:p>
          </p:txBody>
        </p:sp>
      </p:grpSp>
    </p:spTree>
    <p:extLst>
      <p:ext uri="{BB962C8B-B14F-4D97-AF65-F5344CB8AC3E}">
        <p14:creationId xmlns:p14="http://schemas.microsoft.com/office/powerpoint/2010/main" val="251350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CHAPITRE I : Qualité De L’énergie Electrique</a:t>
            </a:r>
            <a:endParaRPr lang="fr-FR" dirty="0"/>
          </a:p>
        </p:txBody>
      </p:sp>
      <p:sp>
        <p:nvSpPr>
          <p:cNvPr id="3" name="Content Placeholder 2"/>
          <p:cNvSpPr>
            <a:spLocks noGrp="1"/>
          </p:cNvSpPr>
          <p:nvPr>
            <p:ph idx="1"/>
          </p:nvPr>
        </p:nvSpPr>
        <p:spPr>
          <a:xfrm>
            <a:off x="677334" y="2160589"/>
            <a:ext cx="8596668" cy="4351047"/>
          </a:xfrm>
        </p:spPr>
        <p:txBody>
          <a:bodyPr>
            <a:normAutofit fontScale="92500" lnSpcReduction="20000"/>
          </a:bodyPr>
          <a:lstStyle/>
          <a:p>
            <a:r>
              <a:rPr lang="fr-FR" sz="2600" b="1" dirty="0"/>
              <a:t>Les applications des onduleurs  </a:t>
            </a:r>
          </a:p>
          <a:p>
            <a:pPr marL="0" indent="0">
              <a:buNone/>
            </a:pPr>
            <a:r>
              <a:rPr lang="fr-FR" sz="2600" b="1" dirty="0"/>
              <a:t>            </a:t>
            </a:r>
            <a:r>
              <a:rPr lang="fr-FR" sz="2600" dirty="0"/>
              <a:t>Parmi les nombreux domaines d’emploi des onduleurs autonomes, on trouve principalement Les onduleurs à fréquence fixe à commutation forcée : Alimentés le plus souvent par une batterie d’accumulateur, ils jouent d’ordinaire le rôle d’alimentation de sécurité, ils constituent à ce titre, le principe déboucle actuel des onduleurs autonomes. </a:t>
            </a:r>
          </a:p>
          <a:p>
            <a:pPr marL="0" indent="0">
              <a:buNone/>
            </a:pPr>
            <a:r>
              <a:rPr lang="fr-FR" sz="2600" dirty="0"/>
              <a:t>Les onduleurs à fréquence variable à commutation forces : Alimentés à partir du réseau industriel par l’intermédiaire d’un montage redresseur, ils délivrent une tension de fréquence et de valeur efficace nécessaires pour faire tourner à vitesse variable un moteur à courant alternatif. </a:t>
            </a:r>
          </a:p>
          <a:p>
            <a:endParaRPr lang="fr-FR" dirty="0"/>
          </a:p>
        </p:txBody>
      </p:sp>
    </p:spTree>
    <p:extLst>
      <p:ext uri="{BB962C8B-B14F-4D97-AF65-F5344CB8AC3E}">
        <p14:creationId xmlns:p14="http://schemas.microsoft.com/office/powerpoint/2010/main" val="208916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dirty="0"/>
              <a:t>CHAPITRE I : Qualité De L’énergie Electrique</a:t>
            </a:r>
            <a:br>
              <a:rPr lang="fr-FR" b="1" dirty="0"/>
            </a:br>
            <a:endParaRPr lang="fr-FR" dirty="0"/>
          </a:p>
        </p:txBody>
      </p:sp>
      <p:sp>
        <p:nvSpPr>
          <p:cNvPr id="3" name="Content Placeholder 2"/>
          <p:cNvSpPr>
            <a:spLocks noGrp="1"/>
          </p:cNvSpPr>
          <p:nvPr>
            <p:ph idx="1"/>
          </p:nvPr>
        </p:nvSpPr>
        <p:spPr>
          <a:xfrm>
            <a:off x="566498" y="1467861"/>
            <a:ext cx="8596668" cy="4835957"/>
          </a:xfrm>
        </p:spPr>
        <p:txBody>
          <a:bodyPr>
            <a:normAutofit lnSpcReduction="10000"/>
          </a:bodyPr>
          <a:lstStyle/>
          <a:p>
            <a:r>
              <a:rPr lang="fr-FR" sz="2400" b="1" dirty="0"/>
              <a:t>Applications  </a:t>
            </a:r>
          </a:p>
          <a:p>
            <a:pPr marL="0" indent="0">
              <a:buNone/>
            </a:pPr>
            <a:r>
              <a:rPr lang="fr-FR" sz="2400" b="1" i="1" dirty="0" smtClean="0"/>
              <a:t>1</a:t>
            </a:r>
            <a:r>
              <a:rPr lang="fr-FR" sz="2400" b="1" i="1" dirty="0"/>
              <a:t>. </a:t>
            </a:r>
            <a:r>
              <a:rPr lang="fr-FR" b="1" i="1" dirty="0"/>
              <a:t>Réglage de la vitesse de rotation d’un moteur synchrone  </a:t>
            </a:r>
          </a:p>
          <a:p>
            <a:pPr marL="0" indent="0">
              <a:buNone/>
            </a:pPr>
            <a:r>
              <a:rPr lang="fr-FR" dirty="0"/>
              <a:t>La vitesse d’un moteur synchrone est fixée par la pulsation des courants statiques. Pour changer de vitesse il faut donc changer la fréquence des tensions d’alimentation. Il faut donc redresser la tension du réseau puis l’onduler à la fréquence désirée</a:t>
            </a:r>
            <a:r>
              <a:rPr lang="fr-FR" dirty="0" smtClean="0"/>
              <a:t>.</a:t>
            </a:r>
          </a:p>
          <a:p>
            <a:pPr marL="0" indent="0">
              <a:buNone/>
            </a:pPr>
            <a:endParaRPr lang="fr-FR" sz="1900" dirty="0"/>
          </a:p>
          <a:p>
            <a:pPr marL="0" indent="0">
              <a:buNone/>
            </a:pPr>
            <a:endParaRPr lang="fr-FR" sz="1900" dirty="0" smtClean="0"/>
          </a:p>
          <a:p>
            <a:pPr marL="0" indent="0">
              <a:buNone/>
            </a:pPr>
            <a:endParaRPr lang="fr-FR" sz="1900" dirty="0" smtClean="0"/>
          </a:p>
          <a:p>
            <a:r>
              <a:rPr lang="fr-FR" b="1" i="1" dirty="0"/>
              <a:t>2. Alimentation de secours </a:t>
            </a:r>
            <a:r>
              <a:rPr lang="fr-FR" i="1" dirty="0"/>
              <a:t> </a:t>
            </a:r>
            <a:endParaRPr lang="fr-FR" b="1" i="1" dirty="0"/>
          </a:p>
          <a:p>
            <a:pPr marL="0" indent="0">
              <a:buNone/>
            </a:pPr>
            <a:r>
              <a:rPr lang="fr-FR" dirty="0"/>
              <a:t>Lors d’une panne d’électricité, un onduleur assure la continuité de l’alimentation des machines à partir de batteries. En informatique professionnelle, un onduleur est indispensable pour éviter la perte d’informations en cas de panne du secteur </a:t>
            </a:r>
            <a:r>
              <a:rPr lang="fr-FR" sz="2400" dirty="0" smtClean="0"/>
              <a:t> </a:t>
            </a:r>
          </a:p>
          <a:p>
            <a:pPr marL="0" indent="0">
              <a:buNone/>
            </a:pPr>
            <a:endParaRPr lang="fr-FR" dirty="0"/>
          </a:p>
        </p:txBody>
      </p:sp>
      <p:pic>
        <p:nvPicPr>
          <p:cNvPr id="4" name="Picture 3"/>
          <p:cNvPicPr/>
          <p:nvPr/>
        </p:nvPicPr>
        <p:blipFill>
          <a:blip r:embed="rId2"/>
          <a:stretch>
            <a:fillRect/>
          </a:stretch>
        </p:blipFill>
        <p:spPr>
          <a:xfrm>
            <a:off x="2635375" y="3362916"/>
            <a:ext cx="4680585" cy="1045845"/>
          </a:xfrm>
          <a:prstGeom prst="rect">
            <a:avLst/>
          </a:prstGeom>
        </p:spPr>
      </p:pic>
      <p:pic>
        <p:nvPicPr>
          <p:cNvPr id="5" name="Picture 4"/>
          <p:cNvPicPr/>
          <p:nvPr/>
        </p:nvPicPr>
        <p:blipFill>
          <a:blip r:embed="rId3"/>
          <a:stretch>
            <a:fillRect/>
          </a:stretch>
        </p:blipFill>
        <p:spPr>
          <a:xfrm>
            <a:off x="7642052" y="4805420"/>
            <a:ext cx="3263900" cy="1348105"/>
          </a:xfrm>
          <a:prstGeom prst="rect">
            <a:avLst/>
          </a:prstGeom>
        </p:spPr>
      </p:pic>
    </p:spTree>
    <p:extLst>
      <p:ext uri="{BB962C8B-B14F-4D97-AF65-F5344CB8AC3E}">
        <p14:creationId xmlns:p14="http://schemas.microsoft.com/office/powerpoint/2010/main" val="344143729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487</TotalTime>
  <Words>5004</Words>
  <Application>Microsoft Office PowerPoint</Application>
  <PresentationFormat>Widescreen</PresentationFormat>
  <Paragraphs>430</Paragraphs>
  <Slides>60</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9" baseType="lpstr">
      <vt:lpstr>Arial</vt:lpstr>
      <vt:lpstr>Arial Rounded MT Bold</vt:lpstr>
      <vt:lpstr>Calibri</vt:lpstr>
      <vt:lpstr>Tahoma</vt:lpstr>
      <vt:lpstr>Times New Roman</vt:lpstr>
      <vt:lpstr>Trebuchet MS</vt:lpstr>
      <vt:lpstr>Wingdings 3</vt:lpstr>
      <vt:lpstr>Facet</vt:lpstr>
      <vt:lpstr>Microsoft Equation 3.0</vt:lpstr>
      <vt:lpstr>بسم الله الرحمان الرحيم </vt:lpstr>
      <vt:lpstr> commande inélégant d'un onduleur deux niveaux a filtre active</vt:lpstr>
      <vt:lpstr>sommaire</vt:lpstr>
      <vt:lpstr>Introduction générale  </vt:lpstr>
      <vt:lpstr>CHAPITRE I : Qualité De L’énergie Electrique </vt:lpstr>
      <vt:lpstr>Chpitre I: Qualité De L’énergie Electrique </vt:lpstr>
      <vt:lpstr>CHAPITRE I : Qualité De L’énergie Electrique </vt:lpstr>
      <vt:lpstr>CHAPITRE I : Qualité De L’énergie Electrique</vt:lpstr>
      <vt:lpstr>CHAPITRE I : Qualité De L’énergie Electrique </vt:lpstr>
      <vt:lpstr>CHAPITRE I : Qualité De L’énergie Electrique </vt:lpstr>
      <vt:lpstr>CHAPITRE I : Qualité De L’énergie Electrique </vt:lpstr>
      <vt:lpstr>CHAPITRE I : Qualité De L’énergie Electrique </vt:lpstr>
      <vt:lpstr>CHAPITRE I : Qualité De L’énergie Electrique</vt:lpstr>
      <vt:lpstr>CHAPITRE I : Qualité De L’énergie Electrique </vt:lpstr>
      <vt:lpstr>chapitre II: Le Filtre Actif Parallèle Commande Conventionnel</vt:lpstr>
      <vt:lpstr>chapitre II: Le Filtre Actif Parallèle &amp; Commande Conventionnel </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 Le Filtre Actif Parallèle &amp; Commande Conventionnel</vt:lpstr>
      <vt:lpstr>CHAPITRE III : Contrôle Intelligent Par Logique Floue  </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III : Contrôle Intelligent Par Logique Floue</vt:lpstr>
      <vt:lpstr>CHAPITRE IV : Filtrage Actif Parallèle Avec Contrôleur Floue</vt:lpstr>
      <vt:lpstr>CHAPITRE IV : Filtrage Actif Parallèle Avec Contrôleur Floue  </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CHAPITRE IV : Filtrage Actif Parallèle Avec Contrôleur Floue</vt:lpstr>
      <vt:lpstr>Conclusion générale</vt:lpstr>
      <vt:lpstr>REMERCIEMENTS. </vt:lpstr>
      <vt:lpstr>dédicace</vt:lpstr>
      <vt:lpstr>dédicace</vt:lpstr>
      <vt:lpstr>Merci pour votre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55</cp:revision>
  <dcterms:created xsi:type="dcterms:W3CDTF">2020-10-12T20:33:22Z</dcterms:created>
  <dcterms:modified xsi:type="dcterms:W3CDTF">2020-10-27T05:35:17Z</dcterms:modified>
</cp:coreProperties>
</file>