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266B8862-86DE-43BD-A8EF-86707955529F}" type="datetimeFigureOut">
              <a:rPr lang="fr-FR" smtClean="0"/>
              <a:pPr/>
              <a:t>22/09/2014</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6FBC7549-08C6-44DF-AB84-CC28BED2A552}"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66B8862-86DE-43BD-A8EF-86707955529F}" type="datetimeFigureOut">
              <a:rPr lang="fr-FR" smtClean="0"/>
              <a:pPr/>
              <a:t>22/09/2014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FBC7549-08C6-44DF-AB84-CC28BED2A552}"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66B8862-86DE-43BD-A8EF-86707955529F}" type="datetimeFigureOut">
              <a:rPr lang="fr-FR" smtClean="0"/>
              <a:pPr/>
              <a:t>22/09/2014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FBC7549-08C6-44DF-AB84-CC28BED2A552}"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66B8862-86DE-43BD-A8EF-86707955529F}" type="datetimeFigureOut">
              <a:rPr lang="fr-FR" smtClean="0"/>
              <a:pPr/>
              <a:t>22/09/2014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FBC7549-08C6-44DF-AB84-CC28BED2A552}"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266B8862-86DE-43BD-A8EF-86707955529F}" type="datetimeFigureOut">
              <a:rPr lang="fr-FR" smtClean="0"/>
              <a:pPr/>
              <a:t>22/09/2014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FBC7549-08C6-44DF-AB84-CC28BED2A552}"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266B8862-86DE-43BD-A8EF-86707955529F}" type="datetimeFigureOut">
              <a:rPr lang="fr-FR" smtClean="0"/>
              <a:pPr/>
              <a:t>22/09/2014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FBC7549-08C6-44DF-AB84-CC28BED2A552}"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266B8862-86DE-43BD-A8EF-86707955529F}" type="datetimeFigureOut">
              <a:rPr lang="fr-FR" smtClean="0"/>
              <a:pPr/>
              <a:t>22/09/2014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FBC7549-08C6-44DF-AB84-CC28BED2A552}"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266B8862-86DE-43BD-A8EF-86707955529F}" type="datetimeFigureOut">
              <a:rPr lang="fr-FR" smtClean="0"/>
              <a:pPr/>
              <a:t>22/09/2014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FBC7549-08C6-44DF-AB84-CC28BED2A552}"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66B8862-86DE-43BD-A8EF-86707955529F}" type="datetimeFigureOut">
              <a:rPr lang="fr-FR" smtClean="0"/>
              <a:pPr/>
              <a:t>22/09/2014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FBC7549-08C6-44DF-AB84-CC28BED2A552}"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266B8862-86DE-43BD-A8EF-86707955529F}" type="datetimeFigureOut">
              <a:rPr lang="fr-FR" smtClean="0"/>
              <a:pPr/>
              <a:t>22/09/2014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FBC7549-08C6-44DF-AB84-CC28BED2A552}"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266B8862-86DE-43BD-A8EF-86707955529F}" type="datetimeFigureOut">
              <a:rPr lang="fr-FR" smtClean="0"/>
              <a:pPr/>
              <a:t>22/09/2014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6FBC7549-08C6-44DF-AB84-CC28BED2A552}"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66B8862-86DE-43BD-A8EF-86707955529F}" type="datetimeFigureOut">
              <a:rPr lang="fr-FR" smtClean="0"/>
              <a:pPr/>
              <a:t>22/09/2014</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FBC7549-08C6-44DF-AB84-CC28BED2A552}"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img_1377649210_546.gif"/>
          <p:cNvPicPr>
            <a:picLocks noGrp="1" noChangeAspect="1"/>
          </p:cNvPicPr>
          <p:nvPr>
            <p:ph idx="1"/>
          </p:nvPr>
        </p:nvPicPr>
        <p:blipFill>
          <a:blip r:embed="rId2"/>
          <a:stretch>
            <a:fillRect/>
          </a:stretch>
        </p:blipFill>
        <p:spPr>
          <a:xfrm>
            <a:off x="422238" y="1285860"/>
            <a:ext cx="8078852" cy="4214842"/>
          </a:xfr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ppt_w</p:attrName>
                                        </p:attrNameLst>
                                      </p:cBhvr>
                                      <p:tavLst>
                                        <p:tav tm="0" fmla="#ppt_w*sin(2.5*pi*$)">
                                          <p:val>
                                            <p:fltVal val="0"/>
                                          </p:val>
                                        </p:tav>
                                        <p:tav tm="100000">
                                          <p:val>
                                            <p:fltVal val="1"/>
                                          </p:val>
                                        </p:tav>
                                      </p:tavLst>
                                    </p:anim>
                                    <p:anim calcmode="lin" valueType="num">
                                      <p:cBhvr>
                                        <p:cTn id="9" dur="3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785786" y="71414"/>
            <a:ext cx="7572428" cy="78581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5" name="Titre 2"/>
          <p:cNvSpPr>
            <a:spLocks noGrp="1"/>
          </p:cNvSpPr>
          <p:nvPr>
            <p:ph type="title"/>
          </p:nvPr>
        </p:nvSpPr>
        <p:spPr>
          <a:xfrm>
            <a:off x="500034" y="-285776"/>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1"/>
            <a:r>
              <a:rPr lang="ar-DZ"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أدبيات الدراسة</a:t>
            </a:r>
            <a:endParaRPr lang="fr-FR"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endParaRPr>
          </a:p>
        </p:txBody>
      </p:sp>
      <p:sp>
        <p:nvSpPr>
          <p:cNvPr id="6" name="Espace réservé du contenu 1"/>
          <p:cNvSpPr>
            <a:spLocks noGrp="1"/>
          </p:cNvSpPr>
          <p:nvPr>
            <p:ph idx="1"/>
          </p:nvPr>
        </p:nvSpPr>
        <p:spPr>
          <a:xfrm>
            <a:off x="285720" y="785794"/>
            <a:ext cx="8643998" cy="4752988"/>
          </a:xfrm>
        </p:spPr>
        <p:txBody>
          <a:bodyPr>
            <a:noAutofit/>
          </a:bodyPr>
          <a:lstStyle/>
          <a:p>
            <a:pPr algn="just" rtl="1">
              <a:buNone/>
            </a:pPr>
            <a:r>
              <a:rPr lang="ar-DZ" sz="3600" b="1" dirty="0" err="1" smtClean="0">
                <a:cs typeface="+mj-cs"/>
              </a:rPr>
              <a:t>حضيت</a:t>
            </a:r>
            <a:r>
              <a:rPr lang="ar-DZ" sz="3600" b="1" dirty="0" smtClean="0">
                <a:cs typeface="+mj-cs"/>
              </a:rPr>
              <a:t> الاتصالات الإدارية باهتمام خاص من قبل الباحثين والمفكرين، وعليه سنتعرض لبعض الدراسات السابقة التي يمكن الاستفادة منها في الدراسة الحالية ومنها:</a:t>
            </a:r>
            <a:endParaRPr lang="fr-FR" sz="3600" b="1" dirty="0" smtClean="0">
              <a:cs typeface="+mj-cs"/>
            </a:endParaRPr>
          </a:p>
          <a:p>
            <a:pPr algn="just" rtl="1">
              <a:buNone/>
            </a:pPr>
            <a:r>
              <a:rPr lang="ar-DZ" sz="3600" b="1" dirty="0" smtClean="0">
                <a:cs typeface="+mj-cs"/>
              </a:rPr>
              <a:t>  1- دراسات تناولت الاتصال الإداري في المنظمة الإدارية بصفة عامة، إذ نجد مجموعة من الكتاب يعالجون الاتصال الإداري، باعتباره زاوية من زوايا السلوك التنظيمي، ومن بين هذه الدراسات نجد؛ دراسة لمحمد قاسم </a:t>
            </a:r>
            <a:r>
              <a:rPr lang="ar-DZ" sz="3600" b="1" dirty="0" err="1" smtClean="0">
                <a:cs typeface="+mj-cs"/>
              </a:rPr>
              <a:t>القريوتي</a:t>
            </a:r>
            <a:r>
              <a:rPr lang="ar-DZ" sz="3600" b="1" dirty="0" smtClean="0">
                <a:cs typeface="+mj-cs"/>
              </a:rPr>
              <a:t>، في مؤلفه السلوك التنظيمي – دراسة السلوك الإنساني الفردي والجماعي في المنظمات الإدارية-، الصادر سنة 1993 بعمان، والأخرى لمحمد يوسف عبد الرحمان، في مؤلفه السلوك التنظيمي للمنظمات الإدارية، الصادر سنة 2010 بالأردن.</a:t>
            </a:r>
            <a:endParaRPr lang="fr-FR" sz="3600" b="1" dirty="0">
              <a:cs typeface="+mj-cs"/>
            </a:endParaRPr>
          </a:p>
        </p:txBody>
      </p:sp>
    </p:spTree>
  </p:cSld>
  <p:clrMapOvr>
    <a:masterClrMapping/>
  </p:clrMapOvr>
  <p:transition spd="slow">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2000"/>
                                        <p:tgtEl>
                                          <p:spTgt spid="4"/>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0" end="0"/>
                                            </p:txEl>
                                          </p:spTgt>
                                        </p:tgtEl>
                                      </p:cBhvr>
                                    </p:animEffect>
                                  </p:childTnLst>
                                </p:cTn>
                              </p:par>
                            </p:childTnLst>
                          </p:cTn>
                        </p:par>
                        <p:par>
                          <p:cTn id="17" fill="hold">
                            <p:stCondLst>
                              <p:cond delay="3000"/>
                            </p:stCondLst>
                            <p:childTnLst>
                              <p:par>
                                <p:cTn id="18" presetID="55" presetClass="entr" presetSubtype="0" fill="hold" grpId="0"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p:cTn id="20" dur="10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21"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22" dur="1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1"/>
          <p:cNvSpPr>
            <a:spLocks noGrp="1"/>
          </p:cNvSpPr>
          <p:nvPr>
            <p:ph idx="1"/>
          </p:nvPr>
        </p:nvSpPr>
        <p:spPr>
          <a:xfrm>
            <a:off x="285720" y="1319218"/>
            <a:ext cx="8643998" cy="4752988"/>
          </a:xfrm>
        </p:spPr>
        <p:txBody>
          <a:bodyPr>
            <a:noAutofit/>
          </a:bodyPr>
          <a:lstStyle/>
          <a:p>
            <a:pPr algn="just" rtl="1">
              <a:buNone/>
            </a:pPr>
            <a:r>
              <a:rPr lang="ar-DZ" sz="3600" b="1" dirty="0" smtClean="0">
                <a:cs typeface="+mj-cs"/>
              </a:rPr>
              <a:t>2- دراسات تناولت دور الاتصال الإداري في اتخاذ القرار، من جانب النظم والتقنيات المستخدمة، ولعل نشر الوعي التقني بين العاملين، من شأنه أن يساعد في تغيير الثقافة التنظيمية الحالية، في هذا الصدد نجد دراسة لمصعب إسماعيل </a:t>
            </a:r>
            <a:r>
              <a:rPr lang="ar-DZ" sz="3600" b="1" dirty="0" err="1" smtClean="0">
                <a:cs typeface="+mj-cs"/>
              </a:rPr>
              <a:t>طبش</a:t>
            </a:r>
            <a:r>
              <a:rPr lang="ar-DZ" sz="3600" b="1" dirty="0" smtClean="0">
                <a:cs typeface="+mj-cs"/>
              </a:rPr>
              <a:t>، وهي عبارة عن رسالة لنيل شهادة الماجستير في إدارة الأعمال، بعنوان "دور نظم وتقنيات الاتصال الإداري في خدمة اتخاذ القرار" المقدمة سنة 2008 </a:t>
            </a:r>
            <a:r>
              <a:rPr lang="ar-SA" sz="3600" b="1" dirty="0" smtClean="0">
                <a:cs typeface="+mj-cs"/>
              </a:rPr>
              <a:t>بالجامعة الإسلامية غزة</a:t>
            </a:r>
            <a:r>
              <a:rPr lang="ar-DZ" sz="3600" b="1" dirty="0" smtClean="0">
                <a:cs typeface="+mj-cs"/>
              </a:rPr>
              <a:t>.</a:t>
            </a:r>
            <a:endParaRPr lang="fr-FR" sz="3600" b="1" dirty="0">
              <a:cs typeface="+mj-cs"/>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1000" fill="hold"/>
                                        <p:tgtEl>
                                          <p:spTgt spid="8">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8">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1"/>
          <p:cNvSpPr>
            <a:spLocks noGrp="1"/>
          </p:cNvSpPr>
          <p:nvPr>
            <p:ph idx="1"/>
          </p:nvPr>
        </p:nvSpPr>
        <p:spPr>
          <a:xfrm>
            <a:off x="285720" y="1319218"/>
            <a:ext cx="8643998" cy="4752988"/>
          </a:xfrm>
        </p:spPr>
        <p:txBody>
          <a:bodyPr>
            <a:noAutofit/>
          </a:bodyPr>
          <a:lstStyle/>
          <a:p>
            <a:pPr algn="just" rtl="1">
              <a:buNone/>
            </a:pPr>
            <a:r>
              <a:rPr lang="ar-DZ" sz="3600" b="1" dirty="0" smtClean="0">
                <a:cs typeface="+mj-cs"/>
              </a:rPr>
              <a:t>3- دراسات تناولت الاتصال الإداري وعلاقته بالأداء الوظيفي، بحيث نجده يؤدي إلى تقليص سوء التفاهم وعدم فهم التعليمات والأوامر، وهنا تتمحور دراسة لعلي حسن الشهري، حول "الاتصالات الإدارية ودورها في الأداء الوظيفي من جهة نظر منسوبي الأمن الجنائي في مدينة الرياض"، وهي رسالة مقدمة لنيل متطلبات شهادة الماجستير في العلوم الإدارية سنة 2005 </a:t>
            </a:r>
            <a:r>
              <a:rPr lang="ar-SA" sz="3600" b="1" dirty="0" smtClean="0">
                <a:cs typeface="+mj-cs"/>
              </a:rPr>
              <a:t>بجامعة </a:t>
            </a:r>
            <a:r>
              <a:rPr lang="ar-SA" sz="3600" b="1" dirty="0" err="1" smtClean="0">
                <a:cs typeface="+mj-cs"/>
              </a:rPr>
              <a:t>نايف</a:t>
            </a:r>
            <a:r>
              <a:rPr lang="ar-SA" sz="3600" b="1" dirty="0" smtClean="0">
                <a:cs typeface="+mj-cs"/>
              </a:rPr>
              <a:t> العربية للعلوم الأمنية -السعودية</a:t>
            </a:r>
            <a:r>
              <a:rPr lang="ar-DZ" sz="3600" b="1" dirty="0" smtClean="0">
                <a:cs typeface="+mj-cs"/>
              </a:rPr>
              <a:t>.</a:t>
            </a:r>
            <a:endParaRPr lang="fr-FR" sz="3600" b="1" dirty="0">
              <a:cs typeface="+mj-cs"/>
            </a:endParaRPr>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785786" y="285728"/>
            <a:ext cx="7572428" cy="78581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5" name="Titre 2"/>
          <p:cNvSpPr>
            <a:spLocks noGrp="1"/>
          </p:cNvSpPr>
          <p:nvPr>
            <p:ph type="title"/>
          </p:nvPr>
        </p:nvSpPr>
        <p:spPr>
          <a:xfrm>
            <a:off x="500034" y="-71462"/>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1"/>
            <a:r>
              <a:rPr lang="ar-DZ"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الخطة التفصيلية </a:t>
            </a:r>
            <a:endParaRPr lang="fr-FR"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endParaRPr>
          </a:p>
        </p:txBody>
      </p:sp>
      <p:sp>
        <p:nvSpPr>
          <p:cNvPr id="6" name="Espace réservé du contenu 1"/>
          <p:cNvSpPr>
            <a:spLocks noGrp="1"/>
          </p:cNvSpPr>
          <p:nvPr>
            <p:ph idx="1"/>
          </p:nvPr>
        </p:nvSpPr>
        <p:spPr>
          <a:xfrm>
            <a:off x="285720" y="1319218"/>
            <a:ext cx="8643998" cy="4752988"/>
          </a:xfrm>
        </p:spPr>
        <p:txBody>
          <a:bodyPr>
            <a:noAutofit/>
          </a:bodyPr>
          <a:lstStyle/>
          <a:p>
            <a:pPr algn="ctr" rtl="1">
              <a:buNone/>
            </a:pPr>
            <a:r>
              <a:rPr lang="ar-DZ" sz="3600" b="1" dirty="0" smtClean="0">
                <a:cs typeface="+mj-cs"/>
              </a:rPr>
              <a:t>الفصــل الأول: الاتصـــال الإداري. </a:t>
            </a:r>
            <a:endParaRPr lang="fr-FR" sz="3600" dirty="0" smtClean="0">
              <a:cs typeface="+mj-cs"/>
            </a:endParaRPr>
          </a:p>
          <a:p>
            <a:pPr algn="just" rtl="1">
              <a:buNone/>
            </a:pPr>
            <a:r>
              <a:rPr lang="ar-DZ" sz="3600" b="1" dirty="0" smtClean="0">
                <a:cs typeface="+mj-cs"/>
              </a:rPr>
              <a:t>مقدمة</a:t>
            </a:r>
            <a:endParaRPr lang="fr-FR" sz="3600" dirty="0" smtClean="0">
              <a:cs typeface="+mj-cs"/>
            </a:endParaRPr>
          </a:p>
          <a:p>
            <a:pPr algn="just" rtl="1">
              <a:buNone/>
            </a:pPr>
            <a:r>
              <a:rPr lang="ar-DZ" sz="3600" b="1" dirty="0" smtClean="0">
                <a:cs typeface="+mj-cs"/>
              </a:rPr>
              <a:t>المبحث </a:t>
            </a:r>
            <a:r>
              <a:rPr lang="ar-DZ" sz="3600" b="1" dirty="0" smtClean="0">
                <a:cs typeface="+mj-cs"/>
              </a:rPr>
              <a:t>الأول: تعريف الاتصال الإداري وأهميته.</a:t>
            </a:r>
            <a:endParaRPr lang="fr-FR" sz="3600" dirty="0" smtClean="0">
              <a:cs typeface="+mj-cs"/>
            </a:endParaRPr>
          </a:p>
          <a:p>
            <a:pPr algn="just" rtl="1">
              <a:buNone/>
            </a:pPr>
            <a:r>
              <a:rPr lang="ar-DZ" sz="3600" b="1" dirty="0" smtClean="0">
                <a:cs typeface="+mj-cs"/>
              </a:rPr>
              <a:t>المبحث </a:t>
            </a:r>
            <a:r>
              <a:rPr lang="ar-DZ" sz="3600" b="1" dirty="0" smtClean="0">
                <a:cs typeface="+mj-cs"/>
              </a:rPr>
              <a:t>الثاني: التطور التاريخي للاتصال الإداري.</a:t>
            </a:r>
            <a:endParaRPr lang="fr-FR" sz="3600" dirty="0" smtClean="0">
              <a:cs typeface="+mj-cs"/>
            </a:endParaRPr>
          </a:p>
          <a:p>
            <a:pPr algn="just" rtl="1">
              <a:buNone/>
            </a:pPr>
            <a:r>
              <a:rPr lang="ar-DZ" sz="3600" b="1" dirty="0" smtClean="0">
                <a:cs typeface="+mj-cs"/>
              </a:rPr>
              <a:t>المبحث </a:t>
            </a:r>
            <a:r>
              <a:rPr lang="ar-DZ" sz="3600" b="1" dirty="0" smtClean="0">
                <a:cs typeface="+mj-cs"/>
              </a:rPr>
              <a:t>الثالث: أهداف الاتصال الإداري وخصائصه.</a:t>
            </a:r>
            <a:endParaRPr lang="fr-FR" sz="3600" dirty="0" smtClean="0">
              <a:cs typeface="+mj-cs"/>
            </a:endParaRPr>
          </a:p>
          <a:p>
            <a:pPr algn="just" rtl="1">
              <a:buNone/>
            </a:pPr>
            <a:r>
              <a:rPr lang="ar-DZ" sz="3600" b="1" dirty="0" smtClean="0">
                <a:cs typeface="+mj-cs"/>
              </a:rPr>
              <a:t>المبحث </a:t>
            </a:r>
            <a:r>
              <a:rPr lang="ar-DZ" sz="3600" b="1" dirty="0" smtClean="0">
                <a:cs typeface="+mj-cs"/>
              </a:rPr>
              <a:t>الرابع : عناصر الاتصال الإداري وأنواعه.</a:t>
            </a:r>
            <a:endParaRPr lang="fr-FR" sz="3600" dirty="0" smtClean="0">
              <a:cs typeface="+mj-cs"/>
            </a:endParaRPr>
          </a:p>
          <a:p>
            <a:pPr algn="just" rtl="1">
              <a:buNone/>
            </a:pPr>
            <a:r>
              <a:rPr lang="ar-DZ" sz="3600" b="1" dirty="0" smtClean="0">
                <a:cs typeface="+mj-cs"/>
              </a:rPr>
              <a:t>المبحث </a:t>
            </a:r>
            <a:r>
              <a:rPr lang="ar-DZ" sz="3600" b="1" dirty="0" smtClean="0">
                <a:cs typeface="+mj-cs"/>
              </a:rPr>
              <a:t>الخامس: وسائل الاتصال الإداري ومبادئه.</a:t>
            </a:r>
            <a:endParaRPr lang="fr-FR" sz="3600" dirty="0" smtClean="0">
              <a:cs typeface="+mj-cs"/>
            </a:endParaRPr>
          </a:p>
          <a:p>
            <a:pPr algn="just" rtl="1">
              <a:buNone/>
            </a:pPr>
            <a:r>
              <a:rPr lang="ar-DZ" sz="3600" b="1" dirty="0" smtClean="0">
                <a:cs typeface="+mj-cs"/>
              </a:rPr>
              <a:t>خلاصة</a:t>
            </a:r>
            <a:endParaRPr lang="fr-FR" sz="3600" dirty="0">
              <a:cs typeface="+mj-cs"/>
            </a:endParaRPr>
          </a:p>
        </p:txBody>
      </p:sp>
    </p:spTree>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2000"/>
                                        <p:tgtEl>
                                          <p:spTgt spid="4"/>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0" end="0"/>
                                            </p:txEl>
                                          </p:spTgt>
                                        </p:tgtEl>
                                      </p:cBhvr>
                                    </p:animEffect>
                                  </p:childTnLst>
                                </p:cTn>
                              </p:par>
                            </p:childTnLst>
                          </p:cTn>
                        </p:par>
                        <p:par>
                          <p:cTn id="17" fill="hold">
                            <p:stCondLst>
                              <p:cond delay="3000"/>
                            </p:stCondLst>
                            <p:childTnLst>
                              <p:par>
                                <p:cTn id="18" presetID="55" presetClass="entr" presetSubtype="0" fill="hold" grpId="0"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p:cTn id="20" dur="10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21"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22" dur="1000"/>
                                        <p:tgtEl>
                                          <p:spTgt spid="6">
                                            <p:txEl>
                                              <p:pRg st="1" end="1"/>
                                            </p:txEl>
                                          </p:spTgt>
                                        </p:tgtEl>
                                      </p:cBhvr>
                                    </p:animEffect>
                                  </p:childTnLst>
                                </p:cTn>
                              </p:par>
                            </p:childTnLst>
                          </p:cTn>
                        </p:par>
                        <p:par>
                          <p:cTn id="23" fill="hold">
                            <p:stCondLst>
                              <p:cond delay="4000"/>
                            </p:stCondLst>
                            <p:childTnLst>
                              <p:par>
                                <p:cTn id="24" presetID="55" presetClass="entr" presetSubtype="0" fill="hold" grpId="0"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p:cTn id="26" dur="1000" fill="hold"/>
                                        <p:tgtEl>
                                          <p:spTgt spid="6">
                                            <p:txEl>
                                              <p:pRg st="2" end="2"/>
                                            </p:txEl>
                                          </p:spTgt>
                                        </p:tgtEl>
                                        <p:attrNameLst>
                                          <p:attrName>ppt_w</p:attrName>
                                        </p:attrNameLst>
                                      </p:cBhvr>
                                      <p:tavLst>
                                        <p:tav tm="0">
                                          <p:val>
                                            <p:strVal val="#ppt_w*0.70"/>
                                          </p:val>
                                        </p:tav>
                                        <p:tav tm="100000">
                                          <p:val>
                                            <p:strVal val="#ppt_w"/>
                                          </p:val>
                                        </p:tav>
                                      </p:tavLst>
                                    </p:anim>
                                    <p:anim calcmode="lin" valueType="num">
                                      <p:cBhvr>
                                        <p:cTn id="27" dur="1000" fill="hold"/>
                                        <p:tgtEl>
                                          <p:spTgt spid="6">
                                            <p:txEl>
                                              <p:pRg st="2" end="2"/>
                                            </p:txEl>
                                          </p:spTgt>
                                        </p:tgtEl>
                                        <p:attrNameLst>
                                          <p:attrName>ppt_h</p:attrName>
                                        </p:attrNameLst>
                                      </p:cBhvr>
                                      <p:tavLst>
                                        <p:tav tm="0">
                                          <p:val>
                                            <p:strVal val="#ppt_h"/>
                                          </p:val>
                                        </p:tav>
                                        <p:tav tm="100000">
                                          <p:val>
                                            <p:strVal val="#ppt_h"/>
                                          </p:val>
                                        </p:tav>
                                      </p:tavLst>
                                    </p:anim>
                                    <p:animEffect transition="in" filter="fade">
                                      <p:cBhvr>
                                        <p:cTn id="28" dur="1000"/>
                                        <p:tgtEl>
                                          <p:spTgt spid="6">
                                            <p:txEl>
                                              <p:pRg st="2" end="2"/>
                                            </p:txEl>
                                          </p:spTgt>
                                        </p:tgtEl>
                                      </p:cBhvr>
                                    </p:animEffect>
                                  </p:childTnLst>
                                </p:cTn>
                              </p:par>
                            </p:childTnLst>
                          </p:cTn>
                        </p:par>
                        <p:par>
                          <p:cTn id="29" fill="hold">
                            <p:stCondLst>
                              <p:cond delay="5000"/>
                            </p:stCondLst>
                            <p:childTnLst>
                              <p:par>
                                <p:cTn id="30" presetID="55" presetClass="entr" presetSubtype="0" fill="hold" grpId="0" nodeType="after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 calcmode="lin" valueType="num">
                                      <p:cBhvr>
                                        <p:cTn id="32" dur="1000" fill="hold"/>
                                        <p:tgtEl>
                                          <p:spTgt spid="6">
                                            <p:txEl>
                                              <p:pRg st="3" end="3"/>
                                            </p:txEl>
                                          </p:spTgt>
                                        </p:tgtEl>
                                        <p:attrNameLst>
                                          <p:attrName>ppt_w</p:attrName>
                                        </p:attrNameLst>
                                      </p:cBhvr>
                                      <p:tavLst>
                                        <p:tav tm="0">
                                          <p:val>
                                            <p:strVal val="#ppt_w*0.70"/>
                                          </p:val>
                                        </p:tav>
                                        <p:tav tm="100000">
                                          <p:val>
                                            <p:strVal val="#ppt_w"/>
                                          </p:val>
                                        </p:tav>
                                      </p:tavLst>
                                    </p:anim>
                                    <p:anim calcmode="lin" valueType="num">
                                      <p:cBhvr>
                                        <p:cTn id="33" dur="1000" fill="hold"/>
                                        <p:tgtEl>
                                          <p:spTgt spid="6">
                                            <p:txEl>
                                              <p:pRg st="3" end="3"/>
                                            </p:txEl>
                                          </p:spTgt>
                                        </p:tgtEl>
                                        <p:attrNameLst>
                                          <p:attrName>ppt_h</p:attrName>
                                        </p:attrNameLst>
                                      </p:cBhvr>
                                      <p:tavLst>
                                        <p:tav tm="0">
                                          <p:val>
                                            <p:strVal val="#ppt_h"/>
                                          </p:val>
                                        </p:tav>
                                        <p:tav tm="100000">
                                          <p:val>
                                            <p:strVal val="#ppt_h"/>
                                          </p:val>
                                        </p:tav>
                                      </p:tavLst>
                                    </p:anim>
                                    <p:animEffect transition="in" filter="fade">
                                      <p:cBhvr>
                                        <p:cTn id="34" dur="1000"/>
                                        <p:tgtEl>
                                          <p:spTgt spid="6">
                                            <p:txEl>
                                              <p:pRg st="3" end="3"/>
                                            </p:txEl>
                                          </p:spTgt>
                                        </p:tgtEl>
                                      </p:cBhvr>
                                    </p:animEffect>
                                  </p:childTnLst>
                                </p:cTn>
                              </p:par>
                            </p:childTnLst>
                          </p:cTn>
                        </p:par>
                        <p:par>
                          <p:cTn id="35" fill="hold">
                            <p:stCondLst>
                              <p:cond delay="6000"/>
                            </p:stCondLst>
                            <p:childTnLst>
                              <p:par>
                                <p:cTn id="36" presetID="55" presetClass="entr" presetSubtype="0" fill="hold" grpId="0" nodeType="after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 calcmode="lin" valueType="num">
                                      <p:cBhvr>
                                        <p:cTn id="38" dur="1000" fill="hold"/>
                                        <p:tgtEl>
                                          <p:spTgt spid="6">
                                            <p:txEl>
                                              <p:pRg st="4" end="4"/>
                                            </p:txEl>
                                          </p:spTgt>
                                        </p:tgtEl>
                                        <p:attrNameLst>
                                          <p:attrName>ppt_w</p:attrName>
                                        </p:attrNameLst>
                                      </p:cBhvr>
                                      <p:tavLst>
                                        <p:tav tm="0">
                                          <p:val>
                                            <p:strVal val="#ppt_w*0.70"/>
                                          </p:val>
                                        </p:tav>
                                        <p:tav tm="100000">
                                          <p:val>
                                            <p:strVal val="#ppt_w"/>
                                          </p:val>
                                        </p:tav>
                                      </p:tavLst>
                                    </p:anim>
                                    <p:anim calcmode="lin" valueType="num">
                                      <p:cBhvr>
                                        <p:cTn id="39" dur="1000" fill="hold"/>
                                        <p:tgtEl>
                                          <p:spTgt spid="6">
                                            <p:txEl>
                                              <p:pRg st="4" end="4"/>
                                            </p:txEl>
                                          </p:spTgt>
                                        </p:tgtEl>
                                        <p:attrNameLst>
                                          <p:attrName>ppt_h</p:attrName>
                                        </p:attrNameLst>
                                      </p:cBhvr>
                                      <p:tavLst>
                                        <p:tav tm="0">
                                          <p:val>
                                            <p:strVal val="#ppt_h"/>
                                          </p:val>
                                        </p:tav>
                                        <p:tav tm="100000">
                                          <p:val>
                                            <p:strVal val="#ppt_h"/>
                                          </p:val>
                                        </p:tav>
                                      </p:tavLst>
                                    </p:anim>
                                    <p:animEffect transition="in" filter="fade">
                                      <p:cBhvr>
                                        <p:cTn id="40" dur="1000"/>
                                        <p:tgtEl>
                                          <p:spTgt spid="6">
                                            <p:txEl>
                                              <p:pRg st="4" end="4"/>
                                            </p:txEl>
                                          </p:spTgt>
                                        </p:tgtEl>
                                      </p:cBhvr>
                                    </p:animEffect>
                                  </p:childTnLst>
                                </p:cTn>
                              </p:par>
                            </p:childTnLst>
                          </p:cTn>
                        </p:par>
                        <p:par>
                          <p:cTn id="41" fill="hold">
                            <p:stCondLst>
                              <p:cond delay="7000"/>
                            </p:stCondLst>
                            <p:childTnLst>
                              <p:par>
                                <p:cTn id="42" presetID="55" presetClass="entr" presetSubtype="0" fill="hold" grpId="0" nodeType="afterEffect">
                                  <p:stCondLst>
                                    <p:cond delay="0"/>
                                  </p:stCondLst>
                                  <p:childTnLst>
                                    <p:set>
                                      <p:cBhvr>
                                        <p:cTn id="43" dur="1" fill="hold">
                                          <p:stCondLst>
                                            <p:cond delay="0"/>
                                          </p:stCondLst>
                                        </p:cTn>
                                        <p:tgtEl>
                                          <p:spTgt spid="6">
                                            <p:txEl>
                                              <p:pRg st="5" end="5"/>
                                            </p:txEl>
                                          </p:spTgt>
                                        </p:tgtEl>
                                        <p:attrNameLst>
                                          <p:attrName>style.visibility</p:attrName>
                                        </p:attrNameLst>
                                      </p:cBhvr>
                                      <p:to>
                                        <p:strVal val="visible"/>
                                      </p:to>
                                    </p:set>
                                    <p:anim calcmode="lin" valueType="num">
                                      <p:cBhvr>
                                        <p:cTn id="44" dur="1000" fill="hold"/>
                                        <p:tgtEl>
                                          <p:spTgt spid="6">
                                            <p:txEl>
                                              <p:pRg st="5" end="5"/>
                                            </p:txEl>
                                          </p:spTgt>
                                        </p:tgtEl>
                                        <p:attrNameLst>
                                          <p:attrName>ppt_w</p:attrName>
                                        </p:attrNameLst>
                                      </p:cBhvr>
                                      <p:tavLst>
                                        <p:tav tm="0">
                                          <p:val>
                                            <p:strVal val="#ppt_w*0.70"/>
                                          </p:val>
                                        </p:tav>
                                        <p:tav tm="100000">
                                          <p:val>
                                            <p:strVal val="#ppt_w"/>
                                          </p:val>
                                        </p:tav>
                                      </p:tavLst>
                                    </p:anim>
                                    <p:anim calcmode="lin" valueType="num">
                                      <p:cBhvr>
                                        <p:cTn id="45" dur="1000" fill="hold"/>
                                        <p:tgtEl>
                                          <p:spTgt spid="6">
                                            <p:txEl>
                                              <p:pRg st="5" end="5"/>
                                            </p:txEl>
                                          </p:spTgt>
                                        </p:tgtEl>
                                        <p:attrNameLst>
                                          <p:attrName>ppt_h</p:attrName>
                                        </p:attrNameLst>
                                      </p:cBhvr>
                                      <p:tavLst>
                                        <p:tav tm="0">
                                          <p:val>
                                            <p:strVal val="#ppt_h"/>
                                          </p:val>
                                        </p:tav>
                                        <p:tav tm="100000">
                                          <p:val>
                                            <p:strVal val="#ppt_h"/>
                                          </p:val>
                                        </p:tav>
                                      </p:tavLst>
                                    </p:anim>
                                    <p:animEffect transition="in" filter="fade">
                                      <p:cBhvr>
                                        <p:cTn id="46" dur="1000"/>
                                        <p:tgtEl>
                                          <p:spTgt spid="6">
                                            <p:txEl>
                                              <p:pRg st="5" end="5"/>
                                            </p:txEl>
                                          </p:spTgt>
                                        </p:tgtEl>
                                      </p:cBhvr>
                                    </p:animEffect>
                                  </p:childTnLst>
                                </p:cTn>
                              </p:par>
                            </p:childTnLst>
                          </p:cTn>
                        </p:par>
                        <p:par>
                          <p:cTn id="47" fill="hold">
                            <p:stCondLst>
                              <p:cond delay="8000"/>
                            </p:stCondLst>
                            <p:childTnLst>
                              <p:par>
                                <p:cTn id="48" presetID="55" presetClass="entr" presetSubtype="0" fill="hold" grpId="0" nodeType="afterEffect">
                                  <p:stCondLst>
                                    <p:cond delay="0"/>
                                  </p:stCondLst>
                                  <p:childTnLst>
                                    <p:set>
                                      <p:cBhvr>
                                        <p:cTn id="49" dur="1" fill="hold">
                                          <p:stCondLst>
                                            <p:cond delay="0"/>
                                          </p:stCondLst>
                                        </p:cTn>
                                        <p:tgtEl>
                                          <p:spTgt spid="6">
                                            <p:txEl>
                                              <p:pRg st="6" end="6"/>
                                            </p:txEl>
                                          </p:spTgt>
                                        </p:tgtEl>
                                        <p:attrNameLst>
                                          <p:attrName>style.visibility</p:attrName>
                                        </p:attrNameLst>
                                      </p:cBhvr>
                                      <p:to>
                                        <p:strVal val="visible"/>
                                      </p:to>
                                    </p:set>
                                    <p:anim calcmode="lin" valueType="num">
                                      <p:cBhvr>
                                        <p:cTn id="50" dur="1000" fill="hold"/>
                                        <p:tgtEl>
                                          <p:spTgt spid="6">
                                            <p:txEl>
                                              <p:pRg st="6" end="6"/>
                                            </p:txEl>
                                          </p:spTgt>
                                        </p:tgtEl>
                                        <p:attrNameLst>
                                          <p:attrName>ppt_w</p:attrName>
                                        </p:attrNameLst>
                                      </p:cBhvr>
                                      <p:tavLst>
                                        <p:tav tm="0">
                                          <p:val>
                                            <p:strVal val="#ppt_w*0.70"/>
                                          </p:val>
                                        </p:tav>
                                        <p:tav tm="100000">
                                          <p:val>
                                            <p:strVal val="#ppt_w"/>
                                          </p:val>
                                        </p:tav>
                                      </p:tavLst>
                                    </p:anim>
                                    <p:anim calcmode="lin" valueType="num">
                                      <p:cBhvr>
                                        <p:cTn id="51" dur="1000" fill="hold"/>
                                        <p:tgtEl>
                                          <p:spTgt spid="6">
                                            <p:txEl>
                                              <p:pRg st="6" end="6"/>
                                            </p:txEl>
                                          </p:spTgt>
                                        </p:tgtEl>
                                        <p:attrNameLst>
                                          <p:attrName>ppt_h</p:attrName>
                                        </p:attrNameLst>
                                      </p:cBhvr>
                                      <p:tavLst>
                                        <p:tav tm="0">
                                          <p:val>
                                            <p:strVal val="#ppt_h"/>
                                          </p:val>
                                        </p:tav>
                                        <p:tav tm="100000">
                                          <p:val>
                                            <p:strVal val="#ppt_h"/>
                                          </p:val>
                                        </p:tav>
                                      </p:tavLst>
                                    </p:anim>
                                    <p:animEffect transition="in" filter="fade">
                                      <p:cBhvr>
                                        <p:cTn id="52" dur="1000"/>
                                        <p:tgtEl>
                                          <p:spTgt spid="6">
                                            <p:txEl>
                                              <p:pRg st="6" end="6"/>
                                            </p:txEl>
                                          </p:spTgt>
                                        </p:tgtEl>
                                      </p:cBhvr>
                                    </p:animEffect>
                                  </p:childTnLst>
                                </p:cTn>
                              </p:par>
                            </p:childTnLst>
                          </p:cTn>
                        </p:par>
                        <p:par>
                          <p:cTn id="53" fill="hold">
                            <p:stCondLst>
                              <p:cond delay="9000"/>
                            </p:stCondLst>
                            <p:childTnLst>
                              <p:par>
                                <p:cTn id="54" presetID="55" presetClass="entr" presetSubtype="0" fill="hold" grpId="0" nodeType="afterEffect">
                                  <p:stCondLst>
                                    <p:cond delay="0"/>
                                  </p:stCondLst>
                                  <p:childTnLst>
                                    <p:set>
                                      <p:cBhvr>
                                        <p:cTn id="55" dur="1" fill="hold">
                                          <p:stCondLst>
                                            <p:cond delay="0"/>
                                          </p:stCondLst>
                                        </p:cTn>
                                        <p:tgtEl>
                                          <p:spTgt spid="6">
                                            <p:txEl>
                                              <p:pRg st="7" end="7"/>
                                            </p:txEl>
                                          </p:spTgt>
                                        </p:tgtEl>
                                        <p:attrNameLst>
                                          <p:attrName>style.visibility</p:attrName>
                                        </p:attrNameLst>
                                      </p:cBhvr>
                                      <p:to>
                                        <p:strVal val="visible"/>
                                      </p:to>
                                    </p:set>
                                    <p:anim calcmode="lin" valueType="num">
                                      <p:cBhvr>
                                        <p:cTn id="56" dur="1000" fill="hold"/>
                                        <p:tgtEl>
                                          <p:spTgt spid="6">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6">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1"/>
          <p:cNvSpPr>
            <a:spLocks noGrp="1"/>
          </p:cNvSpPr>
          <p:nvPr>
            <p:ph idx="1"/>
          </p:nvPr>
        </p:nvSpPr>
        <p:spPr>
          <a:xfrm>
            <a:off x="285720" y="1142984"/>
            <a:ext cx="8643998" cy="4752988"/>
          </a:xfrm>
        </p:spPr>
        <p:txBody>
          <a:bodyPr>
            <a:noAutofit/>
          </a:bodyPr>
          <a:lstStyle/>
          <a:p>
            <a:pPr algn="ctr" rtl="1">
              <a:buNone/>
            </a:pPr>
            <a:r>
              <a:rPr lang="ar-DZ" sz="3600" b="1" dirty="0" smtClean="0">
                <a:cs typeface="+mj-cs"/>
              </a:rPr>
              <a:t>الفصــل الثاني: القـــرار الإداري. </a:t>
            </a:r>
            <a:endParaRPr lang="fr-FR" sz="3600" dirty="0" smtClean="0">
              <a:cs typeface="+mj-cs"/>
            </a:endParaRPr>
          </a:p>
          <a:p>
            <a:pPr algn="just" rtl="1">
              <a:buNone/>
            </a:pPr>
            <a:r>
              <a:rPr lang="ar-DZ" sz="3600" b="1" dirty="0" smtClean="0">
                <a:cs typeface="+mj-cs"/>
              </a:rPr>
              <a:t>مقدمة</a:t>
            </a:r>
            <a:endParaRPr lang="fr-FR" sz="3600" dirty="0" smtClean="0">
              <a:cs typeface="+mj-cs"/>
            </a:endParaRPr>
          </a:p>
          <a:p>
            <a:pPr algn="just" rtl="1">
              <a:buNone/>
            </a:pPr>
            <a:r>
              <a:rPr lang="ar-DZ" sz="3600" b="1" dirty="0" smtClean="0">
                <a:cs typeface="+mj-cs"/>
              </a:rPr>
              <a:t>المبحث الأول: تعريف القرار الإداري وأهميته.</a:t>
            </a:r>
            <a:endParaRPr lang="fr-FR" sz="3600" dirty="0" smtClean="0">
              <a:cs typeface="+mj-cs"/>
            </a:endParaRPr>
          </a:p>
          <a:p>
            <a:pPr algn="just" rtl="1">
              <a:buNone/>
            </a:pPr>
            <a:r>
              <a:rPr lang="ar-DZ" sz="3600" b="1" dirty="0" smtClean="0">
                <a:cs typeface="+mj-cs"/>
              </a:rPr>
              <a:t>المبحث الثاني: مداخل اتخاذ القرار الإداري ونظرياته.</a:t>
            </a:r>
            <a:endParaRPr lang="fr-FR" sz="3600" dirty="0" smtClean="0">
              <a:cs typeface="+mj-cs"/>
            </a:endParaRPr>
          </a:p>
          <a:p>
            <a:pPr algn="just" rtl="1">
              <a:buNone/>
            </a:pPr>
            <a:r>
              <a:rPr lang="ar-DZ" sz="3600" b="1" dirty="0" smtClean="0">
                <a:cs typeface="+mj-cs"/>
              </a:rPr>
              <a:t>المبحث الثالث: مراحل اتخاذ القرار.</a:t>
            </a:r>
            <a:endParaRPr lang="fr-FR" sz="3600" dirty="0" smtClean="0">
              <a:cs typeface="+mj-cs"/>
            </a:endParaRPr>
          </a:p>
          <a:p>
            <a:pPr algn="just" rtl="1">
              <a:buNone/>
            </a:pPr>
            <a:r>
              <a:rPr lang="ar-DZ" sz="3600" b="1" dirty="0" smtClean="0">
                <a:cs typeface="+mj-cs"/>
              </a:rPr>
              <a:t>المبحث الرابع: أنواع القرارات الإدارية.</a:t>
            </a:r>
            <a:endParaRPr lang="fr-FR" sz="3600" dirty="0" smtClean="0">
              <a:cs typeface="+mj-cs"/>
            </a:endParaRPr>
          </a:p>
          <a:p>
            <a:pPr algn="just" rtl="1">
              <a:buNone/>
            </a:pPr>
            <a:r>
              <a:rPr lang="ar-DZ" sz="3600" b="1" dirty="0" smtClean="0">
                <a:cs typeface="+mj-cs"/>
              </a:rPr>
              <a:t>المبحث الخامس: أساليب اتخاذ القرار.</a:t>
            </a:r>
            <a:endParaRPr lang="fr-FR" sz="3600" dirty="0" smtClean="0">
              <a:cs typeface="+mj-cs"/>
            </a:endParaRPr>
          </a:p>
          <a:p>
            <a:pPr algn="just" rtl="1">
              <a:buNone/>
            </a:pPr>
            <a:r>
              <a:rPr lang="ar-DZ" sz="3600" b="1" dirty="0" smtClean="0">
                <a:cs typeface="+mj-cs"/>
              </a:rPr>
              <a:t>خلاصة</a:t>
            </a:r>
            <a:endParaRPr lang="fr-FR" sz="3600" dirty="0">
              <a:cs typeface="+mj-cs"/>
            </a:endParaRP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0" end="0"/>
                                            </p:txEl>
                                          </p:spTgt>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1000" fill="hold"/>
                                        <p:tgtEl>
                                          <p:spTgt spid="5">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5">
                                            <p:txEl>
                                              <p:pRg st="1" end="1"/>
                                            </p:txEl>
                                          </p:spTgt>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p:cTn id="19" dur="1000" fill="hold"/>
                                        <p:tgtEl>
                                          <p:spTgt spid="5">
                                            <p:txEl>
                                              <p:pRg st="2" end="2"/>
                                            </p:txEl>
                                          </p:spTgt>
                                        </p:tgtEl>
                                        <p:attrNameLst>
                                          <p:attrName>ppt_w</p:attrName>
                                        </p:attrNameLst>
                                      </p:cBhvr>
                                      <p:tavLst>
                                        <p:tav tm="0">
                                          <p:val>
                                            <p:strVal val="#ppt_w*0.70"/>
                                          </p:val>
                                        </p:tav>
                                        <p:tav tm="100000">
                                          <p:val>
                                            <p:strVal val="#ppt_w"/>
                                          </p:val>
                                        </p:tav>
                                      </p:tavLst>
                                    </p:anim>
                                    <p:anim calcmode="lin" valueType="num">
                                      <p:cBhvr>
                                        <p:cTn id="20" dur="1000" fill="hold"/>
                                        <p:tgtEl>
                                          <p:spTgt spid="5">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5">
                                            <p:txEl>
                                              <p:pRg st="2" end="2"/>
                                            </p:txEl>
                                          </p:spTgt>
                                        </p:tgtEl>
                                      </p:cBhvr>
                                    </p:animEffect>
                                  </p:childTnLst>
                                </p:cTn>
                              </p:par>
                            </p:childTnLst>
                          </p:cTn>
                        </p:par>
                        <p:par>
                          <p:cTn id="22" fill="hold">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p:cTn id="25" dur="1000" fill="hold"/>
                                        <p:tgtEl>
                                          <p:spTgt spid="5">
                                            <p:txEl>
                                              <p:pRg st="3" end="3"/>
                                            </p:txEl>
                                          </p:spTgt>
                                        </p:tgtEl>
                                        <p:attrNameLst>
                                          <p:attrName>ppt_w</p:attrName>
                                        </p:attrNameLst>
                                      </p:cBhvr>
                                      <p:tavLst>
                                        <p:tav tm="0">
                                          <p:val>
                                            <p:strVal val="#ppt_w*0.70"/>
                                          </p:val>
                                        </p:tav>
                                        <p:tav tm="100000">
                                          <p:val>
                                            <p:strVal val="#ppt_w"/>
                                          </p:val>
                                        </p:tav>
                                      </p:tavLst>
                                    </p:anim>
                                    <p:anim calcmode="lin" valueType="num">
                                      <p:cBhvr>
                                        <p:cTn id="26" dur="1000" fill="hold"/>
                                        <p:tgtEl>
                                          <p:spTgt spid="5">
                                            <p:txEl>
                                              <p:pRg st="3" end="3"/>
                                            </p:txEl>
                                          </p:spTgt>
                                        </p:tgtEl>
                                        <p:attrNameLst>
                                          <p:attrName>ppt_h</p:attrName>
                                        </p:attrNameLst>
                                      </p:cBhvr>
                                      <p:tavLst>
                                        <p:tav tm="0">
                                          <p:val>
                                            <p:strVal val="#ppt_h"/>
                                          </p:val>
                                        </p:tav>
                                        <p:tav tm="100000">
                                          <p:val>
                                            <p:strVal val="#ppt_h"/>
                                          </p:val>
                                        </p:tav>
                                      </p:tavLst>
                                    </p:anim>
                                    <p:animEffect transition="in" filter="fade">
                                      <p:cBhvr>
                                        <p:cTn id="27" dur="1000"/>
                                        <p:tgtEl>
                                          <p:spTgt spid="5">
                                            <p:txEl>
                                              <p:pRg st="3" end="3"/>
                                            </p:txEl>
                                          </p:spTgt>
                                        </p:tgtEl>
                                      </p:cBhvr>
                                    </p:animEffect>
                                  </p:childTnLst>
                                </p:cTn>
                              </p:par>
                            </p:childTnLst>
                          </p:cTn>
                        </p:par>
                        <p:par>
                          <p:cTn id="28" fill="hold">
                            <p:stCondLst>
                              <p:cond delay="4000"/>
                            </p:stCondLst>
                            <p:childTnLst>
                              <p:par>
                                <p:cTn id="29" presetID="55" presetClass="entr" presetSubtype="0" fill="hold" grpId="0" nodeType="after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p:cTn id="31" dur="1000" fill="hold"/>
                                        <p:tgtEl>
                                          <p:spTgt spid="5">
                                            <p:txEl>
                                              <p:pRg st="4" end="4"/>
                                            </p:txEl>
                                          </p:spTgt>
                                        </p:tgtEl>
                                        <p:attrNameLst>
                                          <p:attrName>ppt_w</p:attrName>
                                        </p:attrNameLst>
                                      </p:cBhvr>
                                      <p:tavLst>
                                        <p:tav tm="0">
                                          <p:val>
                                            <p:strVal val="#ppt_w*0.70"/>
                                          </p:val>
                                        </p:tav>
                                        <p:tav tm="100000">
                                          <p:val>
                                            <p:strVal val="#ppt_w"/>
                                          </p:val>
                                        </p:tav>
                                      </p:tavLst>
                                    </p:anim>
                                    <p:anim calcmode="lin" valueType="num">
                                      <p:cBhvr>
                                        <p:cTn id="32" dur="1000" fill="hold"/>
                                        <p:tgtEl>
                                          <p:spTgt spid="5">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5">
                                            <p:txEl>
                                              <p:pRg st="4" end="4"/>
                                            </p:txEl>
                                          </p:spTgt>
                                        </p:tgtEl>
                                      </p:cBhvr>
                                    </p:animEffect>
                                  </p:childTnLst>
                                </p:cTn>
                              </p:par>
                            </p:childTnLst>
                          </p:cTn>
                        </p:par>
                        <p:par>
                          <p:cTn id="34" fill="hold">
                            <p:stCondLst>
                              <p:cond delay="5000"/>
                            </p:stCondLst>
                            <p:childTnLst>
                              <p:par>
                                <p:cTn id="35" presetID="55" presetClass="entr" presetSubtype="0" fill="hold" grpId="0" nodeType="after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p:cTn id="37" dur="1000" fill="hold"/>
                                        <p:tgtEl>
                                          <p:spTgt spid="5">
                                            <p:txEl>
                                              <p:pRg st="5" end="5"/>
                                            </p:txEl>
                                          </p:spTgt>
                                        </p:tgtEl>
                                        <p:attrNameLst>
                                          <p:attrName>ppt_w</p:attrName>
                                        </p:attrNameLst>
                                      </p:cBhvr>
                                      <p:tavLst>
                                        <p:tav tm="0">
                                          <p:val>
                                            <p:strVal val="#ppt_w*0.70"/>
                                          </p:val>
                                        </p:tav>
                                        <p:tav tm="100000">
                                          <p:val>
                                            <p:strVal val="#ppt_w"/>
                                          </p:val>
                                        </p:tav>
                                      </p:tavLst>
                                    </p:anim>
                                    <p:anim calcmode="lin" valueType="num">
                                      <p:cBhvr>
                                        <p:cTn id="38" dur="1000" fill="hold"/>
                                        <p:tgtEl>
                                          <p:spTgt spid="5">
                                            <p:txEl>
                                              <p:pRg st="5" end="5"/>
                                            </p:txEl>
                                          </p:spTgt>
                                        </p:tgtEl>
                                        <p:attrNameLst>
                                          <p:attrName>ppt_h</p:attrName>
                                        </p:attrNameLst>
                                      </p:cBhvr>
                                      <p:tavLst>
                                        <p:tav tm="0">
                                          <p:val>
                                            <p:strVal val="#ppt_h"/>
                                          </p:val>
                                        </p:tav>
                                        <p:tav tm="100000">
                                          <p:val>
                                            <p:strVal val="#ppt_h"/>
                                          </p:val>
                                        </p:tav>
                                      </p:tavLst>
                                    </p:anim>
                                    <p:animEffect transition="in" filter="fade">
                                      <p:cBhvr>
                                        <p:cTn id="39" dur="1000"/>
                                        <p:tgtEl>
                                          <p:spTgt spid="5">
                                            <p:txEl>
                                              <p:pRg st="5" end="5"/>
                                            </p:txEl>
                                          </p:spTgt>
                                        </p:tgtEl>
                                      </p:cBhvr>
                                    </p:animEffect>
                                  </p:childTnLst>
                                </p:cTn>
                              </p:par>
                            </p:childTnLst>
                          </p:cTn>
                        </p:par>
                        <p:par>
                          <p:cTn id="40" fill="hold">
                            <p:stCondLst>
                              <p:cond delay="6000"/>
                            </p:stCondLst>
                            <p:childTnLst>
                              <p:par>
                                <p:cTn id="41" presetID="55" presetClass="entr" presetSubtype="0" fill="hold" grpId="0" nodeType="after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p:cTn id="43" dur="1000" fill="hold"/>
                                        <p:tgtEl>
                                          <p:spTgt spid="5">
                                            <p:txEl>
                                              <p:pRg st="6" end="6"/>
                                            </p:txEl>
                                          </p:spTgt>
                                        </p:tgtEl>
                                        <p:attrNameLst>
                                          <p:attrName>ppt_w</p:attrName>
                                        </p:attrNameLst>
                                      </p:cBhvr>
                                      <p:tavLst>
                                        <p:tav tm="0">
                                          <p:val>
                                            <p:strVal val="#ppt_w*0.70"/>
                                          </p:val>
                                        </p:tav>
                                        <p:tav tm="100000">
                                          <p:val>
                                            <p:strVal val="#ppt_w"/>
                                          </p:val>
                                        </p:tav>
                                      </p:tavLst>
                                    </p:anim>
                                    <p:anim calcmode="lin" valueType="num">
                                      <p:cBhvr>
                                        <p:cTn id="44" dur="1000" fill="hold"/>
                                        <p:tgtEl>
                                          <p:spTgt spid="5">
                                            <p:txEl>
                                              <p:pRg st="6" end="6"/>
                                            </p:txEl>
                                          </p:spTgt>
                                        </p:tgtEl>
                                        <p:attrNameLst>
                                          <p:attrName>ppt_h</p:attrName>
                                        </p:attrNameLst>
                                      </p:cBhvr>
                                      <p:tavLst>
                                        <p:tav tm="0">
                                          <p:val>
                                            <p:strVal val="#ppt_h"/>
                                          </p:val>
                                        </p:tav>
                                        <p:tav tm="100000">
                                          <p:val>
                                            <p:strVal val="#ppt_h"/>
                                          </p:val>
                                        </p:tav>
                                      </p:tavLst>
                                    </p:anim>
                                    <p:animEffect transition="in" filter="fade">
                                      <p:cBhvr>
                                        <p:cTn id="45" dur="1000"/>
                                        <p:tgtEl>
                                          <p:spTgt spid="5">
                                            <p:txEl>
                                              <p:pRg st="6" end="6"/>
                                            </p:txEl>
                                          </p:spTgt>
                                        </p:tgtEl>
                                      </p:cBhvr>
                                    </p:animEffect>
                                  </p:childTnLst>
                                </p:cTn>
                              </p:par>
                            </p:childTnLst>
                          </p:cTn>
                        </p:par>
                        <p:par>
                          <p:cTn id="46" fill="hold">
                            <p:stCondLst>
                              <p:cond delay="7000"/>
                            </p:stCondLst>
                            <p:childTnLst>
                              <p:par>
                                <p:cTn id="47" presetID="55" presetClass="entr" presetSubtype="0" fill="hold" grpId="0" nodeType="after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p:cTn id="49" dur="1000" fill="hold"/>
                                        <p:tgtEl>
                                          <p:spTgt spid="5">
                                            <p:txEl>
                                              <p:pRg st="7" end="7"/>
                                            </p:txEl>
                                          </p:spTgt>
                                        </p:tgtEl>
                                        <p:attrNameLst>
                                          <p:attrName>ppt_w</p:attrName>
                                        </p:attrNameLst>
                                      </p:cBhvr>
                                      <p:tavLst>
                                        <p:tav tm="0">
                                          <p:val>
                                            <p:strVal val="#ppt_w*0.70"/>
                                          </p:val>
                                        </p:tav>
                                        <p:tav tm="100000">
                                          <p:val>
                                            <p:strVal val="#ppt_w"/>
                                          </p:val>
                                        </p:tav>
                                      </p:tavLst>
                                    </p:anim>
                                    <p:anim calcmode="lin" valueType="num">
                                      <p:cBhvr>
                                        <p:cTn id="50" dur="1000" fill="hold"/>
                                        <p:tgtEl>
                                          <p:spTgt spid="5">
                                            <p:txEl>
                                              <p:pRg st="7" end="7"/>
                                            </p:txEl>
                                          </p:spTgt>
                                        </p:tgtEl>
                                        <p:attrNameLst>
                                          <p:attrName>ppt_h</p:attrName>
                                        </p:attrNameLst>
                                      </p:cBhvr>
                                      <p:tavLst>
                                        <p:tav tm="0">
                                          <p:val>
                                            <p:strVal val="#ppt_h"/>
                                          </p:val>
                                        </p:tav>
                                        <p:tav tm="100000">
                                          <p:val>
                                            <p:strVal val="#ppt_h"/>
                                          </p:val>
                                        </p:tav>
                                      </p:tavLst>
                                    </p:anim>
                                    <p:animEffect transition="in" filter="fade">
                                      <p:cBhvr>
                                        <p:cTn id="51" dur="10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1"/>
          <p:cNvSpPr>
            <a:spLocks noGrp="1"/>
          </p:cNvSpPr>
          <p:nvPr>
            <p:ph idx="1"/>
          </p:nvPr>
        </p:nvSpPr>
        <p:spPr>
          <a:xfrm>
            <a:off x="71438" y="461962"/>
            <a:ext cx="8929718" cy="4752988"/>
          </a:xfrm>
        </p:spPr>
        <p:txBody>
          <a:bodyPr>
            <a:noAutofit/>
          </a:bodyPr>
          <a:lstStyle/>
          <a:p>
            <a:pPr algn="ctr" rtl="1">
              <a:buNone/>
            </a:pPr>
            <a:r>
              <a:rPr lang="ar-DZ" sz="4000" b="1" dirty="0" smtClean="0">
                <a:cs typeface="+mj-cs"/>
              </a:rPr>
              <a:t>الفصــل الثالث: الاتصـال الإداري بترشيد القرار الإداري.</a:t>
            </a:r>
            <a:endParaRPr lang="fr-FR" sz="4000" dirty="0" smtClean="0">
              <a:cs typeface="+mj-cs"/>
            </a:endParaRPr>
          </a:p>
          <a:p>
            <a:pPr algn="just" rtl="1">
              <a:buNone/>
            </a:pPr>
            <a:r>
              <a:rPr lang="ar-DZ" sz="3200" b="1" dirty="0" smtClean="0">
                <a:cs typeface="+mj-cs"/>
              </a:rPr>
              <a:t>مقدمة</a:t>
            </a:r>
            <a:endParaRPr lang="fr-FR" sz="3200" dirty="0" smtClean="0">
              <a:cs typeface="+mj-cs"/>
            </a:endParaRPr>
          </a:p>
          <a:p>
            <a:pPr algn="just" rtl="1">
              <a:buNone/>
            </a:pPr>
            <a:r>
              <a:rPr lang="ar-DZ" sz="3200" b="1" dirty="0" smtClean="0">
                <a:cs typeface="+mj-cs"/>
              </a:rPr>
              <a:t>المبحث الأول:دور القيادة الإدارية في تفعيل الاتصال الإداري تحقيقا </a:t>
            </a:r>
            <a:r>
              <a:rPr lang="ar-DZ" sz="3200" b="1" dirty="0" err="1" smtClean="0">
                <a:cs typeface="+mj-cs"/>
              </a:rPr>
              <a:t>لرشادة</a:t>
            </a:r>
            <a:r>
              <a:rPr lang="ar-DZ" sz="3200" b="1" dirty="0" smtClean="0">
                <a:cs typeface="+mj-cs"/>
              </a:rPr>
              <a:t>  القرار على مستوى المنظمة.</a:t>
            </a:r>
            <a:endParaRPr lang="fr-FR" sz="3200" dirty="0" smtClean="0">
              <a:cs typeface="+mj-cs"/>
            </a:endParaRPr>
          </a:p>
          <a:p>
            <a:pPr algn="just" rtl="1">
              <a:buNone/>
            </a:pPr>
            <a:r>
              <a:rPr lang="ar-DZ" sz="3200" b="1" dirty="0" smtClean="0">
                <a:cs typeface="+mj-cs"/>
              </a:rPr>
              <a:t>المبحث الثاني: مقومات الاتصال الإداري الفعال وانعكاساته على ترشيد القرار الإداري في المنظمة.</a:t>
            </a:r>
            <a:endParaRPr lang="fr-FR" sz="3200" dirty="0" smtClean="0">
              <a:cs typeface="+mj-cs"/>
            </a:endParaRPr>
          </a:p>
          <a:p>
            <a:pPr algn="just" rtl="1">
              <a:buNone/>
            </a:pPr>
            <a:r>
              <a:rPr lang="ar-DZ" sz="3200" b="1" dirty="0" smtClean="0">
                <a:cs typeface="+mj-cs"/>
              </a:rPr>
              <a:t>المبحث الثالث: </a:t>
            </a:r>
            <a:r>
              <a:rPr lang="ar-SA" sz="3200" b="1" dirty="0" smtClean="0">
                <a:cs typeface="+mj-cs"/>
              </a:rPr>
              <a:t>آثار الاتصال الإداري الفعال على ترشيد القرارات الإدارية في المنظمة.</a:t>
            </a:r>
            <a:endParaRPr lang="fr-FR" sz="3200" dirty="0" smtClean="0">
              <a:cs typeface="+mj-cs"/>
            </a:endParaRPr>
          </a:p>
          <a:p>
            <a:pPr algn="just" rtl="1">
              <a:buNone/>
            </a:pPr>
            <a:r>
              <a:rPr lang="ar-DZ" sz="3200" b="1" dirty="0" smtClean="0">
                <a:cs typeface="+mj-cs"/>
              </a:rPr>
              <a:t>المبحث الرابع : معوقات الاتصال الإداري وتأثيرها على ترشيد القرار الإداري.</a:t>
            </a:r>
            <a:endParaRPr lang="fr-FR" sz="3200" dirty="0" smtClean="0">
              <a:cs typeface="+mj-cs"/>
            </a:endParaRPr>
          </a:p>
          <a:p>
            <a:pPr algn="just" rtl="1">
              <a:buNone/>
            </a:pPr>
            <a:r>
              <a:rPr lang="ar-DZ" sz="3200" b="1" dirty="0" smtClean="0">
                <a:cs typeface="+mj-cs"/>
              </a:rPr>
              <a:t>المبحث الخامس: آليات تفعيل دور الاتصال الإداري في ترشيد القرار الإداري.</a:t>
            </a:r>
            <a:endParaRPr lang="fr-FR" sz="3200" dirty="0" smtClean="0">
              <a:cs typeface="+mj-cs"/>
            </a:endParaRPr>
          </a:p>
          <a:p>
            <a:pPr algn="just" rtl="1">
              <a:buNone/>
            </a:pPr>
            <a:r>
              <a:rPr lang="ar-DZ" sz="3200" b="1" dirty="0" smtClean="0">
                <a:cs typeface="+mj-cs"/>
              </a:rPr>
              <a:t>خلاصة</a:t>
            </a:r>
            <a:endParaRPr lang="fr-FR" sz="3200" dirty="0">
              <a:cs typeface="+mj-cs"/>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4">
                                            <p:txEl>
                                              <p:pRg st="1" end="1"/>
                                            </p:txEl>
                                          </p:spTgt>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1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20"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4">
                                            <p:txEl>
                                              <p:pRg st="2" end="2"/>
                                            </p:txEl>
                                          </p:spTgt>
                                        </p:tgtEl>
                                      </p:cBhvr>
                                    </p:animEffect>
                                  </p:childTnLst>
                                </p:cTn>
                              </p:par>
                            </p:childTnLst>
                          </p:cTn>
                        </p:par>
                        <p:par>
                          <p:cTn id="22" fill="hold">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p:cTn id="25" dur="1000" fill="hold"/>
                                        <p:tgtEl>
                                          <p:spTgt spid="4">
                                            <p:txEl>
                                              <p:pRg st="3" end="3"/>
                                            </p:txEl>
                                          </p:spTgt>
                                        </p:tgtEl>
                                        <p:attrNameLst>
                                          <p:attrName>ppt_w</p:attrName>
                                        </p:attrNameLst>
                                      </p:cBhvr>
                                      <p:tavLst>
                                        <p:tav tm="0">
                                          <p:val>
                                            <p:strVal val="#ppt_w*0.70"/>
                                          </p:val>
                                        </p:tav>
                                        <p:tav tm="100000">
                                          <p:val>
                                            <p:strVal val="#ppt_w"/>
                                          </p:val>
                                        </p:tav>
                                      </p:tavLst>
                                    </p:anim>
                                    <p:anim calcmode="lin" valueType="num">
                                      <p:cBhvr>
                                        <p:cTn id="26" dur="1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27" dur="1000"/>
                                        <p:tgtEl>
                                          <p:spTgt spid="4">
                                            <p:txEl>
                                              <p:pRg st="3" end="3"/>
                                            </p:txEl>
                                          </p:spTgt>
                                        </p:tgtEl>
                                      </p:cBhvr>
                                    </p:animEffect>
                                  </p:childTnLst>
                                </p:cTn>
                              </p:par>
                            </p:childTnLst>
                          </p:cTn>
                        </p:par>
                        <p:par>
                          <p:cTn id="28" fill="hold">
                            <p:stCondLst>
                              <p:cond delay="4000"/>
                            </p:stCondLst>
                            <p:childTnLst>
                              <p:par>
                                <p:cTn id="29" presetID="55" presetClass="entr" presetSubtype="0" fill="hold" grpId="0" nodeType="after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p:cTn id="31" dur="1000" fill="hold"/>
                                        <p:tgtEl>
                                          <p:spTgt spid="4">
                                            <p:txEl>
                                              <p:pRg st="4" end="4"/>
                                            </p:txEl>
                                          </p:spTgt>
                                        </p:tgtEl>
                                        <p:attrNameLst>
                                          <p:attrName>ppt_w</p:attrName>
                                        </p:attrNameLst>
                                      </p:cBhvr>
                                      <p:tavLst>
                                        <p:tav tm="0">
                                          <p:val>
                                            <p:strVal val="#ppt_w*0.70"/>
                                          </p:val>
                                        </p:tav>
                                        <p:tav tm="100000">
                                          <p:val>
                                            <p:strVal val="#ppt_w"/>
                                          </p:val>
                                        </p:tav>
                                      </p:tavLst>
                                    </p:anim>
                                    <p:anim calcmode="lin" valueType="num">
                                      <p:cBhvr>
                                        <p:cTn id="32" dur="1000" fill="hold"/>
                                        <p:tgtEl>
                                          <p:spTgt spid="4">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4">
                                            <p:txEl>
                                              <p:pRg st="4" end="4"/>
                                            </p:txEl>
                                          </p:spTgt>
                                        </p:tgtEl>
                                      </p:cBhvr>
                                    </p:animEffect>
                                  </p:childTnLst>
                                </p:cTn>
                              </p:par>
                            </p:childTnLst>
                          </p:cTn>
                        </p:par>
                        <p:par>
                          <p:cTn id="34" fill="hold">
                            <p:stCondLst>
                              <p:cond delay="5000"/>
                            </p:stCondLst>
                            <p:childTnLst>
                              <p:par>
                                <p:cTn id="35" presetID="55" presetClass="entr" presetSubtype="0" fill="hold" grpId="0" nodeType="after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p:cTn id="37" dur="1000" fill="hold"/>
                                        <p:tgtEl>
                                          <p:spTgt spid="4">
                                            <p:txEl>
                                              <p:pRg st="5" end="5"/>
                                            </p:txEl>
                                          </p:spTgt>
                                        </p:tgtEl>
                                        <p:attrNameLst>
                                          <p:attrName>ppt_w</p:attrName>
                                        </p:attrNameLst>
                                      </p:cBhvr>
                                      <p:tavLst>
                                        <p:tav tm="0">
                                          <p:val>
                                            <p:strVal val="#ppt_w*0.70"/>
                                          </p:val>
                                        </p:tav>
                                        <p:tav tm="100000">
                                          <p:val>
                                            <p:strVal val="#ppt_w"/>
                                          </p:val>
                                        </p:tav>
                                      </p:tavLst>
                                    </p:anim>
                                    <p:anim calcmode="lin" valueType="num">
                                      <p:cBhvr>
                                        <p:cTn id="38" dur="1000" fill="hold"/>
                                        <p:tgtEl>
                                          <p:spTgt spid="4">
                                            <p:txEl>
                                              <p:pRg st="5" end="5"/>
                                            </p:txEl>
                                          </p:spTgt>
                                        </p:tgtEl>
                                        <p:attrNameLst>
                                          <p:attrName>ppt_h</p:attrName>
                                        </p:attrNameLst>
                                      </p:cBhvr>
                                      <p:tavLst>
                                        <p:tav tm="0">
                                          <p:val>
                                            <p:strVal val="#ppt_h"/>
                                          </p:val>
                                        </p:tav>
                                        <p:tav tm="100000">
                                          <p:val>
                                            <p:strVal val="#ppt_h"/>
                                          </p:val>
                                        </p:tav>
                                      </p:tavLst>
                                    </p:anim>
                                    <p:animEffect transition="in" filter="fade">
                                      <p:cBhvr>
                                        <p:cTn id="39" dur="1000"/>
                                        <p:tgtEl>
                                          <p:spTgt spid="4">
                                            <p:txEl>
                                              <p:pRg st="5" end="5"/>
                                            </p:txEl>
                                          </p:spTgt>
                                        </p:tgtEl>
                                      </p:cBhvr>
                                    </p:animEffect>
                                  </p:childTnLst>
                                </p:cTn>
                              </p:par>
                            </p:childTnLst>
                          </p:cTn>
                        </p:par>
                        <p:par>
                          <p:cTn id="40" fill="hold">
                            <p:stCondLst>
                              <p:cond delay="6000"/>
                            </p:stCondLst>
                            <p:childTnLst>
                              <p:par>
                                <p:cTn id="41" presetID="55" presetClass="entr" presetSubtype="0" fill="hold" grpId="0" nodeType="after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p:cTn id="43" dur="1000" fill="hold"/>
                                        <p:tgtEl>
                                          <p:spTgt spid="4">
                                            <p:txEl>
                                              <p:pRg st="6" end="6"/>
                                            </p:txEl>
                                          </p:spTgt>
                                        </p:tgtEl>
                                        <p:attrNameLst>
                                          <p:attrName>ppt_w</p:attrName>
                                        </p:attrNameLst>
                                      </p:cBhvr>
                                      <p:tavLst>
                                        <p:tav tm="0">
                                          <p:val>
                                            <p:strVal val="#ppt_w*0.70"/>
                                          </p:val>
                                        </p:tav>
                                        <p:tav tm="100000">
                                          <p:val>
                                            <p:strVal val="#ppt_w"/>
                                          </p:val>
                                        </p:tav>
                                      </p:tavLst>
                                    </p:anim>
                                    <p:anim calcmode="lin" valueType="num">
                                      <p:cBhvr>
                                        <p:cTn id="44" dur="1000" fill="hold"/>
                                        <p:tgtEl>
                                          <p:spTgt spid="4">
                                            <p:txEl>
                                              <p:pRg st="6" end="6"/>
                                            </p:txEl>
                                          </p:spTgt>
                                        </p:tgtEl>
                                        <p:attrNameLst>
                                          <p:attrName>ppt_h</p:attrName>
                                        </p:attrNameLst>
                                      </p:cBhvr>
                                      <p:tavLst>
                                        <p:tav tm="0">
                                          <p:val>
                                            <p:strVal val="#ppt_h"/>
                                          </p:val>
                                        </p:tav>
                                        <p:tav tm="100000">
                                          <p:val>
                                            <p:strVal val="#ppt_h"/>
                                          </p:val>
                                        </p:tav>
                                      </p:tavLst>
                                    </p:anim>
                                    <p:animEffect transition="in" filter="fade">
                                      <p:cBhvr>
                                        <p:cTn id="45" dur="1000"/>
                                        <p:tgtEl>
                                          <p:spTgt spid="4">
                                            <p:txEl>
                                              <p:pRg st="6" end="6"/>
                                            </p:txEl>
                                          </p:spTgt>
                                        </p:tgtEl>
                                      </p:cBhvr>
                                    </p:animEffect>
                                  </p:childTnLst>
                                </p:cTn>
                              </p:par>
                            </p:childTnLst>
                          </p:cTn>
                        </p:par>
                        <p:par>
                          <p:cTn id="46" fill="hold">
                            <p:stCondLst>
                              <p:cond delay="7000"/>
                            </p:stCondLst>
                            <p:childTnLst>
                              <p:par>
                                <p:cTn id="47" presetID="55" presetClass="entr" presetSubtype="0" fill="hold" grpId="0" nodeType="after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p:cTn id="49" dur="1000" fill="hold"/>
                                        <p:tgtEl>
                                          <p:spTgt spid="4">
                                            <p:txEl>
                                              <p:pRg st="7" end="7"/>
                                            </p:txEl>
                                          </p:spTgt>
                                        </p:tgtEl>
                                        <p:attrNameLst>
                                          <p:attrName>ppt_w</p:attrName>
                                        </p:attrNameLst>
                                      </p:cBhvr>
                                      <p:tavLst>
                                        <p:tav tm="0">
                                          <p:val>
                                            <p:strVal val="#ppt_w*0.70"/>
                                          </p:val>
                                        </p:tav>
                                        <p:tav tm="100000">
                                          <p:val>
                                            <p:strVal val="#ppt_w"/>
                                          </p:val>
                                        </p:tav>
                                      </p:tavLst>
                                    </p:anim>
                                    <p:anim calcmode="lin" valueType="num">
                                      <p:cBhvr>
                                        <p:cTn id="50" dur="1000" fill="hold"/>
                                        <p:tgtEl>
                                          <p:spTgt spid="4">
                                            <p:txEl>
                                              <p:pRg st="7" end="7"/>
                                            </p:txEl>
                                          </p:spTgt>
                                        </p:tgtEl>
                                        <p:attrNameLst>
                                          <p:attrName>ppt_h</p:attrName>
                                        </p:attrNameLst>
                                      </p:cBhvr>
                                      <p:tavLst>
                                        <p:tav tm="0">
                                          <p:val>
                                            <p:strVal val="#ppt_h"/>
                                          </p:val>
                                        </p:tav>
                                        <p:tav tm="100000">
                                          <p:val>
                                            <p:strVal val="#ppt_h"/>
                                          </p:val>
                                        </p:tav>
                                      </p:tavLst>
                                    </p:anim>
                                    <p:animEffect transition="in" filter="fade">
                                      <p:cBhvr>
                                        <p:cTn id="51" dur="1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785786" y="428604"/>
            <a:ext cx="7572428" cy="78581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5" name="Titre 2"/>
          <p:cNvSpPr>
            <a:spLocks noGrp="1"/>
          </p:cNvSpPr>
          <p:nvPr>
            <p:ph type="title"/>
          </p:nvPr>
        </p:nvSpPr>
        <p:spPr>
          <a:xfrm>
            <a:off x="500034" y="142860"/>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1"/>
            <a:r>
              <a:rPr lang="ar-DZ"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الخاتمة</a:t>
            </a:r>
            <a:endParaRPr lang="fr-FR"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endParaRPr>
          </a:p>
        </p:txBody>
      </p:sp>
      <p:sp>
        <p:nvSpPr>
          <p:cNvPr id="6" name="Espace réservé du contenu 1"/>
          <p:cNvSpPr>
            <a:spLocks noGrp="1"/>
          </p:cNvSpPr>
          <p:nvPr>
            <p:ph idx="1"/>
          </p:nvPr>
        </p:nvSpPr>
        <p:spPr>
          <a:xfrm>
            <a:off x="285720" y="1500174"/>
            <a:ext cx="8643998" cy="4752988"/>
          </a:xfrm>
        </p:spPr>
        <p:txBody>
          <a:bodyPr>
            <a:noAutofit/>
          </a:bodyPr>
          <a:lstStyle/>
          <a:p>
            <a:pPr algn="just" rtl="1">
              <a:buNone/>
            </a:pPr>
            <a:r>
              <a:rPr lang="ar-DZ" sz="3600" b="1" dirty="0" smtClean="0"/>
              <a:t>     يدور موضوع الدراسة حول دور الاتصال الإداري في ترشيد القرار الإداري على مستوى المنظمة، باعتبار أن الاتصال الإداري من بين أهم العوامل المؤثرة في فعالية </a:t>
            </a:r>
            <a:r>
              <a:rPr lang="ar-DZ" sz="3600" b="1" dirty="0" err="1" smtClean="0"/>
              <a:t>ورشادة</a:t>
            </a:r>
            <a:r>
              <a:rPr lang="ar-DZ" sz="3600" b="1" dirty="0" smtClean="0"/>
              <a:t> القرارات المتخذة، فإذا كانت الاتصالات ضرورية ولازمة للعملية الإدارية بجوانبها المتعددة والمختلفة، فهي أكثر ضرورة وأهمية لعملية اتخاذ القرارات الرشيدة، باعتبار أن الاتصالات </a:t>
            </a:r>
            <a:r>
              <a:rPr lang="ar-DZ" sz="3600" b="1" dirty="0" err="1" smtClean="0"/>
              <a:t>و</a:t>
            </a:r>
            <a:r>
              <a:rPr lang="ar-DZ" sz="3600" b="1" dirty="0" smtClean="0"/>
              <a:t> اتخاذ القرارات يشكلان جانبين هامين من جوانب العملية الإدارية، حيث يعتمد كل منهما على الآخر ويتأثر </a:t>
            </a:r>
            <a:r>
              <a:rPr lang="ar-DZ" sz="3600" b="1" dirty="0" err="1" smtClean="0"/>
              <a:t>به</a:t>
            </a:r>
            <a:r>
              <a:rPr lang="ar-DZ" sz="3600" b="1" dirty="0" smtClean="0"/>
              <a:t>.</a:t>
            </a:r>
            <a:endParaRPr lang="fr-FR" sz="3600" b="1" dirty="0">
              <a:cs typeface="+mj-cs"/>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2000"/>
                                        <p:tgtEl>
                                          <p:spTgt spid="4"/>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4785412456589.jpg"/>
          <p:cNvPicPr>
            <a:picLocks noChangeAspect="1"/>
          </p:cNvPicPr>
          <p:nvPr/>
        </p:nvPicPr>
        <p:blipFill>
          <a:blip r:embed="rId2"/>
          <a:stretch>
            <a:fillRect/>
          </a:stretch>
        </p:blipFill>
        <p:spPr>
          <a:xfrm>
            <a:off x="714348" y="285728"/>
            <a:ext cx="7858180" cy="5304271"/>
          </a:xfrm>
          <a:prstGeom prst="rect">
            <a:avLst/>
          </a:prstGeom>
        </p:spPr>
      </p:pic>
      <p:sp>
        <p:nvSpPr>
          <p:cNvPr id="5" name="Rectangle à coins arrondis 4"/>
          <p:cNvSpPr/>
          <p:nvPr/>
        </p:nvSpPr>
        <p:spPr>
          <a:xfrm>
            <a:off x="857224" y="5643578"/>
            <a:ext cx="7572428" cy="78581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6" name="Titre 2"/>
          <p:cNvSpPr>
            <a:spLocks noGrp="1"/>
          </p:cNvSpPr>
          <p:nvPr>
            <p:ph type="title"/>
          </p:nvPr>
        </p:nvSpPr>
        <p:spPr>
          <a:xfrm>
            <a:off x="571472" y="5286388"/>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1"/>
            <a:r>
              <a:rPr lang="ar-DZ"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شكرا على حسن الإصغاء والمتابعة</a:t>
            </a:r>
            <a:endParaRPr lang="fr-FR"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par>
                          <p:cTn id="8" fill="hold">
                            <p:stCondLst>
                              <p:cond delay="2000"/>
                            </p:stCondLst>
                            <p:childTnLst>
                              <p:par>
                                <p:cTn id="9" presetID="21"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4)">
                                      <p:cBhvr>
                                        <p:cTn id="11" dur="2000"/>
                                        <p:tgtEl>
                                          <p:spTgt spid="6"/>
                                        </p:tgtEl>
                                      </p:cBhvr>
                                    </p:animEffect>
                                  </p:childTnLst>
                                </p:cTn>
                              </p:par>
                              <p:par>
                                <p:cTn id="12" presetID="21" presetClass="entr" presetSubtype="4"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4)">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642910" y="1857364"/>
            <a:ext cx="7929618" cy="164307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DZ" sz="4000" dirty="0" smtClean="0">
                <a:latin typeface="Andalus" pitchFamily="18" charset="-78"/>
                <a:cs typeface="Andalus" pitchFamily="18" charset="-78"/>
              </a:rPr>
              <a:t>دور </a:t>
            </a:r>
            <a:r>
              <a:rPr lang="ar-DZ" sz="4000" dirty="0" err="1" smtClean="0">
                <a:latin typeface="Andalus" pitchFamily="18" charset="-78"/>
                <a:cs typeface="Andalus" pitchFamily="18" charset="-78"/>
              </a:rPr>
              <a:t>الإتصال</a:t>
            </a:r>
            <a:r>
              <a:rPr lang="ar-DZ" sz="4000" dirty="0" smtClean="0">
                <a:latin typeface="Andalus" pitchFamily="18" charset="-78"/>
                <a:cs typeface="Andalus" pitchFamily="18" charset="-78"/>
              </a:rPr>
              <a:t> الإداري في ترشيد القرار الإداري على مستوى المنظمة </a:t>
            </a:r>
            <a:endParaRPr lang="fr-FR" sz="4000" dirty="0">
              <a:latin typeface="Andalus" pitchFamily="18" charset="-78"/>
              <a:cs typeface="Andalus" pitchFamily="18" charset="-78"/>
            </a:endParaRPr>
          </a:p>
        </p:txBody>
      </p:sp>
      <p:sp>
        <p:nvSpPr>
          <p:cNvPr id="6" name="Espace réservé du contenu 1"/>
          <p:cNvSpPr txBox="1">
            <a:spLocks/>
          </p:cNvSpPr>
          <p:nvPr/>
        </p:nvSpPr>
        <p:spPr>
          <a:xfrm>
            <a:off x="214282" y="3500438"/>
            <a:ext cx="9144000" cy="1143008"/>
          </a:xfrm>
          <a:prstGeom prst="rect">
            <a:avLst/>
          </a:prstGeom>
        </p:spPr>
        <p:txBody>
          <a:bodyPr vert="horz">
            <a:noAutofit/>
          </a:bodyPr>
          <a:lstStyle/>
          <a:p>
            <a:pPr algn="ctr" rtl="1"/>
            <a:r>
              <a:rPr lang="ar-DZ" sz="3600" dirty="0" smtClean="0">
                <a:cs typeface="+mj-cs"/>
              </a:rPr>
              <a:t>مذكرة مقدمة استكمالا لمتطلبات نيل شهادة </a:t>
            </a:r>
            <a:r>
              <a:rPr lang="ar-DZ" sz="3600" dirty="0" err="1" smtClean="0">
                <a:cs typeface="+mj-cs"/>
              </a:rPr>
              <a:t>ماستر</a:t>
            </a:r>
            <a:r>
              <a:rPr lang="ar-DZ" sz="3600" dirty="0" smtClean="0">
                <a:cs typeface="+mj-cs"/>
              </a:rPr>
              <a:t> أكاديمي </a:t>
            </a:r>
            <a:endParaRPr lang="fr-FR" sz="3600" dirty="0" smtClean="0">
              <a:cs typeface="+mj-cs"/>
            </a:endParaRPr>
          </a:p>
          <a:p>
            <a:pPr algn="ctr" rtl="1"/>
            <a:r>
              <a:rPr lang="ar-DZ" sz="3600" dirty="0" smtClean="0">
                <a:cs typeface="+mj-cs"/>
              </a:rPr>
              <a:t>تخصص: إدارة </a:t>
            </a:r>
            <a:r>
              <a:rPr lang="ar-DZ" sz="3600" dirty="0" err="1" smtClean="0">
                <a:cs typeface="+mj-cs"/>
              </a:rPr>
              <a:t>وحكامة</a:t>
            </a:r>
            <a:r>
              <a:rPr lang="ar-DZ" sz="3600" dirty="0" smtClean="0">
                <a:cs typeface="+mj-cs"/>
              </a:rPr>
              <a:t> محلية </a:t>
            </a:r>
            <a:endParaRPr lang="fr-FR" sz="3600" dirty="0">
              <a:cs typeface="+mj-cs"/>
            </a:endParaRPr>
          </a:p>
        </p:txBody>
      </p:sp>
      <p:sp>
        <p:nvSpPr>
          <p:cNvPr id="7" name="Espace réservé du contenu 1"/>
          <p:cNvSpPr txBox="1">
            <a:spLocks/>
          </p:cNvSpPr>
          <p:nvPr/>
        </p:nvSpPr>
        <p:spPr>
          <a:xfrm>
            <a:off x="214282" y="4500570"/>
            <a:ext cx="8501122" cy="1143008"/>
          </a:xfrm>
          <a:prstGeom prst="rect">
            <a:avLst/>
          </a:prstGeom>
        </p:spPr>
        <p:txBody>
          <a:bodyPr vert="horz">
            <a:noAutofit/>
          </a:bodyPr>
          <a:lstStyle/>
          <a:p>
            <a:pPr algn="just" rtl="1"/>
            <a:r>
              <a:rPr lang="ar-DZ" sz="3600" b="1" dirty="0" smtClean="0">
                <a:cs typeface="+mj-cs"/>
              </a:rPr>
              <a:t>من إعداد:                                          تحت </a:t>
            </a:r>
            <a:r>
              <a:rPr lang="ar-DZ" sz="3600" b="1" dirty="0" smtClean="0">
                <a:cs typeface="+mj-cs"/>
              </a:rPr>
              <a:t>إشراف:</a:t>
            </a:r>
            <a:endParaRPr lang="fr-FR" sz="3600" b="1" dirty="0" smtClean="0">
              <a:cs typeface="+mj-cs"/>
            </a:endParaRPr>
          </a:p>
          <a:p>
            <a:pPr algn="just" rtl="1"/>
            <a:r>
              <a:rPr lang="ar-DZ" sz="3600" b="1" dirty="0" smtClean="0">
                <a:cs typeface="+mj-cs"/>
              </a:rPr>
              <a:t>عبد الباسط </a:t>
            </a:r>
            <a:r>
              <a:rPr lang="ar-DZ" sz="3600" b="1" dirty="0" smtClean="0">
                <a:cs typeface="+mj-cs"/>
              </a:rPr>
              <a:t>شعبي </a:t>
            </a:r>
            <a:r>
              <a:rPr lang="ar-DZ" sz="3600" b="1" dirty="0" smtClean="0">
                <a:cs typeface="+mj-cs"/>
              </a:rPr>
              <a:t> </a:t>
            </a:r>
            <a:r>
              <a:rPr lang="ar-DZ" sz="3600" b="1" dirty="0" smtClean="0">
                <a:cs typeface="+mj-cs"/>
              </a:rPr>
              <a:t>                            </a:t>
            </a:r>
            <a:r>
              <a:rPr lang="ar-DZ" sz="3600" b="1" dirty="0" err="1" smtClean="0">
                <a:cs typeface="+mj-cs"/>
              </a:rPr>
              <a:t>أ</a:t>
            </a:r>
            <a:r>
              <a:rPr lang="ar-DZ" sz="3600" b="1" dirty="0" smtClean="0">
                <a:cs typeface="+mj-cs"/>
              </a:rPr>
              <a:t>. عبد الرزاق جعفري</a:t>
            </a:r>
            <a:endParaRPr lang="ar-DZ" sz="3600" b="1" dirty="0" smtClean="0">
              <a:cs typeface="+mj-cs"/>
            </a:endParaRPr>
          </a:p>
          <a:p>
            <a:pPr algn="ctr" rtl="1"/>
            <a:r>
              <a:rPr lang="ar-DZ" sz="3600" b="1" dirty="0" smtClean="0">
                <a:cs typeface="+mj-cs"/>
              </a:rPr>
              <a:t>                                                       </a:t>
            </a:r>
            <a:endParaRPr lang="fr-FR" sz="3600" b="1" dirty="0" smtClean="0">
              <a:cs typeface="+mj-cs"/>
            </a:endParaRPr>
          </a:p>
          <a:p>
            <a:pPr algn="ctr" rtl="1"/>
            <a:r>
              <a:rPr lang="ar-DZ" sz="3600" b="1" dirty="0" smtClean="0">
                <a:cs typeface="+mj-cs"/>
              </a:rPr>
              <a:t> </a:t>
            </a:r>
            <a:r>
              <a:rPr lang="ar-DZ" sz="3600" b="1" dirty="0" smtClean="0">
                <a:cs typeface="+mj-cs"/>
              </a:rPr>
              <a:t>السنة </a:t>
            </a:r>
            <a:r>
              <a:rPr lang="ar-DZ" sz="3600" b="1" dirty="0" smtClean="0">
                <a:cs typeface="+mj-cs"/>
              </a:rPr>
              <a:t>الجامعية </a:t>
            </a:r>
            <a:r>
              <a:rPr lang="ar-DZ" sz="3600" b="1" i="1" dirty="0" smtClean="0">
                <a:cs typeface="+mj-cs"/>
              </a:rPr>
              <a:t>2013-2014</a:t>
            </a:r>
            <a:r>
              <a:rPr lang="ar-DZ" sz="3600" b="1" dirty="0" smtClean="0">
                <a:cs typeface="+mj-cs"/>
              </a:rPr>
              <a:t> </a:t>
            </a:r>
            <a:endParaRPr lang="fr-FR" sz="3600" b="1" dirty="0">
              <a:cs typeface="+mj-cs"/>
            </a:endParaRPr>
          </a:p>
        </p:txBody>
      </p:sp>
      <p:sp>
        <p:nvSpPr>
          <p:cNvPr id="9" name="Espace réservé du contenu 1"/>
          <p:cNvSpPr txBox="1">
            <a:spLocks/>
          </p:cNvSpPr>
          <p:nvPr/>
        </p:nvSpPr>
        <p:spPr>
          <a:xfrm>
            <a:off x="-214346" y="642918"/>
            <a:ext cx="9144000" cy="1143008"/>
          </a:xfrm>
          <a:prstGeom prst="rect">
            <a:avLst/>
          </a:prstGeom>
        </p:spPr>
        <p:txBody>
          <a:bodyPr vert="horz">
            <a:noAutofit/>
          </a:bodyPr>
          <a:lstStyle/>
          <a:p>
            <a:pPr algn="ctr" rtl="1"/>
            <a:r>
              <a:rPr lang="ar-DZ" sz="3600" b="1" dirty="0" smtClean="0">
                <a:cs typeface="+mj-cs"/>
              </a:rPr>
              <a:t>كلية الحقوق والعلوم السياسية </a:t>
            </a:r>
            <a:endParaRPr lang="fr-FR" sz="3600" b="1" dirty="0" smtClean="0">
              <a:cs typeface="+mj-cs"/>
            </a:endParaRPr>
          </a:p>
          <a:p>
            <a:pPr algn="ctr" rtl="1"/>
            <a:r>
              <a:rPr lang="ar-DZ" sz="3600" b="1" dirty="0" smtClean="0">
                <a:cs typeface="+mj-cs"/>
              </a:rPr>
              <a:t>قسم العلوم السياسية والعلاقات الدولية</a:t>
            </a:r>
            <a:endParaRPr lang="fr-FR" sz="3600" b="1" dirty="0">
              <a:cs typeface="+mj-cs"/>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9">
                                            <p:txEl>
                                              <p:pRg st="0" end="0"/>
                                            </p:txEl>
                                          </p:spTgt>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p:cTn id="13" dur="1000" fill="hold"/>
                                        <p:tgtEl>
                                          <p:spTgt spid="9">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9">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9">
                                            <p:txEl>
                                              <p:pRg st="1" end="1"/>
                                            </p:txEl>
                                          </p:spTgt>
                                        </p:tgtEl>
                                      </p:cBhvr>
                                    </p:animEffect>
                                  </p:childTnLst>
                                </p:cTn>
                              </p:par>
                            </p:childTnLst>
                          </p:cTn>
                        </p:par>
                        <p:par>
                          <p:cTn id="16" fill="hold">
                            <p:stCondLst>
                              <p:cond delay="2000"/>
                            </p:stCondLst>
                            <p:childTnLst>
                              <p:par>
                                <p:cTn id="17" presetID="45"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ppt_w</p:attrName>
                                        </p:attrNameLst>
                                      </p:cBhvr>
                                      <p:tavLst>
                                        <p:tav tm="0" fmla="#ppt_w*sin(2.5*pi*$)">
                                          <p:val>
                                            <p:fltVal val="0"/>
                                          </p:val>
                                        </p:tav>
                                        <p:tav tm="100000">
                                          <p:val>
                                            <p:fltVal val="1"/>
                                          </p:val>
                                        </p:tav>
                                      </p:tavLst>
                                    </p:anim>
                                    <p:anim calcmode="lin" valueType="num">
                                      <p:cBhvr>
                                        <p:cTn id="21" dur="1000" fill="hold"/>
                                        <p:tgtEl>
                                          <p:spTgt spid="5"/>
                                        </p:tgtEl>
                                        <p:attrNameLst>
                                          <p:attrName>ppt_h</p:attrName>
                                        </p:attrNameLst>
                                      </p:cBhvr>
                                      <p:tavLst>
                                        <p:tav tm="0">
                                          <p:val>
                                            <p:strVal val="#ppt_h"/>
                                          </p:val>
                                        </p:tav>
                                        <p:tav tm="100000">
                                          <p:val>
                                            <p:strVal val="#ppt_h"/>
                                          </p:val>
                                        </p:tav>
                                      </p:tavLst>
                                    </p:anim>
                                  </p:childTnLst>
                                </p:cTn>
                              </p:par>
                            </p:childTnLst>
                          </p:cTn>
                        </p:par>
                        <p:par>
                          <p:cTn id="22" fill="hold">
                            <p:stCondLst>
                              <p:cond delay="8100"/>
                            </p:stCondLst>
                            <p:childTnLst>
                              <p:par>
                                <p:cTn id="23" presetID="55" presetClass="entr" presetSubtype="0" fill="hold" grpId="0"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p:cTn id="25"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26"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27" dur="1000"/>
                                        <p:tgtEl>
                                          <p:spTgt spid="6">
                                            <p:txEl>
                                              <p:pRg st="0" end="0"/>
                                            </p:txEl>
                                          </p:spTgt>
                                        </p:tgtEl>
                                      </p:cBhvr>
                                    </p:animEffect>
                                  </p:childTnLst>
                                </p:cTn>
                              </p:par>
                            </p:childTnLst>
                          </p:cTn>
                        </p:par>
                        <p:par>
                          <p:cTn id="28" fill="hold">
                            <p:stCondLst>
                              <p:cond delay="9100"/>
                            </p:stCondLst>
                            <p:childTnLst>
                              <p:par>
                                <p:cTn id="29" presetID="55" presetClass="entr" presetSubtype="0" fill="hold" grpId="0" nodeType="after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 calcmode="lin" valueType="num">
                                      <p:cBhvr>
                                        <p:cTn id="31" dur="10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32"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33" dur="1000"/>
                                        <p:tgtEl>
                                          <p:spTgt spid="6">
                                            <p:txEl>
                                              <p:pRg st="1" end="1"/>
                                            </p:txEl>
                                          </p:spTgt>
                                        </p:tgtEl>
                                      </p:cBhvr>
                                    </p:animEffect>
                                  </p:childTnLst>
                                </p:cTn>
                              </p:par>
                            </p:childTnLst>
                          </p:cTn>
                        </p:par>
                        <p:par>
                          <p:cTn id="34" fill="hold">
                            <p:stCondLst>
                              <p:cond delay="10100"/>
                            </p:stCondLst>
                            <p:childTnLst>
                              <p:par>
                                <p:cTn id="35" presetID="55" presetClass="entr" presetSubtype="0" fill="hold" grpId="0" nodeType="after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p:cTn id="37" dur="1000" fill="hold"/>
                                        <p:tgtEl>
                                          <p:spTgt spid="7">
                                            <p:txEl>
                                              <p:pRg st="0" end="0"/>
                                            </p:txEl>
                                          </p:spTgt>
                                        </p:tgtEl>
                                        <p:attrNameLst>
                                          <p:attrName>ppt_w</p:attrName>
                                        </p:attrNameLst>
                                      </p:cBhvr>
                                      <p:tavLst>
                                        <p:tav tm="0">
                                          <p:val>
                                            <p:strVal val="#ppt_w*0.70"/>
                                          </p:val>
                                        </p:tav>
                                        <p:tav tm="100000">
                                          <p:val>
                                            <p:strVal val="#ppt_w"/>
                                          </p:val>
                                        </p:tav>
                                      </p:tavLst>
                                    </p:anim>
                                    <p:anim calcmode="lin" valueType="num">
                                      <p:cBhvr>
                                        <p:cTn id="3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39" dur="1000"/>
                                        <p:tgtEl>
                                          <p:spTgt spid="7">
                                            <p:txEl>
                                              <p:pRg st="0" end="0"/>
                                            </p:txEl>
                                          </p:spTgt>
                                        </p:tgtEl>
                                      </p:cBhvr>
                                    </p:animEffect>
                                  </p:childTnLst>
                                </p:cTn>
                              </p:par>
                            </p:childTnLst>
                          </p:cTn>
                        </p:par>
                        <p:par>
                          <p:cTn id="40" fill="hold">
                            <p:stCondLst>
                              <p:cond delay="11100"/>
                            </p:stCondLst>
                            <p:childTnLst>
                              <p:par>
                                <p:cTn id="41" presetID="55" presetClass="entr" presetSubtype="0" fill="hold" grpId="0" nodeType="after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 calcmode="lin" valueType="num">
                                      <p:cBhvr>
                                        <p:cTn id="43" dur="1000" fill="hold"/>
                                        <p:tgtEl>
                                          <p:spTgt spid="7">
                                            <p:txEl>
                                              <p:pRg st="1" end="1"/>
                                            </p:txEl>
                                          </p:spTgt>
                                        </p:tgtEl>
                                        <p:attrNameLst>
                                          <p:attrName>ppt_w</p:attrName>
                                        </p:attrNameLst>
                                      </p:cBhvr>
                                      <p:tavLst>
                                        <p:tav tm="0">
                                          <p:val>
                                            <p:strVal val="#ppt_w*0.70"/>
                                          </p:val>
                                        </p:tav>
                                        <p:tav tm="100000">
                                          <p:val>
                                            <p:strVal val="#ppt_w"/>
                                          </p:val>
                                        </p:tav>
                                      </p:tavLst>
                                    </p:anim>
                                    <p:anim calcmode="lin" valueType="num">
                                      <p:cBhvr>
                                        <p:cTn id="44" dur="1000" fill="hold"/>
                                        <p:tgtEl>
                                          <p:spTgt spid="7">
                                            <p:txEl>
                                              <p:pRg st="1" end="1"/>
                                            </p:txEl>
                                          </p:spTgt>
                                        </p:tgtEl>
                                        <p:attrNameLst>
                                          <p:attrName>ppt_h</p:attrName>
                                        </p:attrNameLst>
                                      </p:cBhvr>
                                      <p:tavLst>
                                        <p:tav tm="0">
                                          <p:val>
                                            <p:strVal val="#ppt_h"/>
                                          </p:val>
                                        </p:tav>
                                        <p:tav tm="100000">
                                          <p:val>
                                            <p:strVal val="#ppt_h"/>
                                          </p:val>
                                        </p:tav>
                                      </p:tavLst>
                                    </p:anim>
                                    <p:animEffect transition="in" filter="fade">
                                      <p:cBhvr>
                                        <p:cTn id="45" dur="1000"/>
                                        <p:tgtEl>
                                          <p:spTgt spid="7">
                                            <p:txEl>
                                              <p:pRg st="1" end="1"/>
                                            </p:txEl>
                                          </p:spTgt>
                                        </p:tgtEl>
                                      </p:cBhvr>
                                    </p:animEffect>
                                  </p:childTnLst>
                                </p:cTn>
                              </p:par>
                            </p:childTnLst>
                          </p:cTn>
                        </p:par>
                        <p:par>
                          <p:cTn id="46" fill="hold">
                            <p:stCondLst>
                              <p:cond delay="12100"/>
                            </p:stCondLst>
                            <p:childTnLst>
                              <p:par>
                                <p:cTn id="47" presetID="55" presetClass="entr" presetSubtype="0" fill="hold" grpId="0" nodeType="after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 calcmode="lin" valueType="num">
                                      <p:cBhvr>
                                        <p:cTn id="49" dur="1000" fill="hold"/>
                                        <p:tgtEl>
                                          <p:spTgt spid="7">
                                            <p:txEl>
                                              <p:pRg st="2" end="2"/>
                                            </p:txEl>
                                          </p:spTgt>
                                        </p:tgtEl>
                                        <p:attrNameLst>
                                          <p:attrName>ppt_w</p:attrName>
                                        </p:attrNameLst>
                                      </p:cBhvr>
                                      <p:tavLst>
                                        <p:tav tm="0">
                                          <p:val>
                                            <p:strVal val="#ppt_w*0.70"/>
                                          </p:val>
                                        </p:tav>
                                        <p:tav tm="100000">
                                          <p:val>
                                            <p:strVal val="#ppt_w"/>
                                          </p:val>
                                        </p:tav>
                                      </p:tavLst>
                                    </p:anim>
                                    <p:anim calcmode="lin" valueType="num">
                                      <p:cBhvr>
                                        <p:cTn id="50" dur="1000" fill="hold"/>
                                        <p:tgtEl>
                                          <p:spTgt spid="7">
                                            <p:txEl>
                                              <p:pRg st="2" end="2"/>
                                            </p:txEl>
                                          </p:spTgt>
                                        </p:tgtEl>
                                        <p:attrNameLst>
                                          <p:attrName>ppt_h</p:attrName>
                                        </p:attrNameLst>
                                      </p:cBhvr>
                                      <p:tavLst>
                                        <p:tav tm="0">
                                          <p:val>
                                            <p:strVal val="#ppt_h"/>
                                          </p:val>
                                        </p:tav>
                                        <p:tav tm="100000">
                                          <p:val>
                                            <p:strVal val="#ppt_h"/>
                                          </p:val>
                                        </p:tav>
                                      </p:tavLst>
                                    </p:anim>
                                    <p:animEffect transition="in" filter="fade">
                                      <p:cBhvr>
                                        <p:cTn id="51" dur="1000"/>
                                        <p:tgtEl>
                                          <p:spTgt spid="7">
                                            <p:txEl>
                                              <p:pRg st="2" end="2"/>
                                            </p:txEl>
                                          </p:spTgt>
                                        </p:tgtEl>
                                      </p:cBhvr>
                                    </p:animEffect>
                                  </p:childTnLst>
                                </p:cTn>
                              </p:par>
                            </p:childTnLst>
                          </p:cTn>
                        </p:par>
                        <p:par>
                          <p:cTn id="52" fill="hold">
                            <p:stCondLst>
                              <p:cond delay="13100"/>
                            </p:stCondLst>
                            <p:childTnLst>
                              <p:par>
                                <p:cTn id="53" presetID="55" presetClass="entr" presetSubtype="0" fill="hold" grpId="0" nodeType="afterEffect">
                                  <p:stCondLst>
                                    <p:cond delay="0"/>
                                  </p:stCondLst>
                                  <p:childTnLst>
                                    <p:set>
                                      <p:cBhvr>
                                        <p:cTn id="54" dur="1" fill="hold">
                                          <p:stCondLst>
                                            <p:cond delay="0"/>
                                          </p:stCondLst>
                                        </p:cTn>
                                        <p:tgtEl>
                                          <p:spTgt spid="7">
                                            <p:txEl>
                                              <p:pRg st="3" end="3"/>
                                            </p:txEl>
                                          </p:spTgt>
                                        </p:tgtEl>
                                        <p:attrNameLst>
                                          <p:attrName>style.visibility</p:attrName>
                                        </p:attrNameLst>
                                      </p:cBhvr>
                                      <p:to>
                                        <p:strVal val="visible"/>
                                      </p:to>
                                    </p:set>
                                    <p:anim calcmode="lin" valueType="num">
                                      <p:cBhvr>
                                        <p:cTn id="55" dur="1000" fill="hold"/>
                                        <p:tgtEl>
                                          <p:spTgt spid="7">
                                            <p:txEl>
                                              <p:pRg st="3" end="3"/>
                                            </p:txEl>
                                          </p:spTgt>
                                        </p:tgtEl>
                                        <p:attrNameLst>
                                          <p:attrName>ppt_w</p:attrName>
                                        </p:attrNameLst>
                                      </p:cBhvr>
                                      <p:tavLst>
                                        <p:tav tm="0">
                                          <p:val>
                                            <p:strVal val="#ppt_w*0.70"/>
                                          </p:val>
                                        </p:tav>
                                        <p:tav tm="100000">
                                          <p:val>
                                            <p:strVal val="#ppt_w"/>
                                          </p:val>
                                        </p:tav>
                                      </p:tavLst>
                                    </p:anim>
                                    <p:anim calcmode="lin" valueType="num">
                                      <p:cBhvr>
                                        <p:cTn id="56" dur="1000" fill="hold"/>
                                        <p:tgtEl>
                                          <p:spTgt spid="7">
                                            <p:txEl>
                                              <p:pRg st="3" end="3"/>
                                            </p:txEl>
                                          </p:spTgt>
                                        </p:tgtEl>
                                        <p:attrNameLst>
                                          <p:attrName>ppt_h</p:attrName>
                                        </p:attrNameLst>
                                      </p:cBhvr>
                                      <p:tavLst>
                                        <p:tav tm="0">
                                          <p:val>
                                            <p:strVal val="#ppt_h"/>
                                          </p:val>
                                        </p:tav>
                                        <p:tav tm="100000">
                                          <p:val>
                                            <p:strVal val="#ppt_h"/>
                                          </p:val>
                                        </p:tav>
                                      </p:tavLst>
                                    </p:anim>
                                    <p:animEffect transition="in" filter="fade">
                                      <p:cBhvr>
                                        <p:cTn id="57" dur="10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bldP spid="7" grpId="0" build="p"/>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785786" y="71414"/>
            <a:ext cx="7572428" cy="78581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3" name="Titre 2"/>
          <p:cNvSpPr>
            <a:spLocks noGrp="1"/>
          </p:cNvSpPr>
          <p:nvPr>
            <p:ph type="title"/>
          </p:nvPr>
        </p:nvSpPr>
        <p:spPr>
          <a:xfrm>
            <a:off x="500034" y="-142892"/>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DZ"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مقــــــــــــدمة</a:t>
            </a:r>
            <a:r>
              <a:rPr lang="ar-DZ" sz="8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 </a:t>
            </a:r>
            <a:endParaRPr lang="fr-FR"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endParaRPr>
          </a:p>
        </p:txBody>
      </p:sp>
      <p:sp>
        <p:nvSpPr>
          <p:cNvPr id="2" name="Espace réservé du contenu 1"/>
          <p:cNvSpPr>
            <a:spLocks noGrp="1"/>
          </p:cNvSpPr>
          <p:nvPr>
            <p:ph idx="1"/>
          </p:nvPr>
        </p:nvSpPr>
        <p:spPr>
          <a:xfrm>
            <a:off x="142908" y="962028"/>
            <a:ext cx="9144000" cy="4752988"/>
          </a:xfrm>
        </p:spPr>
        <p:txBody>
          <a:bodyPr>
            <a:noAutofit/>
          </a:bodyPr>
          <a:lstStyle/>
          <a:p>
            <a:pPr algn="just" rtl="1">
              <a:buNone/>
            </a:pPr>
            <a:r>
              <a:rPr lang="ar-DZ" sz="3400" b="1" dirty="0" smtClean="0">
                <a:cs typeface="+mj-cs"/>
              </a:rPr>
              <a:t>      لا شك أن الاتصال الإداري واحد من الموضوعات المهمة التي نالت اهتماما كبيرا من البحث والدراسة، حيث تشكل عملية الاتصالات الإدارية جوهر وأساس العمليات والوظائف الإدارية، وعن طريقها ترتبط أجزاء وأقسام المنظمة </a:t>
            </a:r>
            <a:r>
              <a:rPr lang="ar-DZ" sz="3400" b="1" dirty="0" err="1" smtClean="0">
                <a:cs typeface="+mj-cs"/>
              </a:rPr>
              <a:t>ببعضها</a:t>
            </a:r>
            <a:r>
              <a:rPr lang="ar-DZ" sz="3400" b="1" dirty="0" smtClean="0">
                <a:cs typeface="+mj-cs"/>
              </a:rPr>
              <a:t> البعض، ويترتب على تعثرها شلل الإدارة واختلالها. ونظام الاتصال الفعال في المنظمة يقود ويساعد إلى حد كبير في اتخاذ القرارات الإدارية الراشدة، حيث أن نجاح عملية اتخاذ القرارات الإدارية تعتمد إلى حد كبير على دقة المعلومات اللازمة، وإمكانية الحصول عليها في الوقت المناسب، وعليه فإن الاتصال الإداري يمثل أحد مفاتيح النجاح بالنسبة للمنظمات على اختلاف أهدافها، مما يؤدي إلى رفع الروح المعنوية للعاملين وتحسين العلاقات الاجتماعية بينهم وكذا زيادة الرضا الوظيفي، كل ذلك ينعكس إيجابا على أداء المنظمات التي ينتسبون إليها.</a:t>
            </a:r>
            <a:endParaRPr lang="fr-FR" sz="3400" b="1" dirty="0" smtClean="0">
              <a:cs typeface="+mj-cs"/>
            </a:endParaRPr>
          </a:p>
          <a:p>
            <a:pPr algn="just" rtl="1">
              <a:buNone/>
            </a:pPr>
            <a:endParaRPr lang="fr-FR" sz="3400" b="1" dirty="0">
              <a:cs typeface="+mj-cs"/>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2000"/>
                                        <p:tgtEl>
                                          <p:spTgt spid="4"/>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 calcmode="lin" valueType="num">
                                      <p:cBhvr>
                                        <p:cTn id="14" dur="10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785786" y="71414"/>
            <a:ext cx="5857916" cy="71438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5" name="Titre 2"/>
          <p:cNvSpPr>
            <a:spLocks noGrp="1"/>
          </p:cNvSpPr>
          <p:nvPr>
            <p:ph type="title"/>
          </p:nvPr>
        </p:nvSpPr>
        <p:spPr>
          <a:xfrm>
            <a:off x="500034" y="-357214"/>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DZ"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          مبررات اختيار الموضوع</a:t>
            </a:r>
            <a:endParaRPr lang="fr-FR"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endParaRPr>
          </a:p>
        </p:txBody>
      </p:sp>
      <p:sp>
        <p:nvSpPr>
          <p:cNvPr id="6" name="Espace réservé du contenu 1"/>
          <p:cNvSpPr>
            <a:spLocks noGrp="1"/>
          </p:cNvSpPr>
          <p:nvPr>
            <p:ph idx="1"/>
          </p:nvPr>
        </p:nvSpPr>
        <p:spPr>
          <a:xfrm>
            <a:off x="71406" y="500042"/>
            <a:ext cx="9001156" cy="4752988"/>
          </a:xfrm>
        </p:spPr>
        <p:txBody>
          <a:bodyPr>
            <a:noAutofit/>
          </a:bodyPr>
          <a:lstStyle/>
          <a:p>
            <a:pPr algn="just" rtl="1">
              <a:buNone/>
            </a:pPr>
            <a:r>
              <a:rPr lang="ar-DZ" sz="3200" b="1" dirty="0" smtClean="0">
                <a:cs typeface="+mj-cs"/>
              </a:rPr>
              <a:t> 1- الدوافع الذاتية: </a:t>
            </a:r>
            <a:endParaRPr lang="fr-FR" sz="3200" b="1" dirty="0" smtClean="0">
              <a:cs typeface="+mj-cs"/>
            </a:endParaRPr>
          </a:p>
          <a:p>
            <a:pPr algn="just" rtl="1">
              <a:buNone/>
            </a:pPr>
            <a:r>
              <a:rPr lang="en-US" sz="3200" b="1" dirty="0" smtClean="0">
                <a:cs typeface="+mj-cs"/>
              </a:rPr>
              <a:t>     </a:t>
            </a:r>
            <a:r>
              <a:rPr lang="ar-DZ" sz="3200" b="1" dirty="0" smtClean="0">
                <a:cs typeface="+mj-cs"/>
              </a:rPr>
              <a:t>تتمثل في الميل الشخصي لمثل هذه المواضيع التي تتعلق عموما بالجانب الإداري، وكذا دافع الفضول المعرفي اتجاه هذا الموضوع نظرا لحيويته، كما أعتقد أن السعي للتحكم في هذا الموضوع هو مفتاح النجاح في أي منصب إداري يمكن أن أتقلده في المستقبل.</a:t>
            </a:r>
            <a:endParaRPr lang="fr-FR" sz="3200" b="1" dirty="0" smtClean="0">
              <a:cs typeface="+mj-cs"/>
            </a:endParaRPr>
          </a:p>
          <a:p>
            <a:pPr algn="just" rtl="1">
              <a:buNone/>
            </a:pPr>
            <a:r>
              <a:rPr lang="ar-DZ" sz="3200" b="1" dirty="0" smtClean="0">
                <a:cs typeface="+mj-cs"/>
              </a:rPr>
              <a:t>2- الدوافع الموضوعية:</a:t>
            </a:r>
            <a:endParaRPr lang="fr-FR" sz="3200" b="1" dirty="0" smtClean="0">
              <a:cs typeface="+mj-cs"/>
            </a:endParaRPr>
          </a:p>
          <a:p>
            <a:pPr algn="just" rtl="1">
              <a:buFont typeface="Wingdings" pitchFamily="2" charset="2"/>
              <a:buChar char="Ø"/>
            </a:pPr>
            <a:r>
              <a:rPr lang="ar-DZ" sz="3200" b="1" dirty="0" smtClean="0">
                <a:cs typeface="+mj-cs"/>
              </a:rPr>
              <a:t> يعتبر الاتصال التنظيمي عصب العملية الإدارية في المنظمة ووسيلة الرؤساء والمرؤوسين لانجاز مهامهم؛ </a:t>
            </a:r>
            <a:endParaRPr lang="fr-FR" sz="3200" b="1" dirty="0" smtClean="0">
              <a:cs typeface="+mj-cs"/>
            </a:endParaRPr>
          </a:p>
          <a:p>
            <a:pPr algn="just" rtl="1">
              <a:buFont typeface="Wingdings" pitchFamily="2" charset="2"/>
              <a:buChar char="Ø"/>
            </a:pPr>
            <a:r>
              <a:rPr lang="ar-DZ" sz="3200" b="1" dirty="0" smtClean="0">
                <a:cs typeface="+mj-cs"/>
              </a:rPr>
              <a:t> محاولة تشخيص واقع وعوائق الاتصال التنظيمي التي تحد من فاعلية القرار الإداري.</a:t>
            </a:r>
            <a:endParaRPr lang="fr-FR" sz="3200" b="1" dirty="0" smtClean="0">
              <a:cs typeface="+mj-cs"/>
            </a:endParaRPr>
          </a:p>
          <a:p>
            <a:pPr algn="just" rtl="1">
              <a:buNone/>
            </a:pPr>
            <a:r>
              <a:rPr lang="ar-DZ" sz="3200" b="1" dirty="0" smtClean="0">
                <a:cs typeface="+mj-cs"/>
              </a:rPr>
              <a:t>ستحاول الدراسة العمل على توضيح العلاقة التي تجمع بين الاتصال الإداري وعمـلية اتخاذ القرار الإداري.</a:t>
            </a:r>
            <a:endParaRPr lang="fr-FR" sz="3200" b="1" dirty="0">
              <a:cs typeface="+mj-cs"/>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2000"/>
                                        <p:tgtEl>
                                          <p:spTgt spid="4"/>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0" end="0"/>
                                            </p:txEl>
                                          </p:spTgt>
                                        </p:tgtEl>
                                      </p:cBhvr>
                                    </p:animEffect>
                                  </p:childTnLst>
                                </p:cTn>
                              </p:par>
                            </p:childTnLst>
                          </p:cTn>
                        </p:par>
                        <p:par>
                          <p:cTn id="17" fill="hold">
                            <p:stCondLst>
                              <p:cond delay="3000"/>
                            </p:stCondLst>
                            <p:childTnLst>
                              <p:par>
                                <p:cTn id="18" presetID="55" presetClass="entr" presetSubtype="0" fill="hold" grpId="0"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p:cTn id="20" dur="10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21"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22" dur="1000"/>
                                        <p:tgtEl>
                                          <p:spTgt spid="6">
                                            <p:txEl>
                                              <p:pRg st="1" end="1"/>
                                            </p:txEl>
                                          </p:spTgt>
                                        </p:tgtEl>
                                      </p:cBhvr>
                                    </p:animEffect>
                                  </p:childTnLst>
                                </p:cTn>
                              </p:par>
                            </p:childTnLst>
                          </p:cTn>
                        </p:par>
                        <p:par>
                          <p:cTn id="23" fill="hold">
                            <p:stCondLst>
                              <p:cond delay="4000"/>
                            </p:stCondLst>
                            <p:childTnLst>
                              <p:par>
                                <p:cTn id="24" presetID="55" presetClass="entr" presetSubtype="0" fill="hold" grpId="0"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p:cTn id="26" dur="1000" fill="hold"/>
                                        <p:tgtEl>
                                          <p:spTgt spid="6">
                                            <p:txEl>
                                              <p:pRg st="2" end="2"/>
                                            </p:txEl>
                                          </p:spTgt>
                                        </p:tgtEl>
                                        <p:attrNameLst>
                                          <p:attrName>ppt_w</p:attrName>
                                        </p:attrNameLst>
                                      </p:cBhvr>
                                      <p:tavLst>
                                        <p:tav tm="0">
                                          <p:val>
                                            <p:strVal val="#ppt_w*0.70"/>
                                          </p:val>
                                        </p:tav>
                                        <p:tav tm="100000">
                                          <p:val>
                                            <p:strVal val="#ppt_w"/>
                                          </p:val>
                                        </p:tav>
                                      </p:tavLst>
                                    </p:anim>
                                    <p:anim calcmode="lin" valueType="num">
                                      <p:cBhvr>
                                        <p:cTn id="27" dur="1000" fill="hold"/>
                                        <p:tgtEl>
                                          <p:spTgt spid="6">
                                            <p:txEl>
                                              <p:pRg st="2" end="2"/>
                                            </p:txEl>
                                          </p:spTgt>
                                        </p:tgtEl>
                                        <p:attrNameLst>
                                          <p:attrName>ppt_h</p:attrName>
                                        </p:attrNameLst>
                                      </p:cBhvr>
                                      <p:tavLst>
                                        <p:tav tm="0">
                                          <p:val>
                                            <p:strVal val="#ppt_h"/>
                                          </p:val>
                                        </p:tav>
                                        <p:tav tm="100000">
                                          <p:val>
                                            <p:strVal val="#ppt_h"/>
                                          </p:val>
                                        </p:tav>
                                      </p:tavLst>
                                    </p:anim>
                                    <p:animEffect transition="in" filter="fade">
                                      <p:cBhvr>
                                        <p:cTn id="28" dur="1000"/>
                                        <p:tgtEl>
                                          <p:spTgt spid="6">
                                            <p:txEl>
                                              <p:pRg st="2" end="2"/>
                                            </p:txEl>
                                          </p:spTgt>
                                        </p:tgtEl>
                                      </p:cBhvr>
                                    </p:animEffect>
                                  </p:childTnLst>
                                </p:cTn>
                              </p:par>
                            </p:childTnLst>
                          </p:cTn>
                        </p:par>
                        <p:par>
                          <p:cTn id="29" fill="hold">
                            <p:stCondLst>
                              <p:cond delay="5000"/>
                            </p:stCondLst>
                            <p:childTnLst>
                              <p:par>
                                <p:cTn id="30" presetID="55" presetClass="entr" presetSubtype="0" fill="hold" grpId="0" nodeType="after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 calcmode="lin" valueType="num">
                                      <p:cBhvr>
                                        <p:cTn id="32" dur="1000" fill="hold"/>
                                        <p:tgtEl>
                                          <p:spTgt spid="6">
                                            <p:txEl>
                                              <p:pRg st="3" end="3"/>
                                            </p:txEl>
                                          </p:spTgt>
                                        </p:tgtEl>
                                        <p:attrNameLst>
                                          <p:attrName>ppt_w</p:attrName>
                                        </p:attrNameLst>
                                      </p:cBhvr>
                                      <p:tavLst>
                                        <p:tav tm="0">
                                          <p:val>
                                            <p:strVal val="#ppt_w*0.70"/>
                                          </p:val>
                                        </p:tav>
                                        <p:tav tm="100000">
                                          <p:val>
                                            <p:strVal val="#ppt_w"/>
                                          </p:val>
                                        </p:tav>
                                      </p:tavLst>
                                    </p:anim>
                                    <p:anim calcmode="lin" valueType="num">
                                      <p:cBhvr>
                                        <p:cTn id="33" dur="1000" fill="hold"/>
                                        <p:tgtEl>
                                          <p:spTgt spid="6">
                                            <p:txEl>
                                              <p:pRg st="3" end="3"/>
                                            </p:txEl>
                                          </p:spTgt>
                                        </p:tgtEl>
                                        <p:attrNameLst>
                                          <p:attrName>ppt_h</p:attrName>
                                        </p:attrNameLst>
                                      </p:cBhvr>
                                      <p:tavLst>
                                        <p:tav tm="0">
                                          <p:val>
                                            <p:strVal val="#ppt_h"/>
                                          </p:val>
                                        </p:tav>
                                        <p:tav tm="100000">
                                          <p:val>
                                            <p:strVal val="#ppt_h"/>
                                          </p:val>
                                        </p:tav>
                                      </p:tavLst>
                                    </p:anim>
                                    <p:animEffect transition="in" filter="fade">
                                      <p:cBhvr>
                                        <p:cTn id="34" dur="1000"/>
                                        <p:tgtEl>
                                          <p:spTgt spid="6">
                                            <p:txEl>
                                              <p:pRg st="3" end="3"/>
                                            </p:txEl>
                                          </p:spTgt>
                                        </p:tgtEl>
                                      </p:cBhvr>
                                    </p:animEffect>
                                  </p:childTnLst>
                                </p:cTn>
                              </p:par>
                            </p:childTnLst>
                          </p:cTn>
                        </p:par>
                        <p:par>
                          <p:cTn id="35" fill="hold">
                            <p:stCondLst>
                              <p:cond delay="6000"/>
                            </p:stCondLst>
                            <p:childTnLst>
                              <p:par>
                                <p:cTn id="36" presetID="55" presetClass="entr" presetSubtype="0" fill="hold" grpId="0" nodeType="after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 calcmode="lin" valueType="num">
                                      <p:cBhvr>
                                        <p:cTn id="38" dur="1000" fill="hold"/>
                                        <p:tgtEl>
                                          <p:spTgt spid="6">
                                            <p:txEl>
                                              <p:pRg st="4" end="4"/>
                                            </p:txEl>
                                          </p:spTgt>
                                        </p:tgtEl>
                                        <p:attrNameLst>
                                          <p:attrName>ppt_w</p:attrName>
                                        </p:attrNameLst>
                                      </p:cBhvr>
                                      <p:tavLst>
                                        <p:tav tm="0">
                                          <p:val>
                                            <p:strVal val="#ppt_w*0.70"/>
                                          </p:val>
                                        </p:tav>
                                        <p:tav tm="100000">
                                          <p:val>
                                            <p:strVal val="#ppt_w"/>
                                          </p:val>
                                        </p:tav>
                                      </p:tavLst>
                                    </p:anim>
                                    <p:anim calcmode="lin" valueType="num">
                                      <p:cBhvr>
                                        <p:cTn id="39" dur="1000" fill="hold"/>
                                        <p:tgtEl>
                                          <p:spTgt spid="6">
                                            <p:txEl>
                                              <p:pRg st="4" end="4"/>
                                            </p:txEl>
                                          </p:spTgt>
                                        </p:tgtEl>
                                        <p:attrNameLst>
                                          <p:attrName>ppt_h</p:attrName>
                                        </p:attrNameLst>
                                      </p:cBhvr>
                                      <p:tavLst>
                                        <p:tav tm="0">
                                          <p:val>
                                            <p:strVal val="#ppt_h"/>
                                          </p:val>
                                        </p:tav>
                                        <p:tav tm="100000">
                                          <p:val>
                                            <p:strVal val="#ppt_h"/>
                                          </p:val>
                                        </p:tav>
                                      </p:tavLst>
                                    </p:anim>
                                    <p:animEffect transition="in" filter="fade">
                                      <p:cBhvr>
                                        <p:cTn id="40" dur="1000"/>
                                        <p:tgtEl>
                                          <p:spTgt spid="6">
                                            <p:txEl>
                                              <p:pRg st="4" end="4"/>
                                            </p:txEl>
                                          </p:spTgt>
                                        </p:tgtEl>
                                      </p:cBhvr>
                                    </p:animEffect>
                                  </p:childTnLst>
                                </p:cTn>
                              </p:par>
                            </p:childTnLst>
                          </p:cTn>
                        </p:par>
                        <p:par>
                          <p:cTn id="41" fill="hold">
                            <p:stCondLst>
                              <p:cond delay="7000"/>
                            </p:stCondLst>
                            <p:childTnLst>
                              <p:par>
                                <p:cTn id="42" presetID="55" presetClass="entr" presetSubtype="0" fill="hold" grpId="0" nodeType="afterEffect">
                                  <p:stCondLst>
                                    <p:cond delay="0"/>
                                  </p:stCondLst>
                                  <p:childTnLst>
                                    <p:set>
                                      <p:cBhvr>
                                        <p:cTn id="43" dur="1" fill="hold">
                                          <p:stCondLst>
                                            <p:cond delay="0"/>
                                          </p:stCondLst>
                                        </p:cTn>
                                        <p:tgtEl>
                                          <p:spTgt spid="6">
                                            <p:txEl>
                                              <p:pRg st="5" end="5"/>
                                            </p:txEl>
                                          </p:spTgt>
                                        </p:tgtEl>
                                        <p:attrNameLst>
                                          <p:attrName>style.visibility</p:attrName>
                                        </p:attrNameLst>
                                      </p:cBhvr>
                                      <p:to>
                                        <p:strVal val="visible"/>
                                      </p:to>
                                    </p:set>
                                    <p:anim calcmode="lin" valueType="num">
                                      <p:cBhvr>
                                        <p:cTn id="44" dur="1000" fill="hold"/>
                                        <p:tgtEl>
                                          <p:spTgt spid="6">
                                            <p:txEl>
                                              <p:pRg st="5" end="5"/>
                                            </p:txEl>
                                          </p:spTgt>
                                        </p:tgtEl>
                                        <p:attrNameLst>
                                          <p:attrName>ppt_w</p:attrName>
                                        </p:attrNameLst>
                                      </p:cBhvr>
                                      <p:tavLst>
                                        <p:tav tm="0">
                                          <p:val>
                                            <p:strVal val="#ppt_w*0.70"/>
                                          </p:val>
                                        </p:tav>
                                        <p:tav tm="100000">
                                          <p:val>
                                            <p:strVal val="#ppt_w"/>
                                          </p:val>
                                        </p:tav>
                                      </p:tavLst>
                                    </p:anim>
                                    <p:anim calcmode="lin" valueType="num">
                                      <p:cBhvr>
                                        <p:cTn id="45" dur="1000" fill="hold"/>
                                        <p:tgtEl>
                                          <p:spTgt spid="6">
                                            <p:txEl>
                                              <p:pRg st="5" end="5"/>
                                            </p:txEl>
                                          </p:spTgt>
                                        </p:tgtEl>
                                        <p:attrNameLst>
                                          <p:attrName>ppt_h</p:attrName>
                                        </p:attrNameLst>
                                      </p:cBhvr>
                                      <p:tavLst>
                                        <p:tav tm="0">
                                          <p:val>
                                            <p:strVal val="#ppt_h"/>
                                          </p:val>
                                        </p:tav>
                                        <p:tav tm="100000">
                                          <p:val>
                                            <p:strVal val="#ppt_h"/>
                                          </p:val>
                                        </p:tav>
                                      </p:tavLst>
                                    </p:anim>
                                    <p:animEffect transition="in" filter="fade">
                                      <p:cBhvr>
                                        <p:cTn id="46" dur="1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785786" y="428604"/>
            <a:ext cx="7572428" cy="78581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5" name="Titre 2"/>
          <p:cNvSpPr>
            <a:spLocks noGrp="1"/>
          </p:cNvSpPr>
          <p:nvPr>
            <p:ph type="title"/>
          </p:nvPr>
        </p:nvSpPr>
        <p:spPr>
          <a:xfrm>
            <a:off x="500034" y="71414"/>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1"/>
            <a:r>
              <a:rPr lang="ar-DZ"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أهمية الدراسة</a:t>
            </a:r>
            <a:endParaRPr lang="fr-FR"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endParaRPr>
          </a:p>
        </p:txBody>
      </p:sp>
      <p:sp>
        <p:nvSpPr>
          <p:cNvPr id="6" name="Espace réservé du contenu 1"/>
          <p:cNvSpPr>
            <a:spLocks noGrp="1"/>
          </p:cNvSpPr>
          <p:nvPr>
            <p:ph idx="1"/>
          </p:nvPr>
        </p:nvSpPr>
        <p:spPr>
          <a:xfrm>
            <a:off x="285720" y="1604970"/>
            <a:ext cx="8643998" cy="4752988"/>
          </a:xfrm>
        </p:spPr>
        <p:txBody>
          <a:bodyPr>
            <a:noAutofit/>
          </a:bodyPr>
          <a:lstStyle/>
          <a:p>
            <a:pPr algn="just" rtl="1">
              <a:buNone/>
            </a:pPr>
            <a:r>
              <a:rPr lang="ar-DZ" sz="3600" b="1" dirty="0" smtClean="0">
                <a:cs typeface="+mj-cs"/>
              </a:rPr>
              <a:t>      الاتصال الإداري هو أحد المواضيع الهامة بالنسبة للمنظمات الإدارية، في ظل التطورات الاجتماعية والتكنولوجية التي تؤثر على ترشيد القرار الإداري، والذي بدوره يؤثر على إستراتيجية وأهداف المنظمة، وعليه اتجهت الإدارة إلى الاهتمام أكثر بالاتصال الإداري، باعتباره ديناميكية إنسانية متواصلة، ومن هنا فإن الموضوع يكتسي أهمية بالغة، كونه سيتعرض للاتصال داخل الإدارة، ويحاول التعرف على أهميته بالنسبة للمنظمة، من خلال التوعية بأهميته ودوره الكبير في ترشيد القرار الإداري.</a:t>
            </a:r>
            <a:endParaRPr lang="fr-FR" sz="3400" b="1" dirty="0">
              <a:cs typeface="+mj-cs"/>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2000"/>
                                        <p:tgtEl>
                                          <p:spTgt spid="4"/>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785786" y="285728"/>
            <a:ext cx="7572428" cy="78581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5" name="Titre 2"/>
          <p:cNvSpPr>
            <a:spLocks noGrp="1"/>
          </p:cNvSpPr>
          <p:nvPr>
            <p:ph type="title"/>
          </p:nvPr>
        </p:nvSpPr>
        <p:spPr>
          <a:xfrm>
            <a:off x="500034" y="-16"/>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1"/>
            <a:r>
              <a:rPr lang="ar-DZ"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الإشكالية </a:t>
            </a:r>
            <a:endParaRPr lang="fr-FR"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endParaRPr>
          </a:p>
        </p:txBody>
      </p:sp>
      <p:sp>
        <p:nvSpPr>
          <p:cNvPr id="6" name="Espace réservé du contenu 1"/>
          <p:cNvSpPr>
            <a:spLocks noGrp="1"/>
          </p:cNvSpPr>
          <p:nvPr>
            <p:ph idx="1"/>
          </p:nvPr>
        </p:nvSpPr>
        <p:spPr>
          <a:xfrm>
            <a:off x="285720" y="1142984"/>
            <a:ext cx="8643998" cy="4752988"/>
          </a:xfrm>
        </p:spPr>
        <p:txBody>
          <a:bodyPr>
            <a:noAutofit/>
          </a:bodyPr>
          <a:lstStyle/>
          <a:p>
            <a:pPr algn="just" rtl="1">
              <a:buNone/>
            </a:pPr>
            <a:r>
              <a:rPr lang="ar-DZ" sz="3600" dirty="0" smtClean="0">
                <a:cs typeface="+mj-cs"/>
              </a:rPr>
              <a:t> على ضوء ما تقدم تتبلور معالم إشكالية البحث والتي يمكن صياغتها وتحديدها فيما يلي:  </a:t>
            </a:r>
            <a:endParaRPr lang="fr-FR" sz="3600" dirty="0" smtClean="0">
              <a:cs typeface="+mj-cs"/>
            </a:endParaRPr>
          </a:p>
          <a:p>
            <a:pPr algn="ctr" rtl="1">
              <a:buNone/>
            </a:pPr>
            <a:r>
              <a:rPr lang="ar-DZ" sz="3600" b="1" dirty="0" smtClean="0">
                <a:cs typeface="+mj-cs"/>
              </a:rPr>
              <a:t>كيف يساهم الاتصال الإداري في ترشيد القرار الإداري            على مستوى المنظمة؟.    </a:t>
            </a:r>
            <a:endParaRPr lang="fr-FR" sz="3600" dirty="0" smtClean="0">
              <a:cs typeface="+mj-cs"/>
            </a:endParaRPr>
          </a:p>
          <a:p>
            <a:pPr algn="just" rtl="1">
              <a:buNone/>
            </a:pPr>
            <a:r>
              <a:rPr lang="ar-SA" sz="3600" dirty="0" smtClean="0">
                <a:cs typeface="+mj-cs"/>
              </a:rPr>
              <a:t>ولتوضيح الإشكالية ندرج تحتها التساؤلات الفرعية التالية:</a:t>
            </a:r>
            <a:endParaRPr lang="fr-FR" sz="3600" dirty="0" smtClean="0">
              <a:cs typeface="+mj-cs"/>
            </a:endParaRPr>
          </a:p>
          <a:p>
            <a:pPr marL="742950" indent="-742950" algn="just" rtl="1">
              <a:buFont typeface="+mj-lt"/>
              <a:buAutoNum type="arabicPeriod"/>
            </a:pPr>
            <a:r>
              <a:rPr lang="ar-DZ" sz="3600" dirty="0" smtClean="0">
                <a:cs typeface="+mj-cs"/>
              </a:rPr>
              <a:t>ما مفهوم الاتصالات الإدارية؟؛</a:t>
            </a:r>
            <a:endParaRPr lang="fr-FR" sz="3600" dirty="0" smtClean="0">
              <a:cs typeface="+mj-cs"/>
            </a:endParaRPr>
          </a:p>
          <a:p>
            <a:pPr marL="742950" indent="-742950" algn="just" rtl="1">
              <a:buFont typeface="+mj-lt"/>
              <a:buAutoNum type="arabicPeriod"/>
            </a:pPr>
            <a:r>
              <a:rPr lang="ar-DZ" sz="3600" dirty="0" smtClean="0">
                <a:cs typeface="+mj-cs"/>
              </a:rPr>
              <a:t>ما المقصود بعملية اتحاد القرار الإداري على مستوى المنظمة؟؛</a:t>
            </a:r>
            <a:endParaRPr lang="fr-FR" sz="3600" dirty="0" smtClean="0">
              <a:cs typeface="+mj-cs"/>
            </a:endParaRPr>
          </a:p>
          <a:p>
            <a:pPr marL="742950" indent="-742950" algn="just" rtl="1">
              <a:buFont typeface="+mj-lt"/>
              <a:buAutoNum type="arabicPeriod"/>
            </a:pPr>
            <a:r>
              <a:rPr lang="ar-DZ" sz="3600" dirty="0" smtClean="0">
                <a:cs typeface="+mj-cs"/>
              </a:rPr>
              <a:t>ما علاقة الاتصال الإداري </a:t>
            </a:r>
            <a:r>
              <a:rPr lang="ar-DZ" sz="3600" dirty="0" err="1" smtClean="0">
                <a:cs typeface="+mj-cs"/>
              </a:rPr>
              <a:t>برشادة</a:t>
            </a:r>
            <a:r>
              <a:rPr lang="ar-DZ" sz="3600" dirty="0" smtClean="0">
                <a:cs typeface="+mj-cs"/>
              </a:rPr>
              <a:t> القرارات الإدارية على مستوى المنظمة؟.</a:t>
            </a:r>
            <a:endParaRPr lang="fr-FR" sz="3600" dirty="0" smtClean="0">
              <a:cs typeface="+mj-cs"/>
            </a:endParaRPr>
          </a:p>
          <a:p>
            <a:pPr algn="just" rtl="1">
              <a:buNone/>
            </a:pPr>
            <a:endParaRPr lang="fr-FR" sz="3400" dirty="0">
              <a:cs typeface="+mj-cs"/>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2000"/>
                                        <p:tgtEl>
                                          <p:spTgt spid="4"/>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0" end="0"/>
                                            </p:txEl>
                                          </p:spTgt>
                                        </p:tgtEl>
                                      </p:cBhvr>
                                    </p:animEffect>
                                  </p:childTnLst>
                                </p:cTn>
                              </p:par>
                            </p:childTnLst>
                          </p:cTn>
                        </p:par>
                        <p:par>
                          <p:cTn id="17" fill="hold">
                            <p:stCondLst>
                              <p:cond delay="3000"/>
                            </p:stCondLst>
                            <p:childTnLst>
                              <p:par>
                                <p:cTn id="18" presetID="55" presetClass="entr" presetSubtype="0" fill="hold" grpId="0"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p:cTn id="20" dur="10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21"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22" dur="1000"/>
                                        <p:tgtEl>
                                          <p:spTgt spid="6">
                                            <p:txEl>
                                              <p:pRg st="1" end="1"/>
                                            </p:txEl>
                                          </p:spTgt>
                                        </p:tgtEl>
                                      </p:cBhvr>
                                    </p:animEffect>
                                  </p:childTnLst>
                                </p:cTn>
                              </p:par>
                            </p:childTnLst>
                          </p:cTn>
                        </p:par>
                        <p:par>
                          <p:cTn id="23" fill="hold">
                            <p:stCondLst>
                              <p:cond delay="4000"/>
                            </p:stCondLst>
                            <p:childTnLst>
                              <p:par>
                                <p:cTn id="24" presetID="55" presetClass="entr" presetSubtype="0" fill="hold" grpId="0"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p:cTn id="26" dur="1000" fill="hold"/>
                                        <p:tgtEl>
                                          <p:spTgt spid="6">
                                            <p:txEl>
                                              <p:pRg st="2" end="2"/>
                                            </p:txEl>
                                          </p:spTgt>
                                        </p:tgtEl>
                                        <p:attrNameLst>
                                          <p:attrName>ppt_w</p:attrName>
                                        </p:attrNameLst>
                                      </p:cBhvr>
                                      <p:tavLst>
                                        <p:tav tm="0">
                                          <p:val>
                                            <p:strVal val="#ppt_w*0.70"/>
                                          </p:val>
                                        </p:tav>
                                        <p:tav tm="100000">
                                          <p:val>
                                            <p:strVal val="#ppt_w"/>
                                          </p:val>
                                        </p:tav>
                                      </p:tavLst>
                                    </p:anim>
                                    <p:anim calcmode="lin" valueType="num">
                                      <p:cBhvr>
                                        <p:cTn id="27" dur="1000" fill="hold"/>
                                        <p:tgtEl>
                                          <p:spTgt spid="6">
                                            <p:txEl>
                                              <p:pRg st="2" end="2"/>
                                            </p:txEl>
                                          </p:spTgt>
                                        </p:tgtEl>
                                        <p:attrNameLst>
                                          <p:attrName>ppt_h</p:attrName>
                                        </p:attrNameLst>
                                      </p:cBhvr>
                                      <p:tavLst>
                                        <p:tav tm="0">
                                          <p:val>
                                            <p:strVal val="#ppt_h"/>
                                          </p:val>
                                        </p:tav>
                                        <p:tav tm="100000">
                                          <p:val>
                                            <p:strVal val="#ppt_h"/>
                                          </p:val>
                                        </p:tav>
                                      </p:tavLst>
                                    </p:anim>
                                    <p:animEffect transition="in" filter="fade">
                                      <p:cBhvr>
                                        <p:cTn id="28" dur="1000"/>
                                        <p:tgtEl>
                                          <p:spTgt spid="6">
                                            <p:txEl>
                                              <p:pRg st="2" end="2"/>
                                            </p:txEl>
                                          </p:spTgt>
                                        </p:tgtEl>
                                      </p:cBhvr>
                                    </p:animEffect>
                                  </p:childTnLst>
                                </p:cTn>
                              </p:par>
                            </p:childTnLst>
                          </p:cTn>
                        </p:par>
                        <p:par>
                          <p:cTn id="29" fill="hold">
                            <p:stCondLst>
                              <p:cond delay="5000"/>
                            </p:stCondLst>
                            <p:childTnLst>
                              <p:par>
                                <p:cTn id="30" presetID="55" presetClass="entr" presetSubtype="0" fill="hold" grpId="0" nodeType="after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 calcmode="lin" valueType="num">
                                      <p:cBhvr>
                                        <p:cTn id="32" dur="1000" fill="hold"/>
                                        <p:tgtEl>
                                          <p:spTgt spid="6">
                                            <p:txEl>
                                              <p:pRg st="3" end="3"/>
                                            </p:txEl>
                                          </p:spTgt>
                                        </p:tgtEl>
                                        <p:attrNameLst>
                                          <p:attrName>ppt_w</p:attrName>
                                        </p:attrNameLst>
                                      </p:cBhvr>
                                      <p:tavLst>
                                        <p:tav tm="0">
                                          <p:val>
                                            <p:strVal val="#ppt_w*0.70"/>
                                          </p:val>
                                        </p:tav>
                                        <p:tav tm="100000">
                                          <p:val>
                                            <p:strVal val="#ppt_w"/>
                                          </p:val>
                                        </p:tav>
                                      </p:tavLst>
                                    </p:anim>
                                    <p:anim calcmode="lin" valueType="num">
                                      <p:cBhvr>
                                        <p:cTn id="33" dur="1000" fill="hold"/>
                                        <p:tgtEl>
                                          <p:spTgt spid="6">
                                            <p:txEl>
                                              <p:pRg st="3" end="3"/>
                                            </p:txEl>
                                          </p:spTgt>
                                        </p:tgtEl>
                                        <p:attrNameLst>
                                          <p:attrName>ppt_h</p:attrName>
                                        </p:attrNameLst>
                                      </p:cBhvr>
                                      <p:tavLst>
                                        <p:tav tm="0">
                                          <p:val>
                                            <p:strVal val="#ppt_h"/>
                                          </p:val>
                                        </p:tav>
                                        <p:tav tm="100000">
                                          <p:val>
                                            <p:strVal val="#ppt_h"/>
                                          </p:val>
                                        </p:tav>
                                      </p:tavLst>
                                    </p:anim>
                                    <p:animEffect transition="in" filter="fade">
                                      <p:cBhvr>
                                        <p:cTn id="34" dur="1000"/>
                                        <p:tgtEl>
                                          <p:spTgt spid="6">
                                            <p:txEl>
                                              <p:pRg st="3" end="3"/>
                                            </p:txEl>
                                          </p:spTgt>
                                        </p:tgtEl>
                                      </p:cBhvr>
                                    </p:animEffect>
                                  </p:childTnLst>
                                </p:cTn>
                              </p:par>
                            </p:childTnLst>
                          </p:cTn>
                        </p:par>
                        <p:par>
                          <p:cTn id="35" fill="hold">
                            <p:stCondLst>
                              <p:cond delay="6000"/>
                            </p:stCondLst>
                            <p:childTnLst>
                              <p:par>
                                <p:cTn id="36" presetID="55" presetClass="entr" presetSubtype="0" fill="hold" grpId="0" nodeType="after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 calcmode="lin" valueType="num">
                                      <p:cBhvr>
                                        <p:cTn id="38" dur="1000" fill="hold"/>
                                        <p:tgtEl>
                                          <p:spTgt spid="6">
                                            <p:txEl>
                                              <p:pRg st="4" end="4"/>
                                            </p:txEl>
                                          </p:spTgt>
                                        </p:tgtEl>
                                        <p:attrNameLst>
                                          <p:attrName>ppt_w</p:attrName>
                                        </p:attrNameLst>
                                      </p:cBhvr>
                                      <p:tavLst>
                                        <p:tav tm="0">
                                          <p:val>
                                            <p:strVal val="#ppt_w*0.70"/>
                                          </p:val>
                                        </p:tav>
                                        <p:tav tm="100000">
                                          <p:val>
                                            <p:strVal val="#ppt_w"/>
                                          </p:val>
                                        </p:tav>
                                      </p:tavLst>
                                    </p:anim>
                                    <p:anim calcmode="lin" valueType="num">
                                      <p:cBhvr>
                                        <p:cTn id="39" dur="1000" fill="hold"/>
                                        <p:tgtEl>
                                          <p:spTgt spid="6">
                                            <p:txEl>
                                              <p:pRg st="4" end="4"/>
                                            </p:txEl>
                                          </p:spTgt>
                                        </p:tgtEl>
                                        <p:attrNameLst>
                                          <p:attrName>ppt_h</p:attrName>
                                        </p:attrNameLst>
                                      </p:cBhvr>
                                      <p:tavLst>
                                        <p:tav tm="0">
                                          <p:val>
                                            <p:strVal val="#ppt_h"/>
                                          </p:val>
                                        </p:tav>
                                        <p:tav tm="100000">
                                          <p:val>
                                            <p:strVal val="#ppt_h"/>
                                          </p:val>
                                        </p:tav>
                                      </p:tavLst>
                                    </p:anim>
                                    <p:animEffect transition="in" filter="fade">
                                      <p:cBhvr>
                                        <p:cTn id="40" dur="1000"/>
                                        <p:tgtEl>
                                          <p:spTgt spid="6">
                                            <p:txEl>
                                              <p:pRg st="4" end="4"/>
                                            </p:txEl>
                                          </p:spTgt>
                                        </p:tgtEl>
                                      </p:cBhvr>
                                    </p:animEffect>
                                  </p:childTnLst>
                                </p:cTn>
                              </p:par>
                            </p:childTnLst>
                          </p:cTn>
                        </p:par>
                        <p:par>
                          <p:cTn id="41" fill="hold">
                            <p:stCondLst>
                              <p:cond delay="7000"/>
                            </p:stCondLst>
                            <p:childTnLst>
                              <p:par>
                                <p:cTn id="42" presetID="55" presetClass="entr" presetSubtype="0" fill="hold" grpId="0" nodeType="afterEffect">
                                  <p:stCondLst>
                                    <p:cond delay="0"/>
                                  </p:stCondLst>
                                  <p:childTnLst>
                                    <p:set>
                                      <p:cBhvr>
                                        <p:cTn id="43" dur="1" fill="hold">
                                          <p:stCondLst>
                                            <p:cond delay="0"/>
                                          </p:stCondLst>
                                        </p:cTn>
                                        <p:tgtEl>
                                          <p:spTgt spid="6">
                                            <p:txEl>
                                              <p:pRg st="5" end="5"/>
                                            </p:txEl>
                                          </p:spTgt>
                                        </p:tgtEl>
                                        <p:attrNameLst>
                                          <p:attrName>style.visibility</p:attrName>
                                        </p:attrNameLst>
                                      </p:cBhvr>
                                      <p:to>
                                        <p:strVal val="visible"/>
                                      </p:to>
                                    </p:set>
                                    <p:anim calcmode="lin" valueType="num">
                                      <p:cBhvr>
                                        <p:cTn id="44" dur="1000" fill="hold"/>
                                        <p:tgtEl>
                                          <p:spTgt spid="6">
                                            <p:txEl>
                                              <p:pRg st="5" end="5"/>
                                            </p:txEl>
                                          </p:spTgt>
                                        </p:tgtEl>
                                        <p:attrNameLst>
                                          <p:attrName>ppt_w</p:attrName>
                                        </p:attrNameLst>
                                      </p:cBhvr>
                                      <p:tavLst>
                                        <p:tav tm="0">
                                          <p:val>
                                            <p:strVal val="#ppt_w*0.70"/>
                                          </p:val>
                                        </p:tav>
                                        <p:tav tm="100000">
                                          <p:val>
                                            <p:strVal val="#ppt_w"/>
                                          </p:val>
                                        </p:tav>
                                      </p:tavLst>
                                    </p:anim>
                                    <p:anim calcmode="lin" valueType="num">
                                      <p:cBhvr>
                                        <p:cTn id="45" dur="1000" fill="hold"/>
                                        <p:tgtEl>
                                          <p:spTgt spid="6">
                                            <p:txEl>
                                              <p:pRg st="5" end="5"/>
                                            </p:txEl>
                                          </p:spTgt>
                                        </p:tgtEl>
                                        <p:attrNameLst>
                                          <p:attrName>ppt_h</p:attrName>
                                        </p:attrNameLst>
                                      </p:cBhvr>
                                      <p:tavLst>
                                        <p:tav tm="0">
                                          <p:val>
                                            <p:strVal val="#ppt_h"/>
                                          </p:val>
                                        </p:tav>
                                        <p:tav tm="100000">
                                          <p:val>
                                            <p:strVal val="#ppt_h"/>
                                          </p:val>
                                        </p:tav>
                                      </p:tavLst>
                                    </p:anim>
                                    <p:animEffect transition="in" filter="fade">
                                      <p:cBhvr>
                                        <p:cTn id="46" dur="1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785786" y="571480"/>
            <a:ext cx="7572428" cy="78581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5" name="Titre 2"/>
          <p:cNvSpPr>
            <a:spLocks noGrp="1"/>
          </p:cNvSpPr>
          <p:nvPr>
            <p:ph type="title"/>
          </p:nvPr>
        </p:nvSpPr>
        <p:spPr>
          <a:xfrm>
            <a:off x="500034" y="214298"/>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1"/>
            <a:r>
              <a:rPr lang="ar-DZ"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حدود المشكلة  </a:t>
            </a:r>
            <a:endParaRPr lang="fr-FR"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endParaRPr>
          </a:p>
        </p:txBody>
      </p:sp>
      <p:sp>
        <p:nvSpPr>
          <p:cNvPr id="6" name="Espace réservé du contenu 1"/>
          <p:cNvSpPr>
            <a:spLocks noGrp="1"/>
          </p:cNvSpPr>
          <p:nvPr>
            <p:ph idx="1"/>
          </p:nvPr>
        </p:nvSpPr>
        <p:spPr>
          <a:xfrm>
            <a:off x="285720" y="1604970"/>
            <a:ext cx="8643998" cy="4752988"/>
          </a:xfrm>
        </p:spPr>
        <p:txBody>
          <a:bodyPr>
            <a:noAutofit/>
          </a:bodyPr>
          <a:lstStyle/>
          <a:p>
            <a:pPr algn="just" rtl="1">
              <a:buNone/>
            </a:pPr>
            <a:r>
              <a:rPr lang="ar-DZ" sz="3600" b="1" dirty="0" smtClean="0">
                <a:cs typeface="+mj-cs"/>
              </a:rPr>
              <a:t>      تتناول دراستنا هذه الإطار </a:t>
            </a:r>
            <a:r>
              <a:rPr lang="ar-DZ" sz="3600" b="1" dirty="0" err="1" smtClean="0">
                <a:cs typeface="+mj-cs"/>
              </a:rPr>
              <a:t>المفاهيمي</a:t>
            </a:r>
            <a:r>
              <a:rPr lang="ar-DZ" sz="3600" b="1" dirty="0" smtClean="0">
                <a:cs typeface="+mj-cs"/>
              </a:rPr>
              <a:t> والنظري الذي خلصت إليه الجهود المعرفية والبحثية في موضوع الاتصــــــال الإداري والقــــرار الإداري، لنــــستعرض من خـــلاله جملة من </a:t>
            </a:r>
            <a:r>
              <a:rPr lang="ar-DZ" sz="3600" b="1" dirty="0" err="1" smtClean="0">
                <a:cs typeface="+mj-cs"/>
              </a:rPr>
              <a:t>التعاريف</a:t>
            </a:r>
            <a:r>
              <a:rPr lang="ar-DZ" sz="3600" b="1" dirty="0" smtClean="0">
                <a:cs typeface="+mj-cs"/>
              </a:rPr>
              <a:t> والنــظريات المتعلقة بكليهما، كما نفحص دور الاتصال الإداري في </a:t>
            </a:r>
            <a:r>
              <a:rPr lang="ar-DZ" sz="3600" b="1" dirty="0" err="1" smtClean="0">
                <a:cs typeface="+mj-cs"/>
              </a:rPr>
              <a:t>رشادة</a:t>
            </a:r>
            <a:r>
              <a:rPr lang="ar-DZ" sz="3600" b="1" dirty="0" smtClean="0">
                <a:cs typeface="+mj-cs"/>
              </a:rPr>
              <a:t> القرارات الإدارية، واستبعد كل المتغيرات ذات الصلة بعلاقة الاتصال الإداري وانعكاساته على </a:t>
            </a:r>
            <a:r>
              <a:rPr lang="ar-DZ" sz="3600" b="1" dirty="0" err="1" smtClean="0">
                <a:cs typeface="+mj-cs"/>
              </a:rPr>
              <a:t>رشادة</a:t>
            </a:r>
            <a:r>
              <a:rPr lang="ar-DZ" sz="3600" b="1" dirty="0" smtClean="0">
                <a:cs typeface="+mj-cs"/>
              </a:rPr>
              <a:t> القرارات الإدارية، من زاوية القرارات التي تطعن في سلامة القرار الإداري من جانبه القانوني، وكذا المتغيرات المتعلقة بأثر الاتصال الإداري في ترشيد القرار من زاوية المسار الوظيفي للمستخدمين أو وظائفهم.</a:t>
            </a:r>
            <a:endParaRPr lang="fr-FR" sz="3400" b="1" dirty="0">
              <a:cs typeface="+mj-cs"/>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2000"/>
                                        <p:tgtEl>
                                          <p:spTgt spid="4"/>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785786" y="500042"/>
            <a:ext cx="7572428" cy="78581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5" name="Titre 2"/>
          <p:cNvSpPr>
            <a:spLocks noGrp="1"/>
          </p:cNvSpPr>
          <p:nvPr>
            <p:ph type="title"/>
          </p:nvPr>
        </p:nvSpPr>
        <p:spPr>
          <a:xfrm>
            <a:off x="500034" y="142860"/>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1"/>
            <a:r>
              <a:rPr lang="ar-DZ"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الفرضيات </a:t>
            </a:r>
            <a:endParaRPr lang="fr-FR"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endParaRPr>
          </a:p>
        </p:txBody>
      </p:sp>
      <p:sp>
        <p:nvSpPr>
          <p:cNvPr id="6" name="Espace réservé du contenu 1"/>
          <p:cNvSpPr>
            <a:spLocks noGrp="1"/>
          </p:cNvSpPr>
          <p:nvPr>
            <p:ph idx="1"/>
          </p:nvPr>
        </p:nvSpPr>
        <p:spPr>
          <a:xfrm>
            <a:off x="285720" y="1747846"/>
            <a:ext cx="8643998" cy="4752988"/>
          </a:xfrm>
        </p:spPr>
        <p:txBody>
          <a:bodyPr>
            <a:noAutofit/>
          </a:bodyPr>
          <a:lstStyle/>
          <a:p>
            <a:pPr algn="just" rtl="1">
              <a:buNone/>
            </a:pPr>
            <a:r>
              <a:rPr lang="ar-DZ" sz="3600" b="1" dirty="0" smtClean="0">
                <a:cs typeface="+mj-cs"/>
              </a:rPr>
              <a:t> تعتبر الفرضيات تفسيرات مقترحة للعلاقة بين متغيرين؛ احدهما مستقل </a:t>
            </a:r>
            <a:r>
              <a:rPr lang="ar-DZ" sz="3600" b="1" dirty="0" err="1" smtClean="0">
                <a:cs typeface="+mj-cs"/>
              </a:rPr>
              <a:t>و</a:t>
            </a:r>
            <a:r>
              <a:rPr lang="ar-DZ" sz="3600" b="1" dirty="0" smtClean="0">
                <a:cs typeface="+mj-cs"/>
              </a:rPr>
              <a:t> الآخر تابع، ولما كانت الفرضيات تبنى من خلال التساؤلات المتفرعة عن الإشكالية، وضعنا من الفرضيات ما يلي:</a:t>
            </a:r>
          </a:p>
          <a:p>
            <a:pPr marL="742950" lvl="0" indent="-742950" algn="just" rtl="1">
              <a:buFont typeface="+mj-lt"/>
              <a:buAutoNum type="arabicPeriod"/>
            </a:pPr>
            <a:r>
              <a:rPr lang="ar-DZ" sz="3600" b="1" dirty="0" smtClean="0">
                <a:cs typeface="+mj-cs"/>
              </a:rPr>
              <a:t>تعددت المفاهيم ذات الصلة بالاتصال الإداري؛</a:t>
            </a:r>
            <a:endParaRPr lang="fr-FR" sz="3600" b="1" dirty="0" smtClean="0">
              <a:cs typeface="+mj-cs"/>
            </a:endParaRPr>
          </a:p>
          <a:p>
            <a:pPr marL="742950" lvl="0" indent="-742950" algn="just" rtl="1">
              <a:buFont typeface="+mj-lt"/>
              <a:buAutoNum type="arabicPeriod"/>
            </a:pPr>
            <a:r>
              <a:rPr lang="ar-DZ" sz="3600" b="1" dirty="0" smtClean="0">
                <a:cs typeface="+mj-cs"/>
              </a:rPr>
              <a:t>هناك اختلاف في المفاهيم المتعلقة بالقرار الإداري؛</a:t>
            </a:r>
            <a:endParaRPr lang="fr-FR" sz="3600" b="1" dirty="0" smtClean="0">
              <a:cs typeface="+mj-cs"/>
            </a:endParaRPr>
          </a:p>
          <a:p>
            <a:pPr marL="742950" lvl="0" indent="-742950" algn="just" rtl="1">
              <a:buFont typeface="+mj-lt"/>
              <a:buAutoNum type="arabicPeriod"/>
            </a:pPr>
            <a:r>
              <a:rPr lang="ar-DZ" sz="3600" b="1" dirty="0" smtClean="0">
                <a:cs typeface="+mj-cs"/>
              </a:rPr>
              <a:t>للاتصال الإداري علاقة </a:t>
            </a:r>
            <a:r>
              <a:rPr lang="ar-DZ" sz="3600" b="1" dirty="0" err="1" smtClean="0">
                <a:cs typeface="+mj-cs"/>
              </a:rPr>
              <a:t>برشادة</a:t>
            </a:r>
            <a:r>
              <a:rPr lang="ar-DZ" sz="3600" b="1" dirty="0" smtClean="0">
                <a:cs typeface="+mj-cs"/>
              </a:rPr>
              <a:t> القرارات الإدارية. </a:t>
            </a:r>
            <a:endParaRPr lang="fr-FR" sz="3400" b="1" dirty="0">
              <a:cs typeface="+mj-cs"/>
            </a:endParaRPr>
          </a:p>
        </p:txBody>
      </p:sp>
    </p:spTree>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2000"/>
                                        <p:tgtEl>
                                          <p:spTgt spid="4"/>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0" end="0"/>
                                            </p:txEl>
                                          </p:spTgt>
                                        </p:tgtEl>
                                      </p:cBhvr>
                                    </p:animEffect>
                                  </p:childTnLst>
                                </p:cTn>
                              </p:par>
                            </p:childTnLst>
                          </p:cTn>
                        </p:par>
                        <p:par>
                          <p:cTn id="17" fill="hold">
                            <p:stCondLst>
                              <p:cond delay="3000"/>
                            </p:stCondLst>
                            <p:childTnLst>
                              <p:par>
                                <p:cTn id="18" presetID="55" presetClass="entr" presetSubtype="0" fill="hold" grpId="0"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p:cTn id="20" dur="10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21"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22" dur="1000"/>
                                        <p:tgtEl>
                                          <p:spTgt spid="6">
                                            <p:txEl>
                                              <p:pRg st="1" end="1"/>
                                            </p:txEl>
                                          </p:spTgt>
                                        </p:tgtEl>
                                      </p:cBhvr>
                                    </p:animEffect>
                                  </p:childTnLst>
                                </p:cTn>
                              </p:par>
                            </p:childTnLst>
                          </p:cTn>
                        </p:par>
                        <p:par>
                          <p:cTn id="23" fill="hold">
                            <p:stCondLst>
                              <p:cond delay="4000"/>
                            </p:stCondLst>
                            <p:childTnLst>
                              <p:par>
                                <p:cTn id="24" presetID="55" presetClass="entr" presetSubtype="0" fill="hold" grpId="0"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p:cTn id="26" dur="1000" fill="hold"/>
                                        <p:tgtEl>
                                          <p:spTgt spid="6">
                                            <p:txEl>
                                              <p:pRg st="2" end="2"/>
                                            </p:txEl>
                                          </p:spTgt>
                                        </p:tgtEl>
                                        <p:attrNameLst>
                                          <p:attrName>ppt_w</p:attrName>
                                        </p:attrNameLst>
                                      </p:cBhvr>
                                      <p:tavLst>
                                        <p:tav tm="0">
                                          <p:val>
                                            <p:strVal val="#ppt_w*0.70"/>
                                          </p:val>
                                        </p:tav>
                                        <p:tav tm="100000">
                                          <p:val>
                                            <p:strVal val="#ppt_w"/>
                                          </p:val>
                                        </p:tav>
                                      </p:tavLst>
                                    </p:anim>
                                    <p:anim calcmode="lin" valueType="num">
                                      <p:cBhvr>
                                        <p:cTn id="27" dur="1000" fill="hold"/>
                                        <p:tgtEl>
                                          <p:spTgt spid="6">
                                            <p:txEl>
                                              <p:pRg st="2" end="2"/>
                                            </p:txEl>
                                          </p:spTgt>
                                        </p:tgtEl>
                                        <p:attrNameLst>
                                          <p:attrName>ppt_h</p:attrName>
                                        </p:attrNameLst>
                                      </p:cBhvr>
                                      <p:tavLst>
                                        <p:tav tm="0">
                                          <p:val>
                                            <p:strVal val="#ppt_h"/>
                                          </p:val>
                                        </p:tav>
                                        <p:tav tm="100000">
                                          <p:val>
                                            <p:strVal val="#ppt_h"/>
                                          </p:val>
                                        </p:tav>
                                      </p:tavLst>
                                    </p:anim>
                                    <p:animEffect transition="in" filter="fade">
                                      <p:cBhvr>
                                        <p:cTn id="28" dur="1000"/>
                                        <p:tgtEl>
                                          <p:spTgt spid="6">
                                            <p:txEl>
                                              <p:pRg st="2" end="2"/>
                                            </p:txEl>
                                          </p:spTgt>
                                        </p:tgtEl>
                                      </p:cBhvr>
                                    </p:animEffect>
                                  </p:childTnLst>
                                </p:cTn>
                              </p:par>
                            </p:childTnLst>
                          </p:cTn>
                        </p:par>
                        <p:par>
                          <p:cTn id="29" fill="hold">
                            <p:stCondLst>
                              <p:cond delay="5000"/>
                            </p:stCondLst>
                            <p:childTnLst>
                              <p:par>
                                <p:cTn id="30" presetID="55" presetClass="entr" presetSubtype="0" fill="hold" grpId="0" nodeType="after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 calcmode="lin" valueType="num">
                                      <p:cBhvr>
                                        <p:cTn id="32" dur="1000" fill="hold"/>
                                        <p:tgtEl>
                                          <p:spTgt spid="6">
                                            <p:txEl>
                                              <p:pRg st="3" end="3"/>
                                            </p:txEl>
                                          </p:spTgt>
                                        </p:tgtEl>
                                        <p:attrNameLst>
                                          <p:attrName>ppt_w</p:attrName>
                                        </p:attrNameLst>
                                      </p:cBhvr>
                                      <p:tavLst>
                                        <p:tav tm="0">
                                          <p:val>
                                            <p:strVal val="#ppt_w*0.70"/>
                                          </p:val>
                                        </p:tav>
                                        <p:tav tm="100000">
                                          <p:val>
                                            <p:strVal val="#ppt_w"/>
                                          </p:val>
                                        </p:tav>
                                      </p:tavLst>
                                    </p:anim>
                                    <p:anim calcmode="lin" valueType="num">
                                      <p:cBhvr>
                                        <p:cTn id="33" dur="1000" fill="hold"/>
                                        <p:tgtEl>
                                          <p:spTgt spid="6">
                                            <p:txEl>
                                              <p:pRg st="3" end="3"/>
                                            </p:txEl>
                                          </p:spTgt>
                                        </p:tgtEl>
                                        <p:attrNameLst>
                                          <p:attrName>ppt_h</p:attrName>
                                        </p:attrNameLst>
                                      </p:cBhvr>
                                      <p:tavLst>
                                        <p:tav tm="0">
                                          <p:val>
                                            <p:strVal val="#ppt_h"/>
                                          </p:val>
                                        </p:tav>
                                        <p:tav tm="100000">
                                          <p:val>
                                            <p:strVal val="#ppt_h"/>
                                          </p:val>
                                        </p:tav>
                                      </p:tavLst>
                                    </p:anim>
                                    <p:animEffect transition="in" filter="fade">
                                      <p:cBhvr>
                                        <p:cTn id="34"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785786" y="785794"/>
            <a:ext cx="7572428" cy="78581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6" name="Titre 2"/>
          <p:cNvSpPr>
            <a:spLocks noGrp="1"/>
          </p:cNvSpPr>
          <p:nvPr>
            <p:ph type="title"/>
          </p:nvPr>
        </p:nvSpPr>
        <p:spPr>
          <a:xfrm>
            <a:off x="500034" y="428612"/>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1"/>
            <a:r>
              <a:rPr lang="ar-DZ"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rPr>
              <a:t>منهج الدراسة </a:t>
            </a:r>
            <a:endParaRPr lang="fr-FR" sz="8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3">
                    <a:satMod val="175000"/>
                    <a:alpha val="40000"/>
                  </a:schemeClr>
                </a:glow>
              </a:effectLst>
            </a:endParaRPr>
          </a:p>
        </p:txBody>
      </p:sp>
      <p:sp>
        <p:nvSpPr>
          <p:cNvPr id="7" name="Espace réservé du contenu 1"/>
          <p:cNvSpPr>
            <a:spLocks noGrp="1"/>
          </p:cNvSpPr>
          <p:nvPr>
            <p:ph idx="1"/>
          </p:nvPr>
        </p:nvSpPr>
        <p:spPr>
          <a:xfrm>
            <a:off x="285720" y="1962160"/>
            <a:ext cx="8643998" cy="4752988"/>
          </a:xfrm>
        </p:spPr>
        <p:txBody>
          <a:bodyPr>
            <a:noAutofit/>
          </a:bodyPr>
          <a:lstStyle/>
          <a:p>
            <a:pPr algn="just" rtl="1">
              <a:buNone/>
            </a:pPr>
            <a:r>
              <a:rPr lang="ar-DZ" sz="3600" b="1" dirty="0" smtClean="0">
                <a:cs typeface="+mj-cs"/>
              </a:rPr>
              <a:t>        المنهج </a:t>
            </a:r>
            <a:r>
              <a:rPr lang="ar-DZ" sz="3600" b="1" dirty="0" smtClean="0">
                <a:cs typeface="+mj-cs"/>
              </a:rPr>
              <a:t>المتبع في دراسة موضوع البحث هو؛ المنهج تحليلي، والتحليل هو القدرة على تفكيك الكل إلى أجزاء مكونة له، وهذا المنهج يظهر من خلال تفكيك موضوع الدراسة إلى مكونات أساسية، أي إلى كل من الاتصال الإداري </a:t>
            </a:r>
            <a:r>
              <a:rPr lang="ar-DZ" sz="3600" b="1" dirty="0" err="1" smtClean="0">
                <a:cs typeface="+mj-cs"/>
              </a:rPr>
              <a:t>و</a:t>
            </a:r>
            <a:r>
              <a:rPr lang="ar-DZ" sz="3600" b="1" dirty="0" smtClean="0">
                <a:cs typeface="+mj-cs"/>
              </a:rPr>
              <a:t> القرار الإداري، ثم سنحاول المزج بين هذين العنصـــــرين، وتحديد العلاقة التي تــــربط فيما بينهما، لكي نتوصل إلى الغاية النهائية للبحث، المتمثلة في التوصل إلى إبراز دور الاتصال الإداري في ترشيد القرار الإداري.</a:t>
            </a:r>
            <a:endParaRPr lang="fr-FR" sz="3600" b="1" dirty="0" smtClean="0">
              <a:cs typeface="+mj-cs"/>
            </a:endParaRP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4)">
                                      <p:cBhvr>
                                        <p:cTn id="10" dur="2000"/>
                                        <p:tgtEl>
                                          <p:spTgt spid="5"/>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p:cTn id="14" dur="1000" fill="hold"/>
                                        <p:tgtEl>
                                          <p:spTgt spid="7">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126</TotalTime>
  <Words>1090</Words>
  <Application>Microsoft Office PowerPoint</Application>
  <PresentationFormat>Affichage à l'écran (4:3)</PresentationFormat>
  <Paragraphs>69</Paragraphs>
  <Slides>17</Slides>
  <Notes>0</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Débit</vt:lpstr>
      <vt:lpstr>Diapositive 1</vt:lpstr>
      <vt:lpstr>Diapositive 2</vt:lpstr>
      <vt:lpstr>مقــــــــــــدمة </vt:lpstr>
      <vt:lpstr>          مبررات اختيار الموضوع</vt:lpstr>
      <vt:lpstr>أهمية الدراسة</vt:lpstr>
      <vt:lpstr>الإشكالية </vt:lpstr>
      <vt:lpstr>حدود المشكلة  </vt:lpstr>
      <vt:lpstr>الفرضيات </vt:lpstr>
      <vt:lpstr>منهج الدراسة </vt:lpstr>
      <vt:lpstr>أدبيات الدراسة</vt:lpstr>
      <vt:lpstr>Diapositive 11</vt:lpstr>
      <vt:lpstr>Diapositive 12</vt:lpstr>
      <vt:lpstr>الخطة التفصيلية </vt:lpstr>
      <vt:lpstr>Diapositive 14</vt:lpstr>
      <vt:lpstr>Diapositive 15</vt:lpstr>
      <vt:lpstr>الخاتمة</vt:lpstr>
      <vt:lpstr>شكرا على حسن الإصغاء والمتابعة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KRIMO</dc:creator>
  <cp:lastModifiedBy>KRIMO</cp:lastModifiedBy>
  <cp:revision>17</cp:revision>
  <dcterms:created xsi:type="dcterms:W3CDTF">2014-09-22T12:40:25Z</dcterms:created>
  <dcterms:modified xsi:type="dcterms:W3CDTF">2014-09-22T14:47:56Z</dcterms:modified>
</cp:coreProperties>
</file>