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87" r:id="rId20"/>
    <p:sldId id="288" r:id="rId21"/>
    <p:sldId id="289"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C95F2EC1-DC6A-409F-95EF-8F2DCC2CDFEE}">
          <p14:sldIdLst>
            <p14:sldId id="256"/>
            <p14:sldId id="257"/>
            <p14:sldId id="258"/>
            <p14:sldId id="259"/>
            <p14:sldId id="260"/>
            <p14:sldId id="261"/>
            <p14:sldId id="262"/>
            <p14:sldId id="263"/>
            <p14:sldId id="264"/>
            <p14:sldId id="265"/>
            <p14:sldId id="266"/>
            <p14:sldId id="267"/>
            <p14:sldId id="268"/>
            <p14:sldId id="269"/>
            <p14:sldId id="270"/>
            <p14:sldId id="272"/>
            <p14:sldId id="273"/>
            <p14:sldId id="274"/>
            <p14:sldId id="287"/>
            <p14:sldId id="288"/>
            <p14:sldId id="28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5385" autoAdjust="0"/>
    <p:restoredTop sz="86532" autoAdjust="0"/>
  </p:normalViewPr>
  <p:slideViewPr>
    <p:cSldViewPr>
      <p:cViewPr varScale="1">
        <p:scale>
          <a:sx n="67" d="100"/>
          <a:sy n="67" d="100"/>
        </p:scale>
        <p:origin x="-98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DZ"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5C34E66-650C-49E5-8EF8-235D8CA2FCC8}" type="datetimeFigureOut">
              <a:rPr lang="ar-DZ" smtClean="0"/>
              <a:t>13-08-1434</a:t>
            </a:fld>
            <a:endParaRPr lang="ar-DZ"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DZ"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DZ"/>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DZ"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4065E60-B5BE-4ADA-9799-DDD08AE37E67}" type="slidenum">
              <a:rPr lang="ar-DZ" smtClean="0"/>
              <a:t>‹#›</a:t>
            </a:fld>
            <a:endParaRPr lang="ar-DZ" dirty="0"/>
          </a:p>
        </p:txBody>
      </p:sp>
    </p:spTree>
    <p:extLst>
      <p:ext uri="{BB962C8B-B14F-4D97-AF65-F5344CB8AC3E}">
        <p14:creationId xmlns:p14="http://schemas.microsoft.com/office/powerpoint/2010/main" val="92242962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DZ" dirty="0"/>
          </a:p>
        </p:txBody>
      </p:sp>
      <p:sp>
        <p:nvSpPr>
          <p:cNvPr id="4" name="عنصر نائب لرقم الشريحة 3"/>
          <p:cNvSpPr>
            <a:spLocks noGrp="1"/>
          </p:cNvSpPr>
          <p:nvPr>
            <p:ph type="sldNum" sz="quarter" idx="10"/>
          </p:nvPr>
        </p:nvSpPr>
        <p:spPr/>
        <p:txBody>
          <a:bodyPr/>
          <a:lstStyle/>
          <a:p>
            <a:fld id="{E4065E60-B5BE-4ADA-9799-DDD08AE37E67}" type="slidenum">
              <a:rPr lang="ar-DZ" smtClean="0"/>
              <a:t>10</a:t>
            </a:fld>
            <a:endParaRPr lang="ar-DZ" dirty="0"/>
          </a:p>
        </p:txBody>
      </p:sp>
    </p:spTree>
    <p:extLst>
      <p:ext uri="{BB962C8B-B14F-4D97-AF65-F5344CB8AC3E}">
        <p14:creationId xmlns:p14="http://schemas.microsoft.com/office/powerpoint/2010/main" val="303699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19" name="Footer Placeholder 18"/>
          <p:cNvSpPr>
            <a:spLocks noGrp="1"/>
          </p:cNvSpPr>
          <p:nvPr>
            <p:ph type="ftr" sz="quarter" idx="11"/>
          </p:nvPr>
        </p:nvSpPr>
        <p:spPr/>
        <p:txBody>
          <a:bodyPr/>
          <a:lstStyle/>
          <a:p>
            <a:endParaRPr lang="ar-SA" dirty="0"/>
          </a:p>
        </p:txBody>
      </p:sp>
      <p:sp>
        <p:nvSpPr>
          <p:cNvPr id="27" name="Slide Number Placeholder 26"/>
          <p:cNvSpPr>
            <a:spLocks noGrp="1"/>
          </p:cNvSpPr>
          <p:nvPr>
            <p:ph type="sldNum" sz="quarter" idx="12"/>
          </p:nvPr>
        </p:nvSpPr>
        <p:spPr/>
        <p:txBody>
          <a:bodyPr/>
          <a:lstStyle/>
          <a:p>
            <a:fld id="{0B34F065-1154-456A-91E3-76DE8E75E17B}" type="slidenum">
              <a:rPr lang="ar-SA" smtClean="0"/>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13/08/1434</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t>‹#›</a:t>
            </a:fld>
            <a:endParaRPr lang="ar-SA"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dirty="0"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t>13/08/1434</a:t>
            </a:fld>
            <a:endParaRPr lang="ar-SA"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t>‹#›</a:t>
            </a:fld>
            <a:endParaRPr lang="ar-SA"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48681"/>
            <a:ext cx="7772400" cy="5328592"/>
          </a:xfrm>
          <a:ln>
            <a:solidFill>
              <a:srgbClr val="FFFF00"/>
            </a:solidFill>
          </a:ln>
        </p:spPr>
        <p:txBody>
          <a:bodyPr>
            <a:normAutofit/>
          </a:bodyPr>
          <a:lstStyle/>
          <a:p>
            <a:pPr algn="r"/>
            <a:r>
              <a:rPr lang="ar-DZ" dirty="0" smtClean="0"/>
              <a:t> </a:t>
            </a:r>
            <a:r>
              <a:rPr lang="ar-DZ" sz="1600" dirty="0" smtClean="0">
                <a:ea typeface="Times New Roman"/>
                <a:cs typeface="Traditional Arabic"/>
              </a:rPr>
              <a:t/>
            </a:r>
            <a:br>
              <a:rPr lang="ar-DZ" sz="1600" dirty="0" smtClean="0">
                <a:ea typeface="Times New Roman"/>
                <a:cs typeface="Traditional Arabic"/>
              </a:rPr>
            </a:br>
            <a:endParaRPr lang="ar-DZ" sz="16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25024834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lstStyle/>
          <a:p>
            <a:pPr>
              <a:lnSpc>
                <a:spcPct val="115000"/>
              </a:lnSpc>
              <a:spcAft>
                <a:spcPts val="1000"/>
              </a:spcAft>
            </a:pPr>
            <a:r>
              <a:rPr lang="ar-DZ" sz="2800" b="1" dirty="0" smtClean="0">
                <a:solidFill>
                  <a:srgbClr val="C00000"/>
                </a:solidFill>
                <a:latin typeface="Calibri"/>
                <a:ea typeface="Calibri"/>
                <a:cs typeface="Traditional Arabic"/>
              </a:rPr>
              <a:t>تحليل و </a:t>
            </a:r>
            <a:r>
              <a:rPr lang="ar-SA" sz="2800" b="1" dirty="0" smtClean="0">
                <a:solidFill>
                  <a:srgbClr val="C00000"/>
                </a:solidFill>
                <a:latin typeface="Calibri"/>
                <a:ea typeface="Calibri"/>
                <a:cs typeface="Traditional Arabic"/>
              </a:rPr>
              <a:t>تقييم </a:t>
            </a:r>
            <a:r>
              <a:rPr lang="ar-SA" sz="2800" b="1" dirty="0" smtClean="0">
                <a:solidFill>
                  <a:srgbClr val="C00000"/>
                </a:solidFill>
                <a:latin typeface="Calibri"/>
                <a:ea typeface="Calibri"/>
                <a:cs typeface="Traditional Arabic"/>
              </a:rPr>
              <a:t>الأداء</a:t>
            </a:r>
            <a:r>
              <a:rPr lang="ar-DZ" sz="2800" b="1" dirty="0" smtClean="0">
                <a:solidFill>
                  <a:srgbClr val="C00000"/>
                </a:solidFill>
                <a:latin typeface="Calibri"/>
                <a:ea typeface="Calibri"/>
                <a:cs typeface="Traditional Arabic"/>
              </a:rPr>
              <a:t> المالي </a:t>
            </a:r>
            <a:r>
              <a:rPr lang="ar-DZ" sz="2800" b="1" dirty="0">
                <a:solidFill>
                  <a:srgbClr val="C00000"/>
                </a:solidFill>
                <a:latin typeface="Calibri"/>
                <a:ea typeface="Calibri"/>
                <a:cs typeface="Traditional Arabic"/>
              </a:rPr>
              <a:t>في مؤسسة </a:t>
            </a:r>
            <a:r>
              <a:rPr lang="ar-DZ" sz="2800" b="1" dirty="0" smtClean="0">
                <a:solidFill>
                  <a:srgbClr val="C00000"/>
                </a:solidFill>
                <a:latin typeface="Calibri"/>
                <a:ea typeface="Calibri"/>
                <a:cs typeface="Traditional Arabic"/>
              </a:rPr>
              <a:t>رويبة </a:t>
            </a:r>
            <a:r>
              <a:rPr lang="fr-FR" sz="2800" b="1" dirty="0" smtClean="0">
                <a:solidFill>
                  <a:srgbClr val="C00000"/>
                </a:solidFill>
                <a:latin typeface="Calibri"/>
                <a:ea typeface="Calibri"/>
                <a:cs typeface="Traditional Arabic"/>
              </a:rPr>
              <a:t>NCA</a:t>
            </a:r>
            <a:r>
              <a:rPr lang="ar-DZ" sz="2800" b="1" dirty="0" smtClean="0">
                <a:solidFill>
                  <a:srgbClr val="C00000"/>
                </a:solidFill>
                <a:latin typeface="Calibri"/>
                <a:ea typeface="Calibri"/>
                <a:cs typeface="Traditional Arabic"/>
              </a:rPr>
              <a:t>:</a:t>
            </a:r>
            <a:endParaRPr lang="en-US" sz="1800" dirty="0">
              <a:solidFill>
                <a:srgbClr val="C00000"/>
              </a:solidFill>
              <a:latin typeface="Calibri"/>
              <a:ea typeface="Calibri"/>
              <a:cs typeface="Arial"/>
            </a:endParaRPr>
          </a:p>
          <a:p>
            <a:r>
              <a:rPr lang="ar-DZ" sz="2800" b="1" dirty="0" smtClean="0">
                <a:ea typeface="Calibri"/>
                <a:cs typeface="Traditional Arabic"/>
              </a:rPr>
              <a:t>1</a:t>
            </a:r>
            <a:r>
              <a:rPr lang="en-US" sz="2800" b="1" dirty="0" smtClean="0">
                <a:latin typeface="Traditional Arabic"/>
                <a:ea typeface="Calibri"/>
              </a:rPr>
              <a:t>:</a:t>
            </a:r>
            <a:r>
              <a:rPr lang="ar-DZ" sz="2800" b="1" dirty="0" smtClean="0">
                <a:latin typeface="Traditional Arabic"/>
                <a:ea typeface="Calibri"/>
              </a:rPr>
              <a:t>-</a:t>
            </a:r>
            <a:r>
              <a:rPr lang="en-US" sz="2800" b="1" dirty="0" smtClean="0">
                <a:latin typeface="Traditional Arabic"/>
                <a:ea typeface="Calibri"/>
              </a:rPr>
              <a:t> </a:t>
            </a:r>
            <a:r>
              <a:rPr lang="ar-SA" sz="2800" b="1" dirty="0">
                <a:ea typeface="Calibri"/>
                <a:cs typeface="Traditional Arabic"/>
              </a:rPr>
              <a:t>تقييم </a:t>
            </a:r>
            <a:r>
              <a:rPr lang="ar-SA" sz="2800" b="1" dirty="0" smtClean="0">
                <a:ea typeface="Calibri"/>
                <a:cs typeface="Traditional Arabic"/>
              </a:rPr>
              <a:t>الأداء</a:t>
            </a:r>
            <a:r>
              <a:rPr lang="ar-DZ" sz="2800" b="1" dirty="0" smtClean="0">
                <a:ea typeface="Calibri"/>
                <a:cs typeface="Traditional Arabic"/>
              </a:rPr>
              <a:t> المالي</a:t>
            </a:r>
            <a:r>
              <a:rPr lang="ar-SA" sz="2800" b="1" dirty="0" smtClean="0">
                <a:ea typeface="Calibri"/>
                <a:cs typeface="Traditional Arabic"/>
              </a:rPr>
              <a:t> </a:t>
            </a:r>
            <a:r>
              <a:rPr lang="ar-SA" sz="2800" b="1" dirty="0">
                <a:ea typeface="Calibri"/>
                <a:cs typeface="Traditional Arabic"/>
              </a:rPr>
              <a:t>في المؤسسة</a:t>
            </a:r>
            <a:r>
              <a:rPr lang="ar-SA" sz="2800" dirty="0">
                <a:ea typeface="Calibri"/>
                <a:cs typeface="Traditional Arabic"/>
              </a:rPr>
              <a:t> </a:t>
            </a:r>
            <a:r>
              <a:rPr lang="ar-SA" sz="2800" b="1" dirty="0">
                <a:ea typeface="Calibri"/>
                <a:cs typeface="Traditional Arabic"/>
              </a:rPr>
              <a:t>باستعمال مؤشرات التوازن المالي</a:t>
            </a:r>
            <a:r>
              <a:rPr lang="ar-DZ" sz="2800" dirty="0" smtClean="0">
                <a:ea typeface="Calibri"/>
                <a:cs typeface="Traditional Arabic"/>
              </a:rPr>
              <a:t>:</a:t>
            </a:r>
          </a:p>
          <a:p>
            <a:endParaRPr lang="ar-DZ" dirty="0"/>
          </a:p>
        </p:txBody>
      </p:sp>
      <p:graphicFrame>
        <p:nvGraphicFramePr>
          <p:cNvPr id="1313" name="جدول 1312"/>
          <p:cNvGraphicFramePr>
            <a:graphicFrameLocks noGrp="1"/>
          </p:cNvGraphicFramePr>
          <p:nvPr>
            <p:extLst>
              <p:ext uri="{D42A27DB-BD31-4B8C-83A1-F6EECF244321}">
                <p14:modId xmlns:p14="http://schemas.microsoft.com/office/powerpoint/2010/main" val="187341267"/>
              </p:ext>
            </p:extLst>
          </p:nvPr>
        </p:nvGraphicFramePr>
        <p:xfrm>
          <a:off x="3851920" y="1988840"/>
          <a:ext cx="4569739" cy="432048"/>
        </p:xfrm>
        <a:graphic>
          <a:graphicData uri="http://schemas.openxmlformats.org/drawingml/2006/table">
            <a:tbl>
              <a:tblPr rtl="1" firstRow="1" firstCol="1" bandRow="1"/>
              <a:tblGrid>
                <a:gridCol w="4569739"/>
              </a:tblGrid>
              <a:tr h="432048">
                <a:tc>
                  <a:txBody>
                    <a:bodyPr/>
                    <a:lstStyle/>
                    <a:p>
                      <a:pPr algn="r" rtl="1">
                        <a:lnSpc>
                          <a:spcPct val="115000"/>
                        </a:lnSpc>
                        <a:spcAft>
                          <a:spcPts val="1000"/>
                        </a:spcAft>
                      </a:pPr>
                      <a:r>
                        <a:rPr lang="ar-SA" sz="2000" b="1" dirty="0">
                          <a:effectLst/>
                          <a:latin typeface="Calibri"/>
                          <a:ea typeface="Calibri"/>
                          <a:cs typeface="Traditional Arabic"/>
                        </a:rPr>
                        <a:t>رأس المال العامل</a:t>
                      </a:r>
                      <a:r>
                        <a:rPr lang="en-US" sz="2000" b="1" dirty="0">
                          <a:effectLst/>
                          <a:latin typeface="Traditional Arabic"/>
                          <a:ea typeface="Calibri"/>
                          <a:cs typeface="Arial"/>
                        </a:rPr>
                        <a:t> = </a:t>
                      </a:r>
                      <a:r>
                        <a:rPr lang="ar-SA" sz="2000" b="1" dirty="0">
                          <a:effectLst/>
                          <a:latin typeface="Calibri"/>
                          <a:ea typeface="Calibri"/>
                          <a:cs typeface="Traditional Arabic"/>
                        </a:rPr>
                        <a:t>الأموال الدائمة </a:t>
                      </a:r>
                      <a:r>
                        <a:rPr lang="en-US" sz="2000" b="1" dirty="0">
                          <a:effectLst/>
                          <a:latin typeface="Traditional Arabic"/>
                          <a:ea typeface="Calibri"/>
                          <a:cs typeface="Arial"/>
                        </a:rPr>
                        <a:t>– </a:t>
                      </a:r>
                      <a:r>
                        <a:rPr lang="ar-SA" sz="2000" b="1" dirty="0">
                          <a:effectLst/>
                          <a:latin typeface="Calibri"/>
                          <a:ea typeface="Calibri"/>
                          <a:cs typeface="Traditional Arabic"/>
                        </a:rPr>
                        <a:t>الأصول الثابتة</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15" name="مستطيل 1314"/>
          <p:cNvSpPr/>
          <p:nvPr/>
        </p:nvSpPr>
        <p:spPr>
          <a:xfrm>
            <a:off x="251520" y="4293096"/>
            <a:ext cx="8374312" cy="2215991"/>
          </a:xfrm>
          <a:prstGeom prst="rect">
            <a:avLst/>
          </a:prstGeom>
        </p:spPr>
        <p:txBody>
          <a:bodyPr wrap="square">
            <a:spAutoFit/>
          </a:bodyPr>
          <a:lstStyle/>
          <a:p>
            <a:pPr algn="justLow"/>
            <a:endParaRPr lang="ar-DZ" sz="2400" b="1" dirty="0" smtClean="0">
              <a:ea typeface="Calibri"/>
              <a:cs typeface="+mj-cs"/>
            </a:endParaRPr>
          </a:p>
          <a:p>
            <a:pPr algn="justLow"/>
            <a:r>
              <a:rPr lang="ar-SA" sz="2400" b="1" dirty="0" smtClean="0">
                <a:ea typeface="Calibri"/>
                <a:cs typeface="+mj-cs"/>
              </a:rPr>
              <a:t>من </a:t>
            </a:r>
            <a:r>
              <a:rPr lang="ar-SA" sz="2400" b="1" dirty="0">
                <a:ea typeface="Calibri"/>
                <a:cs typeface="+mj-cs"/>
              </a:rPr>
              <a:t>خلال الجدول أعلاه نلاحظ أن </a:t>
            </a:r>
            <a:r>
              <a:rPr lang="ar-DZ" sz="2400" b="1" dirty="0" smtClean="0">
                <a:ea typeface="Calibri"/>
                <a:cs typeface="+mj-cs"/>
              </a:rPr>
              <a:t>راس المال العامل في تزايد وتطور مستمر عبر السنوات 2009و2010و2011حيث بلغ على التوالي </a:t>
            </a:r>
            <a:r>
              <a:rPr lang="ar-SA" sz="2400" b="1" dirty="0" smtClean="0">
                <a:latin typeface="Calibri"/>
                <a:ea typeface="Calibri"/>
                <a:cs typeface="+mj-cs"/>
              </a:rPr>
              <a:t>378949</a:t>
            </a:r>
            <a:r>
              <a:rPr lang="ar-DZ" sz="2400" b="1" dirty="0" smtClean="0">
                <a:latin typeface="Calibri"/>
                <a:ea typeface="Calibri"/>
                <a:cs typeface="+mj-cs"/>
              </a:rPr>
              <a:t>و</a:t>
            </a:r>
            <a:r>
              <a:rPr lang="ar-SA" sz="2400" b="1" dirty="0" smtClean="0">
                <a:ea typeface="Calibri"/>
                <a:cs typeface="+mj-cs"/>
              </a:rPr>
              <a:t> </a:t>
            </a:r>
            <a:r>
              <a:rPr lang="ar-DZ" sz="2400" b="1" dirty="0" smtClean="0">
                <a:latin typeface="Calibri"/>
                <a:ea typeface="Calibri"/>
                <a:cs typeface="+mj-cs"/>
              </a:rPr>
              <a:t>481874و549042  وهذا ما يعني ان المؤسسة تملك هامش امان يمكنها من تغطية التزاماتها قصيرة الاجل وهذا دليل على فعالية المؤسسة في </a:t>
            </a:r>
            <a:r>
              <a:rPr lang="ar-DZ" sz="2400" b="1" dirty="0" smtClean="0">
                <a:solidFill>
                  <a:prstClr val="black"/>
                </a:solidFill>
                <a:latin typeface="Calibri"/>
                <a:ea typeface="Calibri"/>
                <a:cs typeface="+mj-cs"/>
              </a:rPr>
              <a:t>ادارة عملياتها اليومية ،وهذا ما يقلل من مستوى المخاطرة المالية ويعمل على توفير السيولة.</a:t>
            </a:r>
            <a:endParaRPr lang="ar-DZ" sz="2400" b="1" dirty="0" smtClean="0">
              <a:ea typeface="Calibri"/>
              <a:cs typeface="+mj-cs"/>
            </a:endParaRPr>
          </a:p>
          <a:p>
            <a:r>
              <a:rPr lang="ar-DZ" dirty="0" smtClean="0">
                <a:ea typeface="Calibri"/>
                <a:cs typeface="Traditional Arabic"/>
              </a:rPr>
              <a:t> </a:t>
            </a:r>
            <a:r>
              <a:rPr lang="ar-SA" dirty="0" smtClean="0">
                <a:ea typeface="Calibri"/>
                <a:cs typeface="Traditional Arabic"/>
              </a:rPr>
              <a:t> </a:t>
            </a:r>
            <a:endParaRPr lang="ar-DZ" dirty="0"/>
          </a:p>
        </p:txBody>
      </p:sp>
      <p:graphicFrame>
        <p:nvGraphicFramePr>
          <p:cNvPr id="2" name="جدول 1"/>
          <p:cNvGraphicFramePr>
            <a:graphicFrameLocks noGrp="1"/>
          </p:cNvGraphicFramePr>
          <p:nvPr>
            <p:extLst>
              <p:ext uri="{D42A27DB-BD31-4B8C-83A1-F6EECF244321}">
                <p14:modId xmlns:p14="http://schemas.microsoft.com/office/powerpoint/2010/main" val="1705670802"/>
              </p:ext>
            </p:extLst>
          </p:nvPr>
        </p:nvGraphicFramePr>
        <p:xfrm>
          <a:off x="1331640" y="2924944"/>
          <a:ext cx="7106756" cy="1368152"/>
        </p:xfrm>
        <a:graphic>
          <a:graphicData uri="http://schemas.openxmlformats.org/drawingml/2006/table">
            <a:tbl>
              <a:tblPr rtl="1" firstRow="1" firstCol="1" bandRow="1">
                <a:tableStyleId>{5C22544A-7EE6-4342-B048-85BDC9FD1C3A}</a:tableStyleId>
              </a:tblPr>
              <a:tblGrid>
                <a:gridCol w="2163721"/>
                <a:gridCol w="2163721"/>
                <a:gridCol w="1483113"/>
                <a:gridCol w="1296201"/>
              </a:tblGrid>
              <a:tr h="684076">
                <a:tc>
                  <a:txBody>
                    <a:bodyPr/>
                    <a:lstStyle/>
                    <a:p>
                      <a:pPr algn="r" rtl="1">
                        <a:lnSpc>
                          <a:spcPct val="115000"/>
                        </a:lnSpc>
                        <a:spcAft>
                          <a:spcPts val="1000"/>
                        </a:spcAft>
                      </a:pPr>
                      <a:r>
                        <a:rPr lang="ar-SA" sz="2400" b="1" dirty="0">
                          <a:effectLst/>
                        </a:rPr>
                        <a:t>السنة</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2009</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2010</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2011</a:t>
                      </a:r>
                      <a:endParaRPr lang="en-US" sz="2400" b="1" dirty="0">
                        <a:effectLst/>
                        <a:latin typeface="Calibri"/>
                        <a:ea typeface="Calibri"/>
                        <a:cs typeface="Arial"/>
                      </a:endParaRPr>
                    </a:p>
                  </a:txBody>
                  <a:tcPr marL="68580" marR="68580" marT="0" marB="0"/>
                </a:tc>
              </a:tr>
              <a:tr h="684076">
                <a:tc>
                  <a:txBody>
                    <a:bodyPr/>
                    <a:lstStyle/>
                    <a:p>
                      <a:pPr algn="r" rtl="1">
                        <a:lnSpc>
                          <a:spcPct val="115000"/>
                        </a:lnSpc>
                        <a:spcAft>
                          <a:spcPts val="1000"/>
                        </a:spcAft>
                      </a:pPr>
                      <a:r>
                        <a:rPr lang="ar-SA" sz="2400" b="1" dirty="0">
                          <a:effectLst/>
                        </a:rPr>
                        <a:t>راس المال العامل</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378949</a:t>
                      </a:r>
                      <a:r>
                        <a:rPr lang="en-US" sz="2400" b="1" dirty="0">
                          <a:effectLst/>
                        </a:rPr>
                        <a:t> </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DZ" sz="2400" b="1" dirty="0">
                          <a:effectLst/>
                        </a:rPr>
                        <a:t>481874</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DZ" sz="2400" b="1" dirty="0">
                          <a:effectLst/>
                        </a:rPr>
                        <a:t>549042</a:t>
                      </a:r>
                      <a:endParaRPr lang="en-US" sz="2400" b="1" dirty="0">
                        <a:effectLst/>
                        <a:latin typeface="Calibri"/>
                        <a:ea typeface="Calibri"/>
                        <a:cs typeface="Arial"/>
                      </a:endParaRPr>
                    </a:p>
                  </a:txBody>
                  <a:tcPr marL="68580" marR="68580" marT="0" marB="0"/>
                </a:tc>
              </a:tr>
            </a:tbl>
          </a:graphicData>
        </a:graphic>
      </p:graphicFrame>
      <p:graphicFrame>
        <p:nvGraphicFramePr>
          <p:cNvPr id="7" name="جدول 6"/>
          <p:cNvGraphicFramePr>
            <a:graphicFrameLocks noGrp="1"/>
          </p:cNvGraphicFramePr>
          <p:nvPr>
            <p:extLst>
              <p:ext uri="{D42A27DB-BD31-4B8C-83A1-F6EECF244321}">
                <p14:modId xmlns:p14="http://schemas.microsoft.com/office/powerpoint/2010/main" val="3176790268"/>
              </p:ext>
            </p:extLst>
          </p:nvPr>
        </p:nvGraphicFramePr>
        <p:xfrm>
          <a:off x="3419872" y="2420888"/>
          <a:ext cx="5001787" cy="432048"/>
        </p:xfrm>
        <a:graphic>
          <a:graphicData uri="http://schemas.openxmlformats.org/drawingml/2006/table">
            <a:tbl>
              <a:tblPr rtl="1" firstRow="1" firstCol="1" bandRow="1"/>
              <a:tblGrid>
                <a:gridCol w="5001787"/>
              </a:tblGrid>
              <a:tr h="432048">
                <a:tc>
                  <a:txBody>
                    <a:bodyPr/>
                    <a:lstStyle/>
                    <a:p>
                      <a:pPr algn="r" rtl="1">
                        <a:lnSpc>
                          <a:spcPct val="115000"/>
                        </a:lnSpc>
                        <a:spcAft>
                          <a:spcPts val="1000"/>
                        </a:spcAft>
                      </a:pPr>
                      <a:r>
                        <a:rPr lang="ar-SA" sz="2000" b="1" dirty="0" smtClean="0">
                          <a:effectLst/>
                          <a:latin typeface="Calibri"/>
                          <a:ea typeface="Calibri"/>
                          <a:cs typeface="Traditional Arabic"/>
                        </a:rPr>
                        <a:t>رأس المال العامل = الأصول المتداولة – الديون القصيرة الأجل</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173109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عنصر نائب للمحتوى 1"/>
          <p:cNvGraphicFramePr>
            <a:graphicFrameLocks noGrp="1"/>
          </p:cNvGraphicFramePr>
          <p:nvPr>
            <p:ph idx="1"/>
            <p:extLst>
              <p:ext uri="{D42A27DB-BD31-4B8C-83A1-F6EECF244321}">
                <p14:modId xmlns:p14="http://schemas.microsoft.com/office/powerpoint/2010/main" val="2822973918"/>
              </p:ext>
            </p:extLst>
          </p:nvPr>
        </p:nvGraphicFramePr>
        <p:xfrm>
          <a:off x="3275856" y="1484784"/>
          <a:ext cx="5113764" cy="576064"/>
        </p:xfrm>
        <a:graphic>
          <a:graphicData uri="http://schemas.openxmlformats.org/drawingml/2006/table">
            <a:tbl>
              <a:tblPr rtl="1" firstRow="1" firstCol="1" bandRow="1"/>
              <a:tblGrid>
                <a:gridCol w="5113764"/>
              </a:tblGrid>
              <a:tr h="576064">
                <a:tc>
                  <a:txBody>
                    <a:bodyPr/>
                    <a:lstStyle/>
                    <a:p>
                      <a:pPr algn="r" rtl="1">
                        <a:lnSpc>
                          <a:spcPct val="115000"/>
                        </a:lnSpc>
                        <a:spcAft>
                          <a:spcPts val="1000"/>
                        </a:spcAft>
                      </a:pPr>
                      <a:r>
                        <a:rPr lang="ar-SA" sz="2000" b="1" dirty="0">
                          <a:effectLst/>
                          <a:latin typeface="Calibri"/>
                          <a:ea typeface="Calibri"/>
                          <a:cs typeface="Traditional Arabic"/>
                        </a:rPr>
                        <a:t>احتياجات رأس المال العامل</a:t>
                      </a:r>
                      <a:r>
                        <a:rPr lang="en-US" sz="2000" b="1" dirty="0">
                          <a:effectLst/>
                          <a:latin typeface="Traditional Arabic"/>
                          <a:ea typeface="Calibri"/>
                          <a:cs typeface="Arial"/>
                        </a:rPr>
                        <a:t>= </a:t>
                      </a:r>
                      <a:r>
                        <a:rPr lang="ar-SA" sz="2000" b="1" dirty="0">
                          <a:effectLst/>
                          <a:latin typeface="Calibri"/>
                          <a:ea typeface="Calibri"/>
                          <a:cs typeface="Traditional Arabic"/>
                        </a:rPr>
                        <a:t>استخدامات الدورة </a:t>
                      </a:r>
                      <a:r>
                        <a:rPr lang="en-US" sz="2000" b="1" dirty="0">
                          <a:effectLst/>
                          <a:latin typeface="Traditional Arabic"/>
                          <a:ea typeface="Calibri"/>
                          <a:cs typeface="Arial"/>
                        </a:rPr>
                        <a:t>– </a:t>
                      </a:r>
                      <a:r>
                        <a:rPr lang="ar-SA" sz="2000" b="1" dirty="0">
                          <a:effectLst/>
                          <a:latin typeface="Calibri"/>
                          <a:ea typeface="Calibri"/>
                          <a:cs typeface="Traditional Arabic"/>
                        </a:rPr>
                        <a:t>موارد الدورة</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جدول 3"/>
          <p:cNvGraphicFramePr>
            <a:graphicFrameLocks noGrp="1"/>
          </p:cNvGraphicFramePr>
          <p:nvPr>
            <p:extLst>
              <p:ext uri="{D42A27DB-BD31-4B8C-83A1-F6EECF244321}">
                <p14:modId xmlns:p14="http://schemas.microsoft.com/office/powerpoint/2010/main" val="1451982924"/>
              </p:ext>
            </p:extLst>
          </p:nvPr>
        </p:nvGraphicFramePr>
        <p:xfrm>
          <a:off x="1691182" y="2041467"/>
          <a:ext cx="6742906" cy="1580218"/>
        </p:xfrm>
        <a:graphic>
          <a:graphicData uri="http://schemas.openxmlformats.org/drawingml/2006/table">
            <a:tbl>
              <a:tblPr rtl="1" firstRow="1" firstCol="1" bandRow="1">
                <a:tableStyleId>{5C22544A-7EE6-4342-B048-85BDC9FD1C3A}</a:tableStyleId>
              </a:tblPr>
              <a:tblGrid>
                <a:gridCol w="2054705"/>
                <a:gridCol w="1686209"/>
                <a:gridCol w="1366910"/>
                <a:gridCol w="1635082"/>
              </a:tblGrid>
              <a:tr h="492782">
                <a:tc>
                  <a:txBody>
                    <a:bodyPr/>
                    <a:lstStyle/>
                    <a:p>
                      <a:pPr algn="r" rtl="1">
                        <a:lnSpc>
                          <a:spcPct val="115000"/>
                        </a:lnSpc>
                        <a:spcAft>
                          <a:spcPts val="1000"/>
                        </a:spcAft>
                      </a:pPr>
                      <a:r>
                        <a:rPr lang="ar-SA" sz="3200" dirty="0">
                          <a:effectLst/>
                        </a:rPr>
                        <a:t>السنة</a:t>
                      </a:r>
                      <a:endParaRPr lang="en-US" sz="3200"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dirty="0">
                          <a:effectLst/>
                        </a:rPr>
                        <a:t>2009</a:t>
                      </a:r>
                      <a:endParaRPr lang="en-US" sz="2400"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dirty="0">
                          <a:effectLst/>
                        </a:rPr>
                        <a:t>2010</a:t>
                      </a:r>
                      <a:endParaRPr lang="en-US" sz="2400"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dirty="0">
                          <a:effectLst/>
                        </a:rPr>
                        <a:t>2011</a:t>
                      </a:r>
                      <a:endParaRPr lang="en-US" sz="2400" dirty="0">
                        <a:effectLst/>
                        <a:latin typeface="Calibri"/>
                        <a:ea typeface="Calibri"/>
                        <a:cs typeface="Arial"/>
                      </a:endParaRPr>
                    </a:p>
                  </a:txBody>
                  <a:tcPr marL="68580" marR="68580" marT="0" marB="0"/>
                </a:tc>
              </a:tr>
              <a:tr h="1019386">
                <a:tc>
                  <a:txBody>
                    <a:bodyPr/>
                    <a:lstStyle/>
                    <a:p>
                      <a:pPr algn="r" rtl="1">
                        <a:lnSpc>
                          <a:spcPct val="115000"/>
                        </a:lnSpc>
                        <a:spcAft>
                          <a:spcPts val="1000"/>
                        </a:spcAft>
                      </a:pPr>
                      <a:r>
                        <a:rPr lang="ar-SA" sz="2400" dirty="0">
                          <a:effectLst/>
                        </a:rPr>
                        <a:t>احتياجات راس المال العامل</a:t>
                      </a:r>
                      <a:endParaRPr lang="en-US" sz="2400"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3200" b="1" dirty="0">
                          <a:effectLst/>
                        </a:rPr>
                        <a:t>6610</a:t>
                      </a:r>
                      <a:r>
                        <a:rPr lang="en-US" sz="3600" b="1" dirty="0">
                          <a:effectLst/>
                        </a:rPr>
                        <a:t>-</a:t>
                      </a:r>
                      <a:endParaRPr lang="en-US" sz="11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800" b="1" dirty="0">
                          <a:effectLst/>
                        </a:rPr>
                        <a:t>135272</a:t>
                      </a:r>
                      <a:endParaRPr lang="en-US" sz="28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800" b="1" dirty="0">
                          <a:effectLst/>
                        </a:rPr>
                        <a:t>419580</a:t>
                      </a:r>
                      <a:endParaRPr lang="en-US" sz="2800" b="1" dirty="0">
                        <a:effectLst/>
                        <a:latin typeface="Calibri"/>
                        <a:ea typeface="Calibri"/>
                        <a:cs typeface="Arial"/>
                      </a:endParaRPr>
                    </a:p>
                  </a:txBody>
                  <a:tcPr marL="68580" marR="68580" marT="0" marB="0"/>
                </a:tc>
              </a:tr>
            </a:tbl>
          </a:graphicData>
        </a:graphic>
      </p:graphicFrame>
      <p:sp>
        <p:nvSpPr>
          <p:cNvPr id="5" name="مستطيل 4"/>
          <p:cNvSpPr/>
          <p:nvPr/>
        </p:nvSpPr>
        <p:spPr>
          <a:xfrm>
            <a:off x="755005" y="3573016"/>
            <a:ext cx="7776864" cy="3193695"/>
          </a:xfrm>
          <a:prstGeom prst="rect">
            <a:avLst/>
          </a:prstGeom>
        </p:spPr>
        <p:txBody>
          <a:bodyPr wrap="square">
            <a:spAutoFit/>
          </a:bodyPr>
          <a:lstStyle/>
          <a:p>
            <a:pPr>
              <a:lnSpc>
                <a:spcPct val="115000"/>
              </a:lnSpc>
              <a:spcAft>
                <a:spcPts val="1000"/>
              </a:spcAft>
            </a:pPr>
            <a:r>
              <a:rPr lang="ar-SA" sz="2400" b="1" dirty="0">
                <a:latin typeface="Calibri"/>
                <a:ea typeface="Calibri"/>
                <a:cs typeface="+mj-cs"/>
              </a:rPr>
              <a:t>من خلال الجدول أعلاه نلاحظ أن </a:t>
            </a:r>
            <a:r>
              <a:rPr lang="ar-SA" sz="2400" b="1" dirty="0">
                <a:latin typeface="Calibri"/>
                <a:ea typeface="Calibri"/>
                <a:cs typeface="+mj-cs"/>
              </a:rPr>
              <a:t>المؤسسة في 2009فعرفت قيمة سالبة  ب :6610- وحدة نقدية و هذا راجع الى ان الموارد في المؤسسة كانت اكثر من الاستخدامات في نفس الدورة ، مما يعني أن هناك   موارد مالية متاحة فائضة لم تستخدم في دورة الاستغلال  لتوسيع نشاط المؤسسة.</a:t>
            </a:r>
          </a:p>
          <a:p>
            <a:pPr>
              <a:lnSpc>
                <a:spcPct val="115000"/>
              </a:lnSpc>
              <a:spcAft>
                <a:spcPts val="1000"/>
              </a:spcAft>
            </a:pPr>
            <a:r>
              <a:rPr lang="ar-DZ" sz="2400" b="1" dirty="0" smtClean="0">
                <a:latin typeface="Calibri"/>
                <a:ea typeface="Calibri"/>
                <a:cs typeface="+mj-cs"/>
              </a:rPr>
              <a:t>في حين </a:t>
            </a:r>
            <a:r>
              <a:rPr lang="ar-SA" sz="2400" b="1" dirty="0" smtClean="0">
                <a:latin typeface="Calibri"/>
                <a:ea typeface="Calibri"/>
                <a:cs typeface="+mj-cs"/>
              </a:rPr>
              <a:t> </a:t>
            </a:r>
            <a:r>
              <a:rPr lang="ar-SA" sz="2400" b="1" dirty="0">
                <a:latin typeface="Calibri"/>
                <a:ea typeface="Calibri"/>
                <a:cs typeface="+mj-cs"/>
              </a:rPr>
              <a:t>حققت احتياجات رأس المال العامل موجبة طوال </a:t>
            </a:r>
            <a:r>
              <a:rPr lang="ar-SA" sz="2400" b="1" dirty="0" smtClean="0">
                <a:latin typeface="Calibri"/>
                <a:ea typeface="Calibri"/>
                <a:cs typeface="+mj-cs"/>
              </a:rPr>
              <a:t>السنتين</a:t>
            </a:r>
            <a:r>
              <a:rPr lang="ar-DZ" sz="1600" b="1" dirty="0" smtClean="0">
                <a:latin typeface="Calibri"/>
                <a:ea typeface="Calibri"/>
                <a:cs typeface="+mj-cs"/>
              </a:rPr>
              <a:t>  </a:t>
            </a:r>
            <a:r>
              <a:rPr lang="ar-SA" sz="2400" b="1" dirty="0" smtClean="0">
                <a:latin typeface="Calibri"/>
                <a:ea typeface="Calibri"/>
                <a:cs typeface="+mj-cs"/>
              </a:rPr>
              <a:t>2010</a:t>
            </a:r>
            <a:r>
              <a:rPr lang="ar-DZ" sz="2400" b="1" dirty="0" smtClean="0">
                <a:latin typeface="Calibri"/>
                <a:ea typeface="Calibri"/>
                <a:cs typeface="+mj-cs"/>
              </a:rPr>
              <a:t>،</a:t>
            </a:r>
            <a:r>
              <a:rPr lang="ar-DZ" sz="2400" b="1" dirty="0">
                <a:latin typeface="Calibri"/>
                <a:ea typeface="Calibri"/>
                <a:cs typeface="+mj-cs"/>
              </a:rPr>
              <a:t>2</a:t>
            </a:r>
            <a:r>
              <a:rPr lang="ar-SA" sz="2400" b="1" dirty="0" smtClean="0">
                <a:latin typeface="Calibri"/>
                <a:ea typeface="Calibri"/>
                <a:cs typeface="+mj-cs"/>
              </a:rPr>
              <a:t>01</a:t>
            </a:r>
            <a:r>
              <a:rPr lang="ar-DZ" sz="2400" b="1" dirty="0" smtClean="0">
                <a:latin typeface="Calibri"/>
                <a:ea typeface="Calibri"/>
                <a:cs typeface="+mj-cs"/>
              </a:rPr>
              <a:t>1</a:t>
            </a:r>
            <a:r>
              <a:rPr lang="ar-SA" sz="2400" b="1" dirty="0" smtClean="0">
                <a:latin typeface="Calibri"/>
                <a:ea typeface="Calibri"/>
                <a:cs typeface="+mj-cs"/>
              </a:rPr>
              <a:t>، </a:t>
            </a:r>
            <a:r>
              <a:rPr lang="ar-SA" sz="2400" b="1" dirty="0">
                <a:latin typeface="Calibri"/>
                <a:ea typeface="Calibri"/>
                <a:cs typeface="+mj-cs"/>
              </a:rPr>
              <a:t>أي أ</a:t>
            </a:r>
            <a:r>
              <a:rPr lang="ar-DZ" sz="2400" b="1" dirty="0">
                <a:latin typeface="Calibri"/>
                <a:ea typeface="Calibri"/>
                <a:cs typeface="+mj-cs"/>
              </a:rPr>
              <a:t>نه</a:t>
            </a:r>
            <a:r>
              <a:rPr lang="ar-SA" sz="2400" b="1" dirty="0">
                <a:latin typeface="Calibri"/>
                <a:ea typeface="Calibri"/>
                <a:cs typeface="+mj-cs"/>
              </a:rPr>
              <a:t>ا تمكنت من تحقيق الفائض، وهذا الأخير نتج بعد القيام بتغطية جميع الديون القصيرة الأجل والتي حان موعد استحقاقها ، </a:t>
            </a:r>
            <a:endParaRPr lang="en-US" sz="2400" b="1" dirty="0">
              <a:effectLst/>
              <a:latin typeface="Calibri"/>
              <a:ea typeface="Calibri"/>
              <a:cs typeface="+mj-cs"/>
            </a:endParaRPr>
          </a:p>
        </p:txBody>
      </p:sp>
      <p:graphicFrame>
        <p:nvGraphicFramePr>
          <p:cNvPr id="6" name="عنصر نائب للمحتوى 1"/>
          <p:cNvGraphicFramePr>
            <a:graphicFrameLocks/>
          </p:cNvGraphicFramePr>
          <p:nvPr>
            <p:extLst>
              <p:ext uri="{D42A27DB-BD31-4B8C-83A1-F6EECF244321}">
                <p14:modId xmlns:p14="http://schemas.microsoft.com/office/powerpoint/2010/main" val="537315654"/>
              </p:ext>
            </p:extLst>
          </p:nvPr>
        </p:nvGraphicFramePr>
        <p:xfrm>
          <a:off x="755005" y="908720"/>
          <a:ext cx="7651649" cy="576064"/>
        </p:xfrm>
        <a:graphic>
          <a:graphicData uri="http://schemas.openxmlformats.org/drawingml/2006/table">
            <a:tbl>
              <a:tblPr rtl="1" firstRow="1" firstCol="1" bandRow="1"/>
              <a:tblGrid>
                <a:gridCol w="7651649"/>
              </a:tblGrid>
              <a:tr h="576064">
                <a:tc>
                  <a:txBody>
                    <a:bodyPr/>
                    <a:lstStyle/>
                    <a:p>
                      <a:pPr marL="0" marR="0" lvl="0" indent="0" algn="r" defTabSz="914400" rtl="1" eaLnBrk="1" fontAlgn="auto" latinLnBrk="0" hangingPunct="1">
                        <a:lnSpc>
                          <a:spcPct val="115000"/>
                        </a:lnSpc>
                        <a:spcBef>
                          <a:spcPts val="0"/>
                        </a:spcBef>
                        <a:spcAft>
                          <a:spcPts val="1000"/>
                        </a:spcAft>
                        <a:buClrTx/>
                        <a:buSzTx/>
                        <a:buFontTx/>
                        <a:buNone/>
                        <a:tabLst/>
                        <a:defRPr/>
                      </a:pPr>
                      <a:r>
                        <a:rPr lang="ar-SA" sz="1800" b="1" dirty="0" smtClean="0">
                          <a:effectLst/>
                          <a:latin typeface="Calibri"/>
                          <a:ea typeface="Calibri"/>
                          <a:cs typeface="Traditional Arabic"/>
                        </a:rPr>
                        <a:t>احتياجات رأس المال العامل = ( الأصول المتداولة – القيم الجاهزة ) – ( الديون القصيرة الأجل</a:t>
                      </a:r>
                      <a:r>
                        <a:rPr lang="ar-DZ" sz="1800" b="1" dirty="0" smtClean="0">
                          <a:effectLst/>
                          <a:latin typeface="Calibri"/>
                          <a:ea typeface="Calibri"/>
                          <a:cs typeface="Traditional Arabic"/>
                        </a:rPr>
                        <a:t> </a:t>
                      </a:r>
                      <a:r>
                        <a:rPr kumimoji="0" lang="ar-SA" sz="1800" b="1" i="0" u="none" strike="noStrike" kern="1200" cap="none" spc="0" normalizeH="0" baseline="0" noProof="0" dirty="0" smtClean="0">
                          <a:ln>
                            <a:noFill/>
                          </a:ln>
                          <a:solidFill>
                            <a:prstClr val="black"/>
                          </a:solidFill>
                          <a:effectLst/>
                          <a:uLnTx/>
                          <a:uFillTx/>
                          <a:latin typeface="Calibri"/>
                          <a:ea typeface="Calibri"/>
                          <a:cs typeface="Traditional Arabic"/>
                        </a:rPr>
                        <a:t>- القروض المصرفية )</a:t>
                      </a:r>
                      <a:endParaRPr kumimoji="0" lang="en-US" sz="1200" b="0" i="0" u="none" strike="noStrike" kern="1200" cap="none" spc="0" normalizeH="0" baseline="0" noProof="0" dirty="0" smtClean="0">
                        <a:ln>
                          <a:noFill/>
                        </a:ln>
                        <a:solidFill>
                          <a:prstClr val="black"/>
                        </a:solidFill>
                        <a:effectLst/>
                        <a:uLnTx/>
                        <a:uFillTx/>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118539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108904174"/>
              </p:ext>
            </p:extLst>
          </p:nvPr>
        </p:nvGraphicFramePr>
        <p:xfrm>
          <a:off x="2699792" y="908720"/>
          <a:ext cx="5792450" cy="504056"/>
        </p:xfrm>
        <a:graphic>
          <a:graphicData uri="http://schemas.openxmlformats.org/drawingml/2006/table">
            <a:tbl>
              <a:tblPr rtl="1" firstRow="1" firstCol="1" bandRow="1"/>
              <a:tblGrid>
                <a:gridCol w="5792450"/>
              </a:tblGrid>
              <a:tr h="504056">
                <a:tc>
                  <a:txBody>
                    <a:bodyPr/>
                    <a:lstStyle/>
                    <a:p>
                      <a:pPr algn="r" rtl="1">
                        <a:lnSpc>
                          <a:spcPct val="115000"/>
                        </a:lnSpc>
                        <a:spcAft>
                          <a:spcPts val="1000"/>
                        </a:spcAft>
                      </a:pPr>
                      <a:r>
                        <a:rPr lang="ar-SA" sz="2400" b="1" dirty="0">
                          <a:effectLst/>
                          <a:latin typeface="Calibri"/>
                          <a:ea typeface="Calibri"/>
                          <a:cs typeface="Traditional Arabic"/>
                        </a:rPr>
                        <a:t>الخزينة</a:t>
                      </a:r>
                      <a:r>
                        <a:rPr lang="en-US" sz="2400" b="1" dirty="0">
                          <a:effectLst/>
                          <a:latin typeface="Traditional Arabic"/>
                          <a:ea typeface="Calibri"/>
                          <a:cs typeface="Arial"/>
                        </a:rPr>
                        <a:t> = </a:t>
                      </a:r>
                      <a:r>
                        <a:rPr lang="ar-SA" sz="2400" b="1" dirty="0">
                          <a:effectLst/>
                          <a:latin typeface="Calibri"/>
                          <a:ea typeface="Calibri"/>
                          <a:cs typeface="Traditional Arabic"/>
                        </a:rPr>
                        <a:t>رأس المال العامل </a:t>
                      </a:r>
                      <a:r>
                        <a:rPr lang="en-US" sz="2400" b="1" dirty="0">
                          <a:effectLst/>
                          <a:latin typeface="Traditional Arabic"/>
                          <a:ea typeface="Calibri"/>
                          <a:cs typeface="Arial"/>
                        </a:rPr>
                        <a:t>– </a:t>
                      </a:r>
                      <a:r>
                        <a:rPr lang="ar-SA" sz="2400" b="1" dirty="0">
                          <a:effectLst/>
                          <a:latin typeface="Calibri"/>
                          <a:ea typeface="Calibri"/>
                          <a:cs typeface="Traditional Arabic"/>
                        </a:rPr>
                        <a:t>احتياجات رأس المال العامل</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جدول 4"/>
          <p:cNvGraphicFramePr>
            <a:graphicFrameLocks noGrp="1"/>
          </p:cNvGraphicFramePr>
          <p:nvPr>
            <p:extLst>
              <p:ext uri="{D42A27DB-BD31-4B8C-83A1-F6EECF244321}">
                <p14:modId xmlns:p14="http://schemas.microsoft.com/office/powerpoint/2010/main" val="2487580198"/>
              </p:ext>
            </p:extLst>
          </p:nvPr>
        </p:nvGraphicFramePr>
        <p:xfrm>
          <a:off x="1219470" y="1916832"/>
          <a:ext cx="7353131" cy="1440160"/>
        </p:xfrm>
        <a:graphic>
          <a:graphicData uri="http://schemas.openxmlformats.org/drawingml/2006/table">
            <a:tbl>
              <a:tblPr rtl="1" firstRow="1" firstCol="1" bandRow="1">
                <a:tableStyleId>{5C22544A-7EE6-4342-B048-85BDC9FD1C3A}</a:tableStyleId>
              </a:tblPr>
              <a:tblGrid>
                <a:gridCol w="1838013"/>
                <a:gridCol w="1838013"/>
                <a:gridCol w="1838013"/>
                <a:gridCol w="1839092"/>
              </a:tblGrid>
              <a:tr h="720080">
                <a:tc>
                  <a:txBody>
                    <a:bodyPr/>
                    <a:lstStyle/>
                    <a:p>
                      <a:pPr algn="r" rtl="1">
                        <a:lnSpc>
                          <a:spcPct val="115000"/>
                        </a:lnSpc>
                        <a:spcAft>
                          <a:spcPts val="1000"/>
                        </a:spcAft>
                      </a:pPr>
                      <a:r>
                        <a:rPr lang="ar-SA" sz="2400" b="1" dirty="0">
                          <a:effectLst/>
                        </a:rPr>
                        <a:t>السنة</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2009</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2010</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2011</a:t>
                      </a:r>
                      <a:endParaRPr lang="en-US" sz="2400" b="1" dirty="0">
                        <a:effectLst/>
                        <a:latin typeface="Calibri"/>
                        <a:ea typeface="Calibri"/>
                        <a:cs typeface="Arial"/>
                      </a:endParaRPr>
                    </a:p>
                  </a:txBody>
                  <a:tcPr marL="68580" marR="68580" marT="0" marB="0"/>
                </a:tc>
              </a:tr>
              <a:tr h="720080">
                <a:tc>
                  <a:txBody>
                    <a:bodyPr/>
                    <a:lstStyle/>
                    <a:p>
                      <a:pPr algn="r" rtl="1">
                        <a:lnSpc>
                          <a:spcPct val="115000"/>
                        </a:lnSpc>
                        <a:spcAft>
                          <a:spcPts val="1000"/>
                        </a:spcAft>
                      </a:pPr>
                      <a:r>
                        <a:rPr lang="ar-SA" sz="2400" b="1" dirty="0">
                          <a:effectLst/>
                        </a:rPr>
                        <a:t>الخزينة</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385559</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346602</a:t>
                      </a:r>
                      <a:endParaRPr lang="en-US" sz="2400" b="1"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b="1" dirty="0">
                          <a:effectLst/>
                        </a:rPr>
                        <a:t>129462</a:t>
                      </a:r>
                      <a:endParaRPr lang="en-US" sz="2400" b="1" dirty="0">
                        <a:effectLst/>
                        <a:latin typeface="Calibri"/>
                        <a:ea typeface="Calibri"/>
                        <a:cs typeface="Arial"/>
                      </a:endParaRPr>
                    </a:p>
                  </a:txBody>
                  <a:tcPr marL="68580" marR="68580" marT="0" marB="0"/>
                </a:tc>
              </a:tr>
            </a:tbl>
          </a:graphicData>
        </a:graphic>
      </p:graphicFrame>
      <p:sp>
        <p:nvSpPr>
          <p:cNvPr id="6" name="مستطيل 5"/>
          <p:cNvSpPr/>
          <p:nvPr/>
        </p:nvSpPr>
        <p:spPr>
          <a:xfrm>
            <a:off x="1061889" y="3573016"/>
            <a:ext cx="7704856" cy="2677656"/>
          </a:xfrm>
          <a:prstGeom prst="rect">
            <a:avLst/>
          </a:prstGeom>
        </p:spPr>
        <p:txBody>
          <a:bodyPr wrap="square">
            <a:spAutoFit/>
          </a:bodyPr>
          <a:lstStyle/>
          <a:p>
            <a:r>
              <a:rPr lang="ar-SA" sz="2400" b="1" dirty="0">
                <a:ea typeface="Calibri"/>
                <a:cs typeface="Traditional Arabic"/>
              </a:rPr>
              <a:t>من خلال الجدول أعلاه نلاحظ أن المؤسسة سجلت خزينة موجبة  في سنوات</a:t>
            </a:r>
            <a:r>
              <a:rPr lang="en-US" sz="2400" b="1" dirty="0">
                <a:latin typeface="Traditional Arabic"/>
                <a:ea typeface="Calibri"/>
              </a:rPr>
              <a:t>2009 </a:t>
            </a:r>
            <a:r>
              <a:rPr lang="ar-SA" sz="2400" b="1" dirty="0">
                <a:ea typeface="Calibri"/>
                <a:cs typeface="Traditional Arabic"/>
              </a:rPr>
              <a:t>و </a:t>
            </a:r>
            <a:r>
              <a:rPr lang="en-US" sz="2400" b="1" dirty="0">
                <a:latin typeface="Traditional Arabic"/>
                <a:ea typeface="Calibri"/>
              </a:rPr>
              <a:t>2010 </a:t>
            </a:r>
            <a:r>
              <a:rPr lang="ar-SA" sz="2400" b="1" dirty="0">
                <a:ea typeface="Calibri"/>
                <a:cs typeface="Traditional Arabic"/>
              </a:rPr>
              <a:t>و</a:t>
            </a:r>
            <a:r>
              <a:rPr lang="ar-DZ" sz="2400" b="1" dirty="0">
                <a:ea typeface="Calibri"/>
                <a:cs typeface="Traditional Arabic"/>
              </a:rPr>
              <a:t>2011 بشكل تنازلي وبمقدار </a:t>
            </a:r>
            <a:r>
              <a:rPr lang="ar-DZ" sz="2400" b="1" dirty="0" smtClean="0">
                <a:ea typeface="Calibri"/>
                <a:cs typeface="Traditional Arabic"/>
              </a:rPr>
              <a:t>(</a:t>
            </a:r>
            <a:r>
              <a:rPr lang="ar-SA" sz="2400" b="1" dirty="0" smtClean="0">
                <a:ea typeface="Calibri"/>
                <a:cs typeface="Traditional Arabic"/>
              </a:rPr>
              <a:t>385559</a:t>
            </a:r>
            <a:r>
              <a:rPr lang="ar-DZ" sz="2400" b="1" dirty="0" smtClean="0">
                <a:ea typeface="Calibri"/>
                <a:cs typeface="Traditional Arabic"/>
              </a:rPr>
              <a:t>)،( </a:t>
            </a:r>
            <a:r>
              <a:rPr lang="ar-SA" sz="2400" b="1" dirty="0" smtClean="0">
                <a:ea typeface="Calibri"/>
                <a:cs typeface="Traditional Arabic"/>
              </a:rPr>
              <a:t>346602</a:t>
            </a:r>
            <a:r>
              <a:rPr lang="ar-DZ" sz="2400" b="1" dirty="0" smtClean="0">
                <a:ea typeface="Calibri"/>
                <a:cs typeface="Traditional Arabic"/>
              </a:rPr>
              <a:t>)، (</a:t>
            </a:r>
            <a:r>
              <a:rPr lang="ar-SA" sz="2400" b="1" dirty="0" smtClean="0">
                <a:ea typeface="Calibri"/>
                <a:cs typeface="Traditional Arabic"/>
              </a:rPr>
              <a:t>129462</a:t>
            </a:r>
            <a:r>
              <a:rPr lang="ar-DZ" sz="2400" b="1" dirty="0" smtClean="0">
                <a:ea typeface="Calibri"/>
                <a:cs typeface="Traditional Arabic"/>
              </a:rPr>
              <a:t>)  على </a:t>
            </a:r>
            <a:r>
              <a:rPr lang="ar-DZ" sz="2400" b="1" dirty="0">
                <a:ea typeface="Calibri"/>
                <a:cs typeface="Traditional Arabic"/>
              </a:rPr>
              <a:t>التوالي و </a:t>
            </a:r>
            <a:r>
              <a:rPr lang="ar-SA" sz="2400" b="1" dirty="0">
                <a:ea typeface="Calibri"/>
                <a:cs typeface="Traditional Arabic"/>
              </a:rPr>
              <a:t>هذا راجع لارتفاع رأس المال العامل عن احتياجات رأس المال العامل، وهذا يعبر على امتلاك المؤسسة للسيولة النقدية </a:t>
            </a:r>
            <a:r>
              <a:rPr lang="ar-DZ" sz="2400" dirty="0">
                <a:latin typeface="SimplifiedArabic"/>
              </a:rPr>
              <a:t>وتشمل صافي القيم الجاهزة </a:t>
            </a:r>
            <a:r>
              <a:rPr lang="ar-DZ" sz="2400" dirty="0" smtClean="0">
                <a:latin typeface="SimplifiedArabic"/>
              </a:rPr>
              <a:t>التي تستطيع </a:t>
            </a:r>
            <a:r>
              <a:rPr lang="ar-DZ" sz="2400" dirty="0">
                <a:latin typeface="SimplifiedArabic"/>
              </a:rPr>
              <a:t>التصرف فيه فعلا من مبالغ </a:t>
            </a:r>
            <a:r>
              <a:rPr lang="ar-DZ" sz="2400" dirty="0" smtClean="0">
                <a:latin typeface="SimplifiedArabic"/>
              </a:rPr>
              <a:t>سائلة </a:t>
            </a:r>
            <a:r>
              <a:rPr lang="ar-SA" sz="2400" b="1" dirty="0" smtClean="0">
                <a:ea typeface="Calibri"/>
                <a:cs typeface="Traditional Arabic"/>
              </a:rPr>
              <a:t>طوال </a:t>
            </a:r>
            <a:r>
              <a:rPr lang="ar-SA" sz="2400" b="1" dirty="0">
                <a:ea typeface="Calibri"/>
                <a:cs typeface="Traditional Arabic"/>
              </a:rPr>
              <a:t>هذه السنوات ،مما يعني ان وضع السيولة مريح </a:t>
            </a:r>
            <a:r>
              <a:rPr lang="ar-DZ" sz="2400" b="1" dirty="0">
                <a:ea typeface="Calibri"/>
                <a:cs typeface="Traditional Arabic"/>
              </a:rPr>
              <a:t>وفي تطور نحو الاحسن </a:t>
            </a:r>
            <a:r>
              <a:rPr lang="ar-DZ" sz="2400" b="1" dirty="0" smtClean="0">
                <a:ea typeface="Calibri"/>
                <a:cs typeface="Traditional Arabic"/>
              </a:rPr>
              <a:t>،والتناقص يعني التوجه نحو استخدام </a:t>
            </a:r>
            <a:r>
              <a:rPr lang="ar-DZ" sz="2400" b="1" dirty="0" smtClean="0">
                <a:ea typeface="Calibri"/>
                <a:cs typeface="Traditional Arabic"/>
              </a:rPr>
              <a:t>الفائض من السيولة  </a:t>
            </a:r>
            <a:r>
              <a:rPr lang="ar-DZ" sz="2400" b="1" dirty="0" smtClean="0">
                <a:ea typeface="Calibri"/>
                <a:cs typeface="Traditional Arabic"/>
              </a:rPr>
              <a:t>بدل الاحتفاظ به وكسب المزيد من العملاء ، والحفاض على سيولة تغطي الديون قصيرة الاجل . </a:t>
            </a:r>
            <a:endParaRPr lang="ar-DZ" sz="2400" b="1" dirty="0"/>
          </a:p>
        </p:txBody>
      </p:sp>
      <p:graphicFrame>
        <p:nvGraphicFramePr>
          <p:cNvPr id="7" name="عنصر نائب للمحتوى 3"/>
          <p:cNvGraphicFramePr>
            <a:graphicFrameLocks/>
          </p:cNvGraphicFramePr>
          <p:nvPr>
            <p:extLst>
              <p:ext uri="{D42A27DB-BD31-4B8C-83A1-F6EECF244321}">
                <p14:modId xmlns:p14="http://schemas.microsoft.com/office/powerpoint/2010/main" val="296628828"/>
              </p:ext>
            </p:extLst>
          </p:nvPr>
        </p:nvGraphicFramePr>
        <p:xfrm>
          <a:off x="2699792" y="1412776"/>
          <a:ext cx="5792450" cy="504056"/>
        </p:xfrm>
        <a:graphic>
          <a:graphicData uri="http://schemas.openxmlformats.org/drawingml/2006/table">
            <a:tbl>
              <a:tblPr rtl="1" firstRow="1" firstCol="1" bandRow="1"/>
              <a:tblGrid>
                <a:gridCol w="5792450"/>
              </a:tblGrid>
              <a:tr h="504056">
                <a:tc>
                  <a:txBody>
                    <a:bodyPr/>
                    <a:lstStyle/>
                    <a:p>
                      <a:pPr algn="r" rtl="1">
                        <a:lnSpc>
                          <a:spcPct val="115000"/>
                        </a:lnSpc>
                        <a:spcAft>
                          <a:spcPts val="1000"/>
                        </a:spcAft>
                      </a:pPr>
                      <a:r>
                        <a:rPr lang="ar-SA" sz="2400" b="1" dirty="0" smtClean="0">
                          <a:effectLst/>
                          <a:latin typeface="Calibri"/>
                          <a:ea typeface="Calibri"/>
                          <a:cs typeface="Traditional Arabic"/>
                        </a:rPr>
                        <a:t>الخزينة = القيم الجاهزة – القروض المصرفية</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542937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lstStyle/>
          <a:p>
            <a:pPr>
              <a:lnSpc>
                <a:spcPct val="115000"/>
              </a:lnSpc>
              <a:spcAft>
                <a:spcPts val="1000"/>
              </a:spcAft>
            </a:pPr>
            <a:r>
              <a:rPr lang="ar-SA" sz="2800" b="1" dirty="0">
                <a:latin typeface="Calibri"/>
                <a:ea typeface="Calibri"/>
                <a:cs typeface="Traditional Arabic"/>
              </a:rPr>
              <a:t>الشكل </a:t>
            </a:r>
            <a:r>
              <a:rPr lang="ar-DZ" sz="2800" b="1" dirty="0" smtClean="0">
                <a:latin typeface="Calibri"/>
                <a:ea typeface="Calibri"/>
                <a:cs typeface="Traditional Arabic"/>
              </a:rPr>
              <a:t>1</a:t>
            </a:r>
            <a:r>
              <a:rPr lang="ar-SA" sz="2800" b="1" dirty="0" smtClean="0">
                <a:latin typeface="Calibri"/>
                <a:ea typeface="Calibri"/>
                <a:cs typeface="Traditional Arabic"/>
              </a:rPr>
              <a:t> </a:t>
            </a:r>
            <a:r>
              <a:rPr lang="ar-SA" sz="2800" b="1" dirty="0">
                <a:latin typeface="Calibri"/>
                <a:ea typeface="Calibri"/>
                <a:cs typeface="Traditional Arabic"/>
              </a:rPr>
              <a:t>:</a:t>
            </a:r>
            <a:r>
              <a:rPr lang="ar-DZ" sz="2800" b="1" dirty="0">
                <a:latin typeface="Calibri"/>
                <a:ea typeface="Calibri"/>
                <a:cs typeface="Traditional Arabic"/>
              </a:rPr>
              <a:t> </a:t>
            </a:r>
            <a:r>
              <a:rPr lang="ar-DZ" sz="2800" b="1" dirty="0" smtClean="0">
                <a:latin typeface="Calibri"/>
                <a:ea typeface="Calibri"/>
                <a:cs typeface="Traditional Arabic"/>
              </a:rPr>
              <a:t>تطورات </a:t>
            </a:r>
            <a:r>
              <a:rPr lang="ar-DZ" sz="2800" b="1" dirty="0">
                <a:latin typeface="Calibri"/>
                <a:ea typeface="Calibri"/>
                <a:cs typeface="Traditional Arabic"/>
              </a:rPr>
              <a:t>الخزينة من </a:t>
            </a:r>
            <a:r>
              <a:rPr lang="ar-DZ" sz="2800" b="1" dirty="0" smtClean="0">
                <a:latin typeface="Calibri"/>
                <a:ea typeface="Calibri"/>
                <a:cs typeface="Traditional Arabic"/>
              </a:rPr>
              <a:t>2009الى2011 لمؤسسة رويبة </a:t>
            </a:r>
            <a:r>
              <a:rPr lang="fr-FR" sz="2800" b="1" dirty="0" smtClean="0">
                <a:latin typeface="Calibri"/>
                <a:ea typeface="Calibri"/>
                <a:cs typeface="Traditional Arabic"/>
              </a:rPr>
              <a:t>NCA</a:t>
            </a:r>
            <a:r>
              <a:rPr lang="ar-DZ" sz="2800" b="1" dirty="0" smtClean="0">
                <a:latin typeface="Calibri"/>
                <a:ea typeface="Calibri"/>
                <a:cs typeface="Traditional Arabic"/>
              </a:rPr>
              <a:t>:</a:t>
            </a:r>
          </a:p>
          <a:p>
            <a:pPr>
              <a:lnSpc>
                <a:spcPct val="115000"/>
              </a:lnSpc>
              <a:spcAft>
                <a:spcPts val="1000"/>
              </a:spcAft>
            </a:pPr>
            <a:endParaRPr lang="en-US" sz="1800" dirty="0">
              <a:latin typeface="Calibri"/>
              <a:ea typeface="Calibri"/>
              <a:cs typeface="Arial"/>
            </a:endParaRPr>
          </a:p>
          <a:p>
            <a:endParaRPr lang="ar-DZ"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1340768"/>
            <a:ext cx="7883290" cy="4743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4"/>
          <p:cNvSpPr>
            <a:spLocks noChangeArrowheads="1"/>
          </p:cNvSpPr>
          <p:nvPr/>
        </p:nvSpPr>
        <p:spPr bwMode="auto">
          <a:xfrm>
            <a:off x="3635896" y="5301208"/>
            <a:ext cx="3384376" cy="42976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fr-FR" b="1" i="0" u="none" strike="noStrike" cap="none" normalizeH="0" baseline="0" dirty="0" smtClean="0">
                <a:ln>
                  <a:noFill/>
                </a:ln>
                <a:solidFill>
                  <a:schemeClr val="tx1"/>
                </a:solidFill>
                <a:effectLst/>
                <a:latin typeface="Calibri" pitchFamily="34" charset="0"/>
                <a:ea typeface="Arial" pitchFamily="34" charset="0"/>
                <a:cs typeface="Arial" pitchFamily="34" charset="0"/>
              </a:rPr>
              <a:t>2011             2010               2009     </a:t>
            </a:r>
            <a:endParaRPr kumimoji="0" lang="ar-DZ" sz="32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88648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lstStyle/>
          <a:p>
            <a:r>
              <a:rPr lang="ar-DZ" b="1" dirty="0" smtClean="0"/>
              <a:t>2-</a:t>
            </a:r>
            <a:r>
              <a:rPr lang="ar-SA" sz="2800" b="1" dirty="0">
                <a:ea typeface="Calibri"/>
                <a:cs typeface="Traditional Arabic"/>
              </a:rPr>
              <a:t>تقييم الأداء في المؤسسة باستعمال النسب </a:t>
            </a:r>
            <a:r>
              <a:rPr lang="ar-SA" sz="2800" b="1" dirty="0" smtClean="0">
                <a:ea typeface="Calibri"/>
                <a:cs typeface="Traditional Arabic"/>
              </a:rPr>
              <a:t>المالية</a:t>
            </a:r>
            <a:r>
              <a:rPr lang="ar-DZ" sz="2800" b="1" dirty="0" smtClean="0">
                <a:ea typeface="Calibri"/>
                <a:cs typeface="Traditional Arabic"/>
              </a:rPr>
              <a:t> :</a:t>
            </a:r>
          </a:p>
          <a:p>
            <a:r>
              <a:rPr lang="ar-DZ" sz="2800" b="1" dirty="0" smtClean="0">
                <a:cs typeface="Traditional Arabic"/>
              </a:rPr>
              <a:t>أ-</a:t>
            </a:r>
            <a:r>
              <a:rPr lang="ar-SA" sz="2800" b="1" dirty="0">
                <a:ea typeface="Calibri"/>
                <a:cs typeface="Traditional Arabic"/>
              </a:rPr>
              <a:t>نسب هيكلة </a:t>
            </a:r>
            <a:r>
              <a:rPr lang="ar-SA" sz="2800" b="1" dirty="0" smtClean="0">
                <a:ea typeface="Calibri"/>
                <a:cs typeface="Traditional Arabic"/>
              </a:rPr>
              <a:t>الأصول</a:t>
            </a:r>
            <a:r>
              <a:rPr lang="ar-DZ" sz="2800" b="1" dirty="0" smtClean="0">
                <a:ea typeface="Calibri"/>
                <a:cs typeface="Traditional Arabic"/>
              </a:rPr>
              <a:t> :</a:t>
            </a:r>
          </a:p>
          <a:p>
            <a:endParaRPr lang="ar-DZ" b="1"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556792"/>
            <a:ext cx="6906741" cy="83517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جدول 3"/>
          <p:cNvGraphicFramePr>
            <a:graphicFrameLocks noGrp="1"/>
          </p:cNvGraphicFramePr>
          <p:nvPr>
            <p:extLst>
              <p:ext uri="{D42A27DB-BD31-4B8C-83A1-F6EECF244321}">
                <p14:modId xmlns:p14="http://schemas.microsoft.com/office/powerpoint/2010/main" val="4142162940"/>
              </p:ext>
            </p:extLst>
          </p:nvPr>
        </p:nvGraphicFramePr>
        <p:xfrm>
          <a:off x="1835696" y="2407962"/>
          <a:ext cx="6690717" cy="1261872"/>
        </p:xfrm>
        <a:graphic>
          <a:graphicData uri="http://schemas.openxmlformats.org/drawingml/2006/table">
            <a:tbl>
              <a:tblPr rtl="1" firstRow="1" firstCol="1" bandRow="1">
                <a:tableStyleId>{5C22544A-7EE6-4342-B048-85BDC9FD1C3A}</a:tableStyleId>
              </a:tblPr>
              <a:tblGrid>
                <a:gridCol w="1672434"/>
                <a:gridCol w="1672434"/>
                <a:gridCol w="1672434"/>
                <a:gridCol w="1673415"/>
              </a:tblGrid>
              <a:tr h="379621">
                <a:tc>
                  <a:txBody>
                    <a:bodyPr/>
                    <a:lstStyle/>
                    <a:p>
                      <a:pPr algn="r" rtl="1">
                        <a:lnSpc>
                          <a:spcPct val="115000"/>
                        </a:lnSpc>
                        <a:spcAft>
                          <a:spcPts val="1000"/>
                        </a:spcAft>
                      </a:pPr>
                      <a:r>
                        <a:rPr lang="ar-SA" sz="2400" dirty="0">
                          <a:effectLst/>
                          <a:cs typeface="+mj-cs"/>
                        </a:rPr>
                        <a:t>السنة</a:t>
                      </a:r>
                      <a:endParaRPr lang="en-US" sz="1600" dirty="0">
                        <a:effectLst/>
                        <a:latin typeface="Calibri"/>
                        <a:ea typeface="Calibri"/>
                        <a:cs typeface="+mj-cs"/>
                      </a:endParaRPr>
                    </a:p>
                  </a:txBody>
                  <a:tcPr marL="68580" marR="68580" marT="0" marB="0"/>
                </a:tc>
                <a:tc>
                  <a:txBody>
                    <a:bodyPr/>
                    <a:lstStyle/>
                    <a:p>
                      <a:pPr algn="r" rtl="1">
                        <a:lnSpc>
                          <a:spcPct val="115000"/>
                        </a:lnSpc>
                        <a:spcAft>
                          <a:spcPts val="1000"/>
                        </a:spcAft>
                      </a:pPr>
                      <a:r>
                        <a:rPr lang="ar-SA" sz="2400" dirty="0">
                          <a:effectLst/>
                          <a:cs typeface="+mj-cs"/>
                        </a:rPr>
                        <a:t>2009</a:t>
                      </a:r>
                      <a:endParaRPr lang="en-US" sz="1600" dirty="0">
                        <a:effectLst/>
                        <a:latin typeface="Calibri"/>
                        <a:ea typeface="Calibri"/>
                        <a:cs typeface="+mj-cs"/>
                      </a:endParaRPr>
                    </a:p>
                  </a:txBody>
                  <a:tcPr marL="68580" marR="68580" marT="0" marB="0"/>
                </a:tc>
                <a:tc>
                  <a:txBody>
                    <a:bodyPr/>
                    <a:lstStyle/>
                    <a:p>
                      <a:pPr algn="r" rtl="1">
                        <a:lnSpc>
                          <a:spcPct val="115000"/>
                        </a:lnSpc>
                        <a:spcAft>
                          <a:spcPts val="1000"/>
                        </a:spcAft>
                      </a:pPr>
                      <a:r>
                        <a:rPr lang="ar-SA" sz="2400" dirty="0">
                          <a:effectLst/>
                          <a:cs typeface="+mj-cs"/>
                        </a:rPr>
                        <a:t>2010</a:t>
                      </a:r>
                      <a:endParaRPr lang="en-US" sz="1600" dirty="0">
                        <a:effectLst/>
                        <a:latin typeface="Calibri"/>
                        <a:ea typeface="Calibri"/>
                        <a:cs typeface="+mj-cs"/>
                      </a:endParaRPr>
                    </a:p>
                  </a:txBody>
                  <a:tcPr marL="68580" marR="68580" marT="0" marB="0"/>
                </a:tc>
                <a:tc>
                  <a:txBody>
                    <a:bodyPr/>
                    <a:lstStyle/>
                    <a:p>
                      <a:pPr algn="r" rtl="1">
                        <a:lnSpc>
                          <a:spcPct val="115000"/>
                        </a:lnSpc>
                        <a:spcAft>
                          <a:spcPts val="1000"/>
                        </a:spcAft>
                      </a:pPr>
                      <a:r>
                        <a:rPr lang="ar-SA" sz="2400" dirty="0">
                          <a:effectLst/>
                          <a:cs typeface="+mj-cs"/>
                        </a:rPr>
                        <a:t>2011</a:t>
                      </a:r>
                      <a:endParaRPr lang="en-US" sz="1600" dirty="0">
                        <a:effectLst/>
                        <a:latin typeface="Calibri"/>
                        <a:ea typeface="Calibri"/>
                        <a:cs typeface="+mj-cs"/>
                      </a:endParaRPr>
                    </a:p>
                  </a:txBody>
                  <a:tcPr marL="68580" marR="68580" marT="0" marB="0"/>
                </a:tc>
              </a:tr>
              <a:tr h="785432">
                <a:tc>
                  <a:txBody>
                    <a:bodyPr/>
                    <a:lstStyle/>
                    <a:p>
                      <a:pPr algn="r" rtl="1">
                        <a:lnSpc>
                          <a:spcPct val="115000"/>
                        </a:lnSpc>
                        <a:spcAft>
                          <a:spcPts val="1000"/>
                        </a:spcAft>
                      </a:pPr>
                      <a:r>
                        <a:rPr lang="ar-SA" sz="2400" dirty="0">
                          <a:effectLst/>
                          <a:cs typeface="+mj-cs"/>
                        </a:rPr>
                        <a:t>درجة اهتلاك وسائل الإنتاج</a:t>
                      </a:r>
                      <a:endParaRPr lang="en-US" sz="1600" dirty="0">
                        <a:effectLst/>
                        <a:latin typeface="Calibri"/>
                        <a:ea typeface="Calibri"/>
                        <a:cs typeface="+mj-cs"/>
                      </a:endParaRPr>
                    </a:p>
                  </a:txBody>
                  <a:tcPr marL="68580" marR="68580" marT="0" marB="0"/>
                </a:tc>
                <a:tc>
                  <a:txBody>
                    <a:bodyPr/>
                    <a:lstStyle/>
                    <a:p>
                      <a:pPr algn="r" rtl="1">
                        <a:lnSpc>
                          <a:spcPct val="115000"/>
                        </a:lnSpc>
                        <a:spcAft>
                          <a:spcPts val="1000"/>
                        </a:spcAft>
                      </a:pPr>
                      <a:r>
                        <a:rPr lang="en-US" sz="3200" b="1" dirty="0">
                          <a:effectLst/>
                          <a:latin typeface="Andalus" pitchFamily="18" charset="-78"/>
                          <a:cs typeface="Andalus" pitchFamily="18" charset="-78"/>
                        </a:rPr>
                        <a:t>%</a:t>
                      </a:r>
                      <a:r>
                        <a:rPr lang="fr-FR" sz="3200" b="1" dirty="0">
                          <a:effectLst/>
                          <a:latin typeface="Andalus" pitchFamily="18" charset="-78"/>
                          <a:cs typeface="Andalus" pitchFamily="18" charset="-78"/>
                        </a:rPr>
                        <a:t>54.5</a:t>
                      </a:r>
                      <a:endParaRPr lang="en-US" sz="2000" b="1" dirty="0">
                        <a:effectLst/>
                        <a:latin typeface="Andalus" pitchFamily="18" charset="-78"/>
                        <a:ea typeface="Calibri"/>
                        <a:cs typeface="Andalus" pitchFamily="18" charset="-78"/>
                      </a:endParaRPr>
                    </a:p>
                  </a:txBody>
                  <a:tcPr marL="68580" marR="68580" marT="0" marB="0"/>
                </a:tc>
                <a:tc>
                  <a:txBody>
                    <a:bodyPr/>
                    <a:lstStyle/>
                    <a:p>
                      <a:pPr algn="r" rtl="1">
                        <a:lnSpc>
                          <a:spcPct val="115000"/>
                        </a:lnSpc>
                        <a:spcAft>
                          <a:spcPts val="1000"/>
                        </a:spcAft>
                      </a:pPr>
                      <a:r>
                        <a:rPr lang="en-US" sz="3200" b="1" dirty="0">
                          <a:effectLst/>
                          <a:latin typeface="Andalus" pitchFamily="18" charset="-78"/>
                          <a:cs typeface="Andalus" pitchFamily="18" charset="-78"/>
                        </a:rPr>
                        <a:t>%</a:t>
                      </a:r>
                      <a:r>
                        <a:rPr lang="fr-FR" sz="3200" b="1" dirty="0">
                          <a:effectLst/>
                          <a:latin typeface="Andalus" pitchFamily="18" charset="-78"/>
                          <a:cs typeface="Andalus" pitchFamily="18" charset="-78"/>
                        </a:rPr>
                        <a:t>62.47</a:t>
                      </a:r>
                      <a:endParaRPr lang="en-US" sz="2000" b="1" dirty="0">
                        <a:effectLst/>
                        <a:latin typeface="Andalus" pitchFamily="18" charset="-78"/>
                        <a:ea typeface="Calibri"/>
                        <a:cs typeface="Andalus" pitchFamily="18" charset="-78"/>
                      </a:endParaRPr>
                    </a:p>
                  </a:txBody>
                  <a:tcPr marL="68580" marR="68580" marT="0" marB="0"/>
                </a:tc>
                <a:tc>
                  <a:txBody>
                    <a:bodyPr/>
                    <a:lstStyle/>
                    <a:p>
                      <a:pPr algn="r" rtl="1">
                        <a:lnSpc>
                          <a:spcPct val="115000"/>
                        </a:lnSpc>
                        <a:spcAft>
                          <a:spcPts val="1000"/>
                        </a:spcAft>
                      </a:pPr>
                      <a:r>
                        <a:rPr lang="en-US" sz="3200" b="1" dirty="0">
                          <a:effectLst/>
                          <a:latin typeface="Andalus" pitchFamily="18" charset="-78"/>
                          <a:cs typeface="Andalus" pitchFamily="18" charset="-78"/>
                        </a:rPr>
                        <a:t>%</a:t>
                      </a:r>
                      <a:r>
                        <a:rPr lang="fr-FR" sz="3200" b="1" dirty="0">
                          <a:effectLst/>
                          <a:latin typeface="Andalus" pitchFamily="18" charset="-78"/>
                          <a:cs typeface="Andalus" pitchFamily="18" charset="-78"/>
                        </a:rPr>
                        <a:t>60.03</a:t>
                      </a:r>
                      <a:endParaRPr lang="en-US" sz="2000" b="1" dirty="0">
                        <a:effectLst/>
                        <a:latin typeface="Andalus" pitchFamily="18" charset="-78"/>
                        <a:ea typeface="Calibri"/>
                        <a:cs typeface="Andalus" pitchFamily="18" charset="-78"/>
                      </a:endParaRPr>
                    </a:p>
                  </a:txBody>
                  <a:tcPr marL="68580" marR="68580" marT="0" marB="0"/>
                </a:tc>
              </a:tr>
            </a:tbl>
          </a:graphicData>
        </a:graphic>
      </p:graphicFrame>
      <p:sp>
        <p:nvSpPr>
          <p:cNvPr id="5" name="مستطيل 4"/>
          <p:cNvSpPr/>
          <p:nvPr/>
        </p:nvSpPr>
        <p:spPr>
          <a:xfrm>
            <a:off x="827585" y="3933056"/>
            <a:ext cx="7698828" cy="1494768"/>
          </a:xfrm>
          <a:prstGeom prst="rect">
            <a:avLst/>
          </a:prstGeom>
        </p:spPr>
        <p:txBody>
          <a:bodyPr wrap="square">
            <a:spAutoFit/>
          </a:bodyPr>
          <a:lstStyle/>
          <a:p>
            <a:pPr>
              <a:lnSpc>
                <a:spcPct val="115000"/>
              </a:lnSpc>
              <a:spcAft>
                <a:spcPts val="1000"/>
              </a:spcAft>
            </a:pPr>
            <a:r>
              <a:rPr lang="ar-SA" sz="2400" b="1" dirty="0">
                <a:latin typeface="Calibri"/>
                <a:ea typeface="Calibri"/>
                <a:cs typeface="Traditional Arabic"/>
              </a:rPr>
              <a:t>من خلال الجدول أعلاه نلاحظ أن نسبة اهتلاك وسائل الإنتاج كانت تتراوح بين</a:t>
            </a:r>
            <a:r>
              <a:rPr lang="en-US" sz="2400" b="1" dirty="0">
                <a:latin typeface="Traditional Arabic"/>
                <a:ea typeface="Calibri"/>
                <a:cs typeface="Arial"/>
              </a:rPr>
              <a:t>%</a:t>
            </a:r>
            <a:r>
              <a:rPr lang="fr-FR" sz="2400" b="1" dirty="0">
                <a:latin typeface="Traditional Arabic"/>
                <a:ea typeface="Calibri"/>
                <a:cs typeface="Arial"/>
              </a:rPr>
              <a:t>54.5</a:t>
            </a:r>
            <a:r>
              <a:rPr lang="ar-DZ" sz="2400" b="1" dirty="0">
                <a:latin typeface="Calibri"/>
                <a:ea typeface="Calibri"/>
                <a:cs typeface="Traditional Arabic"/>
              </a:rPr>
              <a:t>و</a:t>
            </a:r>
            <a:endParaRPr lang="en-US" sz="1600" b="1" dirty="0">
              <a:latin typeface="Calibri"/>
              <a:ea typeface="Calibri"/>
              <a:cs typeface="Arial"/>
            </a:endParaRPr>
          </a:p>
          <a:p>
            <a:pPr>
              <a:lnSpc>
                <a:spcPct val="115000"/>
              </a:lnSpc>
              <a:spcAft>
                <a:spcPts val="1000"/>
              </a:spcAft>
            </a:pPr>
            <a:r>
              <a:rPr lang="en-US" sz="2400" b="1" dirty="0">
                <a:latin typeface="Traditional Arabic"/>
                <a:ea typeface="Calibri"/>
                <a:cs typeface="Arial"/>
              </a:rPr>
              <a:t>%</a:t>
            </a:r>
            <a:r>
              <a:rPr lang="fr-FR" sz="2400" b="1" dirty="0">
                <a:latin typeface="Traditional Arabic"/>
                <a:ea typeface="Calibri"/>
                <a:cs typeface="Arial"/>
              </a:rPr>
              <a:t>62.47</a:t>
            </a:r>
            <a:r>
              <a:rPr lang="ar-DZ" sz="2400" b="1" dirty="0">
                <a:latin typeface="Calibri"/>
                <a:ea typeface="Calibri"/>
                <a:cs typeface="Traditional Arabic"/>
              </a:rPr>
              <a:t> وتجاوز هذه النسبة ل50</a:t>
            </a:r>
            <a:r>
              <a:rPr lang="fr-FR" sz="2400" b="1" dirty="0">
                <a:latin typeface="Traditional Arabic"/>
                <a:ea typeface="Calibri"/>
                <a:cs typeface="Arial"/>
              </a:rPr>
              <a:t>%</a:t>
            </a:r>
            <a:r>
              <a:rPr lang="ar-DZ" sz="2400" b="1" dirty="0">
                <a:latin typeface="Calibri"/>
                <a:ea typeface="Calibri"/>
                <a:cs typeface="Traditional Arabic"/>
              </a:rPr>
              <a:t>يعني ان المؤسسة متأخرة في تجديد </a:t>
            </a:r>
            <a:r>
              <a:rPr lang="ar-SA" sz="2400" b="1" dirty="0">
                <a:latin typeface="Calibri"/>
                <a:ea typeface="Calibri"/>
                <a:cs typeface="Traditional Arabic"/>
              </a:rPr>
              <a:t>وسائل إنتاجها وعليها تدارك هذا الامر.</a:t>
            </a:r>
            <a:endParaRPr lang="en-US" sz="1600" b="1" dirty="0">
              <a:effectLst/>
              <a:latin typeface="Calibri"/>
              <a:ea typeface="Calibri"/>
              <a:cs typeface="Arial"/>
            </a:endParaRPr>
          </a:p>
        </p:txBody>
      </p:sp>
    </p:spTree>
    <p:extLst>
      <p:ext uri="{BB962C8B-B14F-4D97-AF65-F5344CB8AC3E}">
        <p14:creationId xmlns:p14="http://schemas.microsoft.com/office/powerpoint/2010/main" val="12322328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908720"/>
            <a:ext cx="7070344" cy="6959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جدول 3"/>
          <p:cNvGraphicFramePr>
            <a:graphicFrameLocks noGrp="1"/>
          </p:cNvGraphicFramePr>
          <p:nvPr>
            <p:extLst>
              <p:ext uri="{D42A27DB-BD31-4B8C-83A1-F6EECF244321}">
                <p14:modId xmlns:p14="http://schemas.microsoft.com/office/powerpoint/2010/main" val="2122299600"/>
              </p:ext>
            </p:extLst>
          </p:nvPr>
        </p:nvGraphicFramePr>
        <p:xfrm>
          <a:off x="971600" y="1772817"/>
          <a:ext cx="7353131" cy="1365806"/>
        </p:xfrm>
        <a:graphic>
          <a:graphicData uri="http://schemas.openxmlformats.org/drawingml/2006/table">
            <a:tbl>
              <a:tblPr rtl="1" firstRow="1" firstCol="1" bandRow="1">
                <a:tableStyleId>{5C22544A-7EE6-4342-B048-85BDC9FD1C3A}</a:tableStyleId>
              </a:tblPr>
              <a:tblGrid>
                <a:gridCol w="2098907"/>
                <a:gridCol w="1577120"/>
                <a:gridCol w="1838013"/>
                <a:gridCol w="1839091"/>
              </a:tblGrid>
              <a:tr h="350962">
                <a:tc>
                  <a:txBody>
                    <a:bodyPr/>
                    <a:lstStyle/>
                    <a:p>
                      <a:pPr algn="r" rtl="1">
                        <a:lnSpc>
                          <a:spcPct val="115000"/>
                        </a:lnSpc>
                        <a:spcAft>
                          <a:spcPts val="1000"/>
                        </a:spcAft>
                      </a:pPr>
                      <a:r>
                        <a:rPr lang="ar-SA" sz="2400" dirty="0">
                          <a:effectLst/>
                        </a:rPr>
                        <a:t>السنة</a:t>
                      </a:r>
                      <a:endParaRPr lang="en-US" sz="1600"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dirty="0">
                          <a:effectLst/>
                        </a:rPr>
                        <a:t>2009</a:t>
                      </a:r>
                      <a:endParaRPr lang="en-US" sz="1600"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dirty="0">
                          <a:effectLst/>
                        </a:rPr>
                        <a:t>2010</a:t>
                      </a:r>
                      <a:endParaRPr lang="en-US" sz="1600" dirty="0">
                        <a:effectLst/>
                        <a:latin typeface="Calibri"/>
                        <a:ea typeface="Calibri"/>
                        <a:cs typeface="Arial"/>
                      </a:endParaRPr>
                    </a:p>
                  </a:txBody>
                  <a:tcPr marL="68580" marR="68580" marT="0" marB="0"/>
                </a:tc>
                <a:tc>
                  <a:txBody>
                    <a:bodyPr/>
                    <a:lstStyle/>
                    <a:p>
                      <a:pPr algn="r" rtl="1">
                        <a:lnSpc>
                          <a:spcPct val="115000"/>
                        </a:lnSpc>
                        <a:spcAft>
                          <a:spcPts val="1000"/>
                        </a:spcAft>
                      </a:pPr>
                      <a:r>
                        <a:rPr lang="ar-SA" sz="2400" dirty="0">
                          <a:effectLst/>
                        </a:rPr>
                        <a:t>2011</a:t>
                      </a:r>
                      <a:endParaRPr lang="en-US" sz="1600" dirty="0">
                        <a:effectLst/>
                        <a:latin typeface="Calibri"/>
                        <a:ea typeface="Calibri"/>
                        <a:cs typeface="Arial"/>
                      </a:endParaRPr>
                    </a:p>
                  </a:txBody>
                  <a:tcPr marL="68580" marR="68580" marT="0" marB="0"/>
                </a:tc>
              </a:tr>
              <a:tr h="945182">
                <a:tc>
                  <a:txBody>
                    <a:bodyPr/>
                    <a:lstStyle/>
                    <a:p>
                      <a:pPr algn="r" rtl="1">
                        <a:lnSpc>
                          <a:spcPct val="115000"/>
                        </a:lnSpc>
                        <a:spcAft>
                          <a:spcPts val="1000"/>
                        </a:spcAft>
                      </a:pPr>
                      <a:r>
                        <a:rPr lang="ar-SA" sz="2400" dirty="0">
                          <a:effectLst/>
                        </a:rPr>
                        <a:t>القيم الثابتة بالنسبة للأصول</a:t>
                      </a:r>
                      <a:endParaRPr lang="en-US" sz="1600" dirty="0">
                        <a:effectLst/>
                        <a:latin typeface="Calibri"/>
                        <a:ea typeface="Calibri"/>
                        <a:cs typeface="Arial"/>
                      </a:endParaRPr>
                    </a:p>
                  </a:txBody>
                  <a:tcPr marL="68580" marR="68580" marT="0" marB="0"/>
                </a:tc>
                <a:tc>
                  <a:txBody>
                    <a:bodyPr/>
                    <a:lstStyle/>
                    <a:p>
                      <a:pPr algn="r" rtl="1">
                        <a:lnSpc>
                          <a:spcPct val="115000"/>
                        </a:lnSpc>
                        <a:spcAft>
                          <a:spcPts val="1000"/>
                        </a:spcAft>
                      </a:pPr>
                      <a:r>
                        <a:rPr lang="en-US" sz="3200" b="1" dirty="0">
                          <a:effectLst/>
                          <a:latin typeface="Andalus" pitchFamily="18" charset="-78"/>
                          <a:cs typeface="Andalus" pitchFamily="18" charset="-78"/>
                        </a:rPr>
                        <a:t>%</a:t>
                      </a:r>
                      <a:r>
                        <a:rPr lang="fr-FR" sz="3200" b="1" dirty="0">
                          <a:effectLst/>
                          <a:latin typeface="Andalus" pitchFamily="18" charset="-78"/>
                          <a:cs typeface="Andalus" pitchFamily="18" charset="-78"/>
                        </a:rPr>
                        <a:t>58.73</a:t>
                      </a:r>
                      <a:endParaRPr lang="en-US" sz="2000" b="1" dirty="0">
                        <a:effectLst/>
                        <a:latin typeface="Andalus" pitchFamily="18" charset="-78"/>
                        <a:ea typeface="Calibri"/>
                        <a:cs typeface="Andalus" pitchFamily="18" charset="-78"/>
                      </a:endParaRPr>
                    </a:p>
                  </a:txBody>
                  <a:tcPr marL="68580" marR="68580" marT="0" marB="0"/>
                </a:tc>
                <a:tc>
                  <a:txBody>
                    <a:bodyPr/>
                    <a:lstStyle/>
                    <a:p>
                      <a:pPr algn="r" rtl="1">
                        <a:lnSpc>
                          <a:spcPct val="115000"/>
                        </a:lnSpc>
                        <a:spcAft>
                          <a:spcPts val="1000"/>
                        </a:spcAft>
                      </a:pPr>
                      <a:r>
                        <a:rPr lang="en-US" sz="3200" b="1" dirty="0">
                          <a:effectLst/>
                          <a:latin typeface="Andalus" pitchFamily="18" charset="-78"/>
                          <a:cs typeface="Andalus" pitchFamily="18" charset="-78"/>
                        </a:rPr>
                        <a:t>%</a:t>
                      </a:r>
                      <a:r>
                        <a:rPr lang="fr-FR" sz="3200" b="1" dirty="0">
                          <a:effectLst/>
                          <a:latin typeface="Andalus" pitchFamily="18" charset="-78"/>
                          <a:cs typeface="Andalus" pitchFamily="18" charset="-78"/>
                        </a:rPr>
                        <a:t>55.19</a:t>
                      </a:r>
                      <a:endParaRPr lang="en-US" sz="2000" b="1" dirty="0">
                        <a:effectLst/>
                        <a:latin typeface="Andalus" pitchFamily="18" charset="-78"/>
                        <a:ea typeface="Calibri"/>
                        <a:cs typeface="Andalus" pitchFamily="18" charset="-78"/>
                      </a:endParaRPr>
                    </a:p>
                  </a:txBody>
                  <a:tcPr marL="68580" marR="68580" marT="0" marB="0"/>
                </a:tc>
                <a:tc>
                  <a:txBody>
                    <a:bodyPr/>
                    <a:lstStyle/>
                    <a:p>
                      <a:pPr algn="r" rtl="1">
                        <a:lnSpc>
                          <a:spcPct val="115000"/>
                        </a:lnSpc>
                        <a:spcAft>
                          <a:spcPts val="1000"/>
                        </a:spcAft>
                      </a:pPr>
                      <a:r>
                        <a:rPr lang="en-US" sz="3200" b="1" dirty="0">
                          <a:effectLst/>
                          <a:latin typeface="Andalus" pitchFamily="18" charset="-78"/>
                          <a:cs typeface="Andalus" pitchFamily="18" charset="-78"/>
                        </a:rPr>
                        <a:t>%</a:t>
                      </a:r>
                      <a:r>
                        <a:rPr lang="fr-FR" sz="3200" b="1" dirty="0">
                          <a:effectLst/>
                          <a:latin typeface="Andalus" pitchFamily="18" charset="-78"/>
                          <a:cs typeface="Andalus" pitchFamily="18" charset="-78"/>
                        </a:rPr>
                        <a:t>50.47</a:t>
                      </a:r>
                      <a:endParaRPr lang="en-US" sz="2000" b="1" dirty="0">
                        <a:effectLst/>
                        <a:latin typeface="Andalus" pitchFamily="18" charset="-78"/>
                        <a:ea typeface="Calibri"/>
                        <a:cs typeface="Andalus" pitchFamily="18" charset="-78"/>
                      </a:endParaRPr>
                    </a:p>
                  </a:txBody>
                  <a:tcPr marL="68580" marR="68580" marT="0" marB="0"/>
                </a:tc>
              </a:tr>
            </a:tbl>
          </a:graphicData>
        </a:graphic>
      </p:graphicFrame>
      <p:sp>
        <p:nvSpPr>
          <p:cNvPr id="5" name="مستطيل 4"/>
          <p:cNvSpPr/>
          <p:nvPr/>
        </p:nvSpPr>
        <p:spPr>
          <a:xfrm>
            <a:off x="971600" y="3284984"/>
            <a:ext cx="7272808" cy="2215991"/>
          </a:xfrm>
          <a:prstGeom prst="rect">
            <a:avLst/>
          </a:prstGeom>
        </p:spPr>
        <p:txBody>
          <a:bodyPr wrap="square">
            <a:spAutoFit/>
          </a:bodyPr>
          <a:lstStyle/>
          <a:p>
            <a:pPr>
              <a:lnSpc>
                <a:spcPct val="115000"/>
              </a:lnSpc>
              <a:spcAft>
                <a:spcPts val="1000"/>
              </a:spcAft>
            </a:pPr>
            <a:r>
              <a:rPr lang="ar-SA" sz="2400" b="1" dirty="0">
                <a:latin typeface="Calibri"/>
                <a:ea typeface="Calibri"/>
                <a:cs typeface="Traditional Arabic"/>
              </a:rPr>
              <a:t>باعتبار أن مؤسسة</a:t>
            </a:r>
            <a:r>
              <a:rPr lang="ar-DZ" sz="2400" b="1" dirty="0">
                <a:latin typeface="Calibri"/>
                <a:ea typeface="Calibri"/>
                <a:cs typeface="Traditional Arabic"/>
              </a:rPr>
              <a:t> رويبة </a:t>
            </a:r>
            <a:r>
              <a:rPr lang="ar-SA" sz="2400" b="1" dirty="0">
                <a:latin typeface="Calibri"/>
                <a:ea typeface="Calibri"/>
                <a:cs typeface="Traditional Arabic"/>
              </a:rPr>
              <a:t>مؤسسة صناعية فإ</a:t>
            </a:r>
            <a:r>
              <a:rPr lang="ar-DZ" sz="2400" b="1" dirty="0">
                <a:latin typeface="Calibri"/>
                <a:ea typeface="Calibri"/>
                <a:cs typeface="Traditional Arabic"/>
              </a:rPr>
              <a:t>نه</a:t>
            </a:r>
            <a:r>
              <a:rPr lang="ar-SA" sz="2400" b="1" dirty="0">
                <a:latin typeface="Calibri"/>
                <a:ea typeface="Calibri"/>
                <a:cs typeface="Traditional Arabic"/>
              </a:rPr>
              <a:t>ا تتميز بارتفاع نسبة القيم الثابتة مقارنة مع الأصول الأخرى،</a:t>
            </a:r>
            <a:r>
              <a:rPr lang="ar-SA" sz="2400" b="1" dirty="0">
                <a:latin typeface="TraditionalArabic"/>
                <a:ea typeface="Calibri"/>
                <a:cs typeface="TraditionalArabic"/>
              </a:rPr>
              <a:t> </a:t>
            </a:r>
            <a:r>
              <a:rPr lang="ar-SA" sz="2400" b="1" dirty="0">
                <a:latin typeface="Calibri"/>
                <a:ea typeface="Calibri"/>
                <a:cs typeface="Traditional Arabic"/>
              </a:rPr>
              <a:t>فمن خلال الجدول أعلاه نلاحظ أن هذه النسبة كانت أكبر من </a:t>
            </a:r>
            <a:r>
              <a:rPr lang="en-US" sz="2400" b="1" dirty="0">
                <a:latin typeface="Traditional Arabic"/>
                <a:ea typeface="Calibri"/>
                <a:cs typeface="Arial"/>
              </a:rPr>
              <a:t>%</a:t>
            </a:r>
            <a:r>
              <a:rPr lang="fr-FR" sz="2400" b="1" dirty="0">
                <a:latin typeface="Traditional Arabic"/>
                <a:ea typeface="Calibri"/>
                <a:cs typeface="Arial"/>
              </a:rPr>
              <a:t>50</a:t>
            </a:r>
            <a:r>
              <a:rPr lang="ar-SA" sz="2400" b="1" dirty="0">
                <a:latin typeface="Calibri"/>
                <a:ea typeface="Calibri"/>
                <a:cs typeface="Traditional Arabic"/>
              </a:rPr>
              <a:t>في جميع السنوات، حيث ارتفعت إلى أقصى حد لها في </a:t>
            </a:r>
            <a:r>
              <a:rPr lang="ar-SA" sz="2400" b="1" dirty="0" smtClean="0">
                <a:latin typeface="Calibri"/>
                <a:ea typeface="Calibri"/>
                <a:cs typeface="Traditional Arabic"/>
              </a:rPr>
              <a:t>سنتي</a:t>
            </a:r>
            <a:r>
              <a:rPr lang="ar-DZ" sz="2400" b="1" dirty="0" smtClean="0">
                <a:latin typeface="Calibri"/>
                <a:ea typeface="Calibri"/>
                <a:cs typeface="Traditional Arabic"/>
              </a:rPr>
              <a:t> 2009و2011حيث </a:t>
            </a:r>
            <a:r>
              <a:rPr lang="ar-DZ" sz="2400" b="1" dirty="0">
                <a:latin typeface="Calibri"/>
                <a:ea typeface="Calibri"/>
                <a:cs typeface="Traditional Arabic"/>
              </a:rPr>
              <a:t>بلغت </a:t>
            </a:r>
            <a:r>
              <a:rPr lang="en-US" sz="2400" b="1" dirty="0">
                <a:latin typeface="Traditional Arabic"/>
                <a:ea typeface="Calibri"/>
                <a:cs typeface="Arial"/>
              </a:rPr>
              <a:t>%</a:t>
            </a:r>
            <a:r>
              <a:rPr lang="fr-FR" sz="2400" b="1" dirty="0">
                <a:latin typeface="Traditional Arabic"/>
                <a:ea typeface="Calibri"/>
                <a:cs typeface="Arial"/>
              </a:rPr>
              <a:t>58.73</a:t>
            </a:r>
            <a:r>
              <a:rPr lang="ar-DZ" sz="2400" b="1" dirty="0">
                <a:latin typeface="Calibri"/>
                <a:ea typeface="Calibri"/>
                <a:cs typeface="Traditional Arabic"/>
              </a:rPr>
              <a:t>و</a:t>
            </a:r>
            <a:r>
              <a:rPr lang="en-US" sz="2400" b="1" dirty="0">
                <a:latin typeface="Traditional Arabic"/>
                <a:ea typeface="Calibri"/>
                <a:cs typeface="Arial"/>
              </a:rPr>
              <a:t>%</a:t>
            </a:r>
            <a:r>
              <a:rPr lang="fr-FR" sz="2400" b="1" dirty="0">
                <a:latin typeface="Traditional Arabic"/>
                <a:ea typeface="Calibri"/>
                <a:cs typeface="Arial"/>
              </a:rPr>
              <a:t>50.47</a:t>
            </a:r>
            <a:r>
              <a:rPr lang="ar-DZ" sz="2400" b="1" dirty="0">
                <a:latin typeface="Calibri"/>
                <a:ea typeface="Calibri"/>
                <a:cs typeface="Traditional Arabic"/>
              </a:rPr>
              <a:t>على التوالي ،</a:t>
            </a:r>
            <a:r>
              <a:rPr lang="ar-SA" sz="2400" b="1" dirty="0">
                <a:latin typeface="Calibri"/>
                <a:ea typeface="Calibri"/>
                <a:cs typeface="Traditional Arabic"/>
              </a:rPr>
              <a:t>ويعبر هذا الارتفاع على اقتناء المؤسسة لأصول جديدة</a:t>
            </a:r>
            <a:r>
              <a:rPr lang="en-US" sz="2400" b="1" dirty="0">
                <a:latin typeface="Traditional Arabic"/>
                <a:ea typeface="Calibri"/>
                <a:cs typeface="Arial"/>
              </a:rPr>
              <a:t>.</a:t>
            </a:r>
            <a:endParaRPr lang="en-US" sz="1600" b="1" dirty="0">
              <a:effectLst/>
              <a:latin typeface="Calibri"/>
              <a:ea typeface="Calibri"/>
              <a:cs typeface="Arial"/>
            </a:endParaRPr>
          </a:p>
        </p:txBody>
      </p:sp>
    </p:spTree>
    <p:extLst>
      <p:ext uri="{BB962C8B-B14F-4D97-AF65-F5344CB8AC3E}">
        <p14:creationId xmlns:p14="http://schemas.microsoft.com/office/powerpoint/2010/main" val="39428702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93676" y="620688"/>
            <a:ext cx="7154515" cy="86409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جدول 3"/>
          <p:cNvGraphicFramePr>
            <a:graphicFrameLocks noGrp="1"/>
          </p:cNvGraphicFramePr>
          <p:nvPr>
            <p:extLst>
              <p:ext uri="{D42A27DB-BD31-4B8C-83A1-F6EECF244321}">
                <p14:modId xmlns:p14="http://schemas.microsoft.com/office/powerpoint/2010/main" val="3156204304"/>
              </p:ext>
            </p:extLst>
          </p:nvPr>
        </p:nvGraphicFramePr>
        <p:xfrm>
          <a:off x="1547663" y="1484784"/>
          <a:ext cx="7065100" cy="1440160"/>
        </p:xfrm>
        <a:graphic>
          <a:graphicData uri="http://schemas.openxmlformats.org/drawingml/2006/table">
            <a:tbl>
              <a:tblPr rtl="1" firstRow="1" firstCol="1" bandRow="1">
                <a:tableStyleId>{5C22544A-7EE6-4342-B048-85BDC9FD1C3A}</a:tableStyleId>
              </a:tblPr>
              <a:tblGrid>
                <a:gridCol w="1766016"/>
                <a:gridCol w="1766016"/>
                <a:gridCol w="1766016"/>
                <a:gridCol w="1767052"/>
              </a:tblGrid>
              <a:tr h="720080">
                <a:tc>
                  <a:txBody>
                    <a:bodyPr/>
                    <a:lstStyle/>
                    <a:p>
                      <a:pPr algn="r" rtl="1">
                        <a:lnSpc>
                          <a:spcPct val="115000"/>
                        </a:lnSpc>
                        <a:spcAft>
                          <a:spcPts val="1000"/>
                        </a:spcAft>
                        <a:tabLst>
                          <a:tab pos="4283710" algn="l"/>
                        </a:tabLst>
                      </a:pPr>
                      <a:r>
                        <a:rPr lang="ar-DZ" sz="1600">
                          <a:effectLst/>
                        </a:rPr>
                        <a:t>السنة</a:t>
                      </a:r>
                      <a:endParaRPr lang="en-US" sz="1100">
                        <a:effectLst/>
                        <a:latin typeface="Calibri"/>
                        <a:ea typeface="Calibri"/>
                        <a:cs typeface="Arial"/>
                      </a:endParaRPr>
                    </a:p>
                  </a:txBody>
                  <a:tcPr marL="68580" marR="68580" marT="0" marB="0"/>
                </a:tc>
                <a:tc>
                  <a:txBody>
                    <a:bodyPr/>
                    <a:lstStyle/>
                    <a:p>
                      <a:pPr algn="r" rtl="1">
                        <a:lnSpc>
                          <a:spcPct val="115000"/>
                        </a:lnSpc>
                        <a:spcAft>
                          <a:spcPts val="1000"/>
                        </a:spcAft>
                        <a:tabLst>
                          <a:tab pos="4283710" algn="l"/>
                        </a:tabLst>
                      </a:pPr>
                      <a:r>
                        <a:rPr lang="ar-DZ" sz="1600">
                          <a:effectLst/>
                        </a:rPr>
                        <a:t>2009</a:t>
                      </a:r>
                      <a:endParaRPr lang="en-US" sz="1100">
                        <a:effectLst/>
                        <a:latin typeface="Calibri"/>
                        <a:ea typeface="Calibri"/>
                        <a:cs typeface="Arial"/>
                      </a:endParaRPr>
                    </a:p>
                  </a:txBody>
                  <a:tcPr marL="68580" marR="68580" marT="0" marB="0"/>
                </a:tc>
                <a:tc>
                  <a:txBody>
                    <a:bodyPr/>
                    <a:lstStyle/>
                    <a:p>
                      <a:pPr algn="r" rtl="1">
                        <a:lnSpc>
                          <a:spcPct val="115000"/>
                        </a:lnSpc>
                        <a:spcAft>
                          <a:spcPts val="1000"/>
                        </a:spcAft>
                        <a:tabLst>
                          <a:tab pos="4283710" algn="l"/>
                        </a:tabLst>
                      </a:pPr>
                      <a:r>
                        <a:rPr lang="ar-DZ" sz="1600">
                          <a:effectLst/>
                        </a:rPr>
                        <a:t>2010</a:t>
                      </a:r>
                      <a:endParaRPr lang="en-US" sz="1100">
                        <a:effectLst/>
                        <a:latin typeface="Calibri"/>
                        <a:ea typeface="Calibri"/>
                        <a:cs typeface="Arial"/>
                      </a:endParaRPr>
                    </a:p>
                  </a:txBody>
                  <a:tcPr marL="68580" marR="68580" marT="0" marB="0"/>
                </a:tc>
                <a:tc>
                  <a:txBody>
                    <a:bodyPr/>
                    <a:lstStyle/>
                    <a:p>
                      <a:pPr algn="r" rtl="1">
                        <a:lnSpc>
                          <a:spcPct val="115000"/>
                        </a:lnSpc>
                        <a:spcAft>
                          <a:spcPts val="1000"/>
                        </a:spcAft>
                        <a:tabLst>
                          <a:tab pos="4283710" algn="l"/>
                        </a:tabLst>
                      </a:pPr>
                      <a:r>
                        <a:rPr lang="ar-DZ" sz="1600">
                          <a:effectLst/>
                        </a:rPr>
                        <a:t>2011</a:t>
                      </a:r>
                      <a:endParaRPr lang="en-US" sz="1100">
                        <a:effectLst/>
                        <a:latin typeface="Calibri"/>
                        <a:ea typeface="Calibri"/>
                        <a:cs typeface="Arial"/>
                      </a:endParaRPr>
                    </a:p>
                  </a:txBody>
                  <a:tcPr marL="68580" marR="68580" marT="0" marB="0"/>
                </a:tc>
              </a:tr>
              <a:tr h="720080">
                <a:tc>
                  <a:txBody>
                    <a:bodyPr/>
                    <a:lstStyle/>
                    <a:p>
                      <a:pPr algn="r" rtl="1">
                        <a:lnSpc>
                          <a:spcPct val="115000"/>
                        </a:lnSpc>
                        <a:spcAft>
                          <a:spcPts val="1000"/>
                        </a:spcAft>
                        <a:tabLst>
                          <a:tab pos="4283710" algn="l"/>
                        </a:tabLst>
                      </a:pPr>
                      <a:r>
                        <a:rPr lang="ar-DZ" sz="2400" b="1">
                          <a:effectLst/>
                          <a:latin typeface="Arial" pitchFamily="34" charset="0"/>
                          <a:cs typeface="Arial" pitchFamily="34" charset="0"/>
                        </a:rPr>
                        <a:t>مرة </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tabLst>
                          <a:tab pos="4283710" algn="l"/>
                        </a:tabLst>
                      </a:pPr>
                      <a:r>
                        <a:rPr lang="ar-DZ" sz="2400" b="1">
                          <a:effectLst/>
                          <a:latin typeface="Arial" pitchFamily="34" charset="0"/>
                          <a:cs typeface="Arial" pitchFamily="34" charset="0"/>
                        </a:rPr>
                        <a:t>31. </a:t>
                      </a:r>
                      <a:r>
                        <a:rPr lang="en-US" sz="2400" b="1">
                          <a:effectLst/>
                          <a:latin typeface="Arial" pitchFamily="34" charset="0"/>
                          <a:cs typeface="Arial" pitchFamily="34" charset="0"/>
                        </a:rPr>
                        <a:t>5</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tabLst>
                          <a:tab pos="4283710" algn="l"/>
                        </a:tabLst>
                      </a:pPr>
                      <a:r>
                        <a:rPr lang="ar-DZ" sz="2400" b="1">
                          <a:effectLst/>
                          <a:latin typeface="Arial" pitchFamily="34" charset="0"/>
                          <a:cs typeface="Arial" pitchFamily="34" charset="0"/>
                        </a:rPr>
                        <a:t>5.90</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tabLst>
                          <a:tab pos="4283710" algn="l"/>
                        </a:tabLst>
                      </a:pPr>
                      <a:r>
                        <a:rPr lang="ar-DZ" sz="2400" b="1" dirty="0">
                          <a:effectLst/>
                          <a:latin typeface="Arial" pitchFamily="34" charset="0"/>
                          <a:cs typeface="Arial" pitchFamily="34" charset="0"/>
                        </a:rPr>
                        <a:t>5.40</a:t>
                      </a:r>
                      <a:endParaRPr lang="en-US" sz="1600" b="1" dirty="0">
                        <a:effectLst/>
                        <a:latin typeface="Arial" pitchFamily="34" charset="0"/>
                        <a:ea typeface="Calibri"/>
                        <a:cs typeface="Arial" pitchFamily="34" charset="0"/>
                      </a:endParaRPr>
                    </a:p>
                  </a:txBody>
                  <a:tcPr marL="68580" marR="68580" marT="0" marB="0"/>
                </a:tc>
              </a:tr>
            </a:tbl>
          </a:graphicData>
        </a:graphic>
      </p:graphicFrame>
      <p:sp>
        <p:nvSpPr>
          <p:cNvPr id="5" name="مستطيل 4"/>
          <p:cNvSpPr/>
          <p:nvPr/>
        </p:nvSpPr>
        <p:spPr>
          <a:xfrm>
            <a:off x="971600" y="3068960"/>
            <a:ext cx="7596336" cy="2074414"/>
          </a:xfrm>
          <a:prstGeom prst="rect">
            <a:avLst/>
          </a:prstGeom>
        </p:spPr>
        <p:txBody>
          <a:bodyPr wrap="square">
            <a:spAutoFit/>
          </a:bodyPr>
          <a:lstStyle/>
          <a:p>
            <a:pPr>
              <a:lnSpc>
                <a:spcPct val="115000"/>
              </a:lnSpc>
              <a:spcAft>
                <a:spcPts val="1000"/>
              </a:spcAft>
              <a:tabLst>
                <a:tab pos="4283710" algn="l"/>
              </a:tabLst>
            </a:pPr>
            <a:r>
              <a:rPr lang="ar-SA" sz="2800" b="1" dirty="0">
                <a:latin typeface="Calibri"/>
                <a:ea typeface="Calibri"/>
                <a:cs typeface="Traditional Arabic"/>
              </a:rPr>
              <a:t>من خلال الجدول أعلاه نلاحظ أن نسبة القدرة على الوفاء كانت </a:t>
            </a:r>
            <a:r>
              <a:rPr lang="ar-SA" sz="2800" b="1" dirty="0" smtClean="0">
                <a:latin typeface="Calibri"/>
                <a:ea typeface="Calibri"/>
                <a:cs typeface="Traditional Arabic"/>
              </a:rPr>
              <a:t>م</a:t>
            </a:r>
            <a:r>
              <a:rPr lang="ar-DZ" sz="2800" b="1" dirty="0" err="1" smtClean="0">
                <a:latin typeface="Calibri"/>
                <a:ea typeface="Calibri"/>
                <a:cs typeface="Traditional Arabic"/>
              </a:rPr>
              <a:t>رتفعة</a:t>
            </a:r>
            <a:r>
              <a:rPr lang="ar-SA" sz="2800" b="1" dirty="0" smtClean="0">
                <a:latin typeface="Calibri"/>
                <a:ea typeface="Calibri"/>
                <a:cs typeface="Traditional Arabic"/>
              </a:rPr>
              <a:t> </a:t>
            </a:r>
            <a:r>
              <a:rPr lang="ar-DZ" sz="2800" b="1" dirty="0" smtClean="0">
                <a:latin typeface="Calibri"/>
                <a:ea typeface="Calibri"/>
                <a:cs typeface="Traditional Arabic"/>
              </a:rPr>
              <a:t>في </a:t>
            </a:r>
            <a:r>
              <a:rPr lang="ar-SA" sz="2800" b="1" dirty="0" smtClean="0">
                <a:latin typeface="Calibri"/>
                <a:ea typeface="Calibri"/>
                <a:cs typeface="Traditional Arabic"/>
              </a:rPr>
              <a:t> </a:t>
            </a:r>
            <a:r>
              <a:rPr lang="ar-DZ" sz="2800" b="1" dirty="0" smtClean="0">
                <a:latin typeface="Calibri"/>
                <a:ea typeface="Calibri"/>
                <a:cs typeface="Traditional Arabic"/>
              </a:rPr>
              <a:t>كل السنوات</a:t>
            </a:r>
            <a:r>
              <a:rPr lang="ar-SA" sz="2800" b="1" dirty="0" smtClean="0">
                <a:latin typeface="Calibri"/>
                <a:ea typeface="Calibri"/>
                <a:cs typeface="Traditional Arabic"/>
              </a:rPr>
              <a:t>، </a:t>
            </a:r>
            <a:r>
              <a:rPr lang="ar-SA" sz="2800" b="1" dirty="0">
                <a:latin typeface="Calibri"/>
                <a:ea typeface="Calibri"/>
                <a:cs typeface="Traditional Arabic"/>
              </a:rPr>
              <a:t>فخلال هذا الفترات نجد أن بإمكان المؤسسة أن تغطي كل ديو</a:t>
            </a:r>
            <a:r>
              <a:rPr lang="ar-DZ" sz="2800" b="1" dirty="0">
                <a:latin typeface="Calibri"/>
                <a:ea typeface="Calibri"/>
                <a:cs typeface="Traditional Arabic"/>
              </a:rPr>
              <a:t>نه</a:t>
            </a:r>
            <a:r>
              <a:rPr lang="ar-SA" sz="2800" b="1" dirty="0">
                <a:latin typeface="Calibri"/>
                <a:ea typeface="Calibri"/>
                <a:cs typeface="Traditional Arabic"/>
              </a:rPr>
              <a:t>ا من خلال لجوئها إلى أصولها فقط</a:t>
            </a:r>
            <a:r>
              <a:rPr lang="ar-DZ" sz="2800" b="1" dirty="0">
                <a:latin typeface="Calibri"/>
                <a:ea typeface="Calibri"/>
                <a:cs typeface="Traditional Arabic"/>
              </a:rPr>
              <a:t>،كما نلاحظ ان المؤسسة بعيدة عن المخاطر </a:t>
            </a:r>
            <a:r>
              <a:rPr lang="ar-DZ" sz="2800" b="1" dirty="0" smtClean="0">
                <a:latin typeface="Calibri"/>
                <a:ea typeface="Calibri"/>
                <a:cs typeface="Traditional Arabic"/>
              </a:rPr>
              <a:t>المحتملة </a:t>
            </a:r>
            <a:r>
              <a:rPr lang="ar-DZ" sz="2800" b="1" dirty="0">
                <a:latin typeface="Calibri"/>
                <a:ea typeface="Calibri"/>
                <a:cs typeface="Traditional Arabic"/>
              </a:rPr>
              <a:t>من حيث عبئ ديونها .</a:t>
            </a:r>
            <a:endParaRPr lang="en-US" b="1" dirty="0">
              <a:effectLst/>
              <a:latin typeface="Calibri"/>
              <a:ea typeface="Calibri"/>
              <a:cs typeface="Arial"/>
            </a:endParaRPr>
          </a:p>
        </p:txBody>
      </p:sp>
    </p:spTree>
    <p:extLst>
      <p:ext uri="{BB962C8B-B14F-4D97-AF65-F5344CB8AC3E}">
        <p14:creationId xmlns:p14="http://schemas.microsoft.com/office/powerpoint/2010/main" val="4875414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559896"/>
          </a:xfrm>
        </p:spPr>
        <p:txBody>
          <a:bodyPr/>
          <a:lstStyle/>
          <a:p>
            <a:r>
              <a:rPr lang="ar-DZ" dirty="0" smtClean="0"/>
              <a:t>ج-:</a:t>
            </a:r>
            <a:r>
              <a:rPr lang="ar-SA" sz="2800" b="1" dirty="0" smtClean="0">
                <a:ea typeface="Calibri"/>
                <a:cs typeface="Traditional Arabic"/>
              </a:rPr>
              <a:t>نسب </a:t>
            </a:r>
            <a:r>
              <a:rPr lang="ar-SA" sz="2800" b="1" dirty="0">
                <a:ea typeface="Calibri"/>
                <a:cs typeface="Traditional Arabic"/>
              </a:rPr>
              <a:t>السيولة</a:t>
            </a:r>
            <a:r>
              <a:rPr lang="ar-DZ" sz="2800" dirty="0" smtClean="0">
                <a:ea typeface="Calibri"/>
                <a:cs typeface="Traditional Arabic"/>
              </a:rPr>
              <a:t>:</a:t>
            </a:r>
          </a:p>
          <a:p>
            <a:endParaRPr lang="ar-DZ" sz="2800" dirty="0" smtClean="0">
              <a:ea typeface="Calibri"/>
              <a:cs typeface="Traditional Arabic"/>
            </a:endParaRPr>
          </a:p>
          <a:p>
            <a:endParaRPr lang="ar-DZ" dirty="0"/>
          </a:p>
        </p:txBody>
      </p:sp>
      <p:graphicFrame>
        <p:nvGraphicFramePr>
          <p:cNvPr id="4" name="جدول 3"/>
          <p:cNvGraphicFramePr>
            <a:graphicFrameLocks noGrp="1"/>
          </p:cNvGraphicFramePr>
          <p:nvPr>
            <p:extLst>
              <p:ext uri="{D42A27DB-BD31-4B8C-83A1-F6EECF244321}">
                <p14:modId xmlns:p14="http://schemas.microsoft.com/office/powerpoint/2010/main" val="3258178210"/>
              </p:ext>
            </p:extLst>
          </p:nvPr>
        </p:nvGraphicFramePr>
        <p:xfrm>
          <a:off x="1835696" y="1340768"/>
          <a:ext cx="6700485" cy="495300"/>
        </p:xfrm>
        <a:graphic>
          <a:graphicData uri="http://schemas.openxmlformats.org/drawingml/2006/table">
            <a:tbl>
              <a:tblPr rtl="1" firstRow="1" firstCol="1" bandRow="1"/>
              <a:tblGrid>
                <a:gridCol w="6700485"/>
              </a:tblGrid>
              <a:tr h="495300">
                <a:tc>
                  <a:txBody>
                    <a:bodyPr/>
                    <a:lstStyle/>
                    <a:p>
                      <a:pPr algn="r" rtl="1">
                        <a:lnSpc>
                          <a:spcPct val="115000"/>
                        </a:lnSpc>
                        <a:spcAft>
                          <a:spcPts val="1000"/>
                        </a:spcAft>
                      </a:pPr>
                      <a:r>
                        <a:rPr lang="ar-SA" sz="2400" b="1" dirty="0">
                          <a:effectLst/>
                          <a:latin typeface="Calibri"/>
                          <a:ea typeface="Calibri"/>
                          <a:cs typeface="Traditional Arabic"/>
                        </a:rPr>
                        <a:t>نسبة السيولة العامة</a:t>
                      </a:r>
                      <a:r>
                        <a:rPr lang="en-US" sz="2400" b="1" dirty="0">
                          <a:effectLst/>
                          <a:latin typeface="Traditional Arabic"/>
                          <a:ea typeface="Calibri"/>
                          <a:cs typeface="Arial"/>
                        </a:rPr>
                        <a:t> = </a:t>
                      </a:r>
                      <a:r>
                        <a:rPr lang="ar-SA" sz="2400" b="1" dirty="0">
                          <a:effectLst/>
                          <a:latin typeface="Calibri"/>
                          <a:ea typeface="Calibri"/>
                          <a:cs typeface="Traditional Arabic"/>
                        </a:rPr>
                        <a:t>الأصول المتداولة </a:t>
                      </a:r>
                      <a:r>
                        <a:rPr lang="ar-DZ" sz="2400" b="1" dirty="0">
                          <a:effectLst/>
                          <a:latin typeface="Calibri"/>
                          <a:ea typeface="Calibri"/>
                          <a:cs typeface="Traditional Arabic"/>
                        </a:rPr>
                        <a:t>÷ </a:t>
                      </a:r>
                      <a:r>
                        <a:rPr lang="ar-SA" sz="2400" b="1" dirty="0">
                          <a:effectLst/>
                          <a:latin typeface="Calibri"/>
                          <a:ea typeface="Calibri"/>
                          <a:cs typeface="Traditional Arabic"/>
                        </a:rPr>
                        <a:t>الديون القصيرة الأجل</a:t>
                      </a:r>
                      <a:endParaRPr lang="en-US" sz="16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جدول 4"/>
          <p:cNvGraphicFramePr>
            <a:graphicFrameLocks noGrp="1"/>
          </p:cNvGraphicFramePr>
          <p:nvPr>
            <p:extLst>
              <p:ext uri="{D42A27DB-BD31-4B8C-83A1-F6EECF244321}">
                <p14:modId xmlns:p14="http://schemas.microsoft.com/office/powerpoint/2010/main" val="4216001304"/>
              </p:ext>
            </p:extLst>
          </p:nvPr>
        </p:nvGraphicFramePr>
        <p:xfrm>
          <a:off x="1907705" y="1916832"/>
          <a:ext cx="6633050" cy="864096"/>
        </p:xfrm>
        <a:graphic>
          <a:graphicData uri="http://schemas.openxmlformats.org/drawingml/2006/table">
            <a:tbl>
              <a:tblPr rtl="1" firstRow="1" firstCol="1" bandRow="1">
                <a:tableStyleId>{5C22544A-7EE6-4342-B048-85BDC9FD1C3A}</a:tableStyleId>
              </a:tblPr>
              <a:tblGrid>
                <a:gridCol w="1658019"/>
                <a:gridCol w="1658019"/>
                <a:gridCol w="1658019"/>
                <a:gridCol w="1658993"/>
              </a:tblGrid>
              <a:tr h="432048">
                <a:tc>
                  <a:txBody>
                    <a:bodyPr/>
                    <a:lstStyle/>
                    <a:p>
                      <a:pPr algn="r" rtl="1">
                        <a:lnSpc>
                          <a:spcPct val="115000"/>
                        </a:lnSpc>
                        <a:spcAft>
                          <a:spcPts val="1000"/>
                        </a:spcAft>
                      </a:pPr>
                      <a:r>
                        <a:rPr lang="ar-DZ" sz="2400" b="1">
                          <a:effectLst/>
                          <a:latin typeface="Arial" pitchFamily="34" charset="0"/>
                          <a:cs typeface="Arial" pitchFamily="34" charset="0"/>
                        </a:rPr>
                        <a:t>السنة</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ar-DZ" sz="2400" b="1">
                          <a:effectLst/>
                          <a:latin typeface="Arial" pitchFamily="34" charset="0"/>
                          <a:cs typeface="Arial" pitchFamily="34" charset="0"/>
                        </a:rPr>
                        <a:t>2009</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ar-DZ" sz="2400" b="1">
                          <a:effectLst/>
                          <a:latin typeface="Arial" pitchFamily="34" charset="0"/>
                          <a:cs typeface="Arial" pitchFamily="34" charset="0"/>
                        </a:rPr>
                        <a:t>2010</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ar-DZ" sz="2400" b="1">
                          <a:effectLst/>
                          <a:latin typeface="Arial" pitchFamily="34" charset="0"/>
                          <a:cs typeface="Arial" pitchFamily="34" charset="0"/>
                        </a:rPr>
                        <a:t>2011</a:t>
                      </a:r>
                      <a:endParaRPr lang="en-US" sz="1600" b="1">
                        <a:effectLst/>
                        <a:latin typeface="Arial" pitchFamily="34" charset="0"/>
                        <a:ea typeface="Calibri"/>
                        <a:cs typeface="Arial" pitchFamily="34" charset="0"/>
                      </a:endParaRPr>
                    </a:p>
                  </a:txBody>
                  <a:tcPr marL="68580" marR="68580" marT="0" marB="0"/>
                </a:tc>
              </a:tr>
              <a:tr h="432048">
                <a:tc>
                  <a:txBody>
                    <a:bodyPr/>
                    <a:lstStyle/>
                    <a:p>
                      <a:pPr algn="r" rtl="1">
                        <a:lnSpc>
                          <a:spcPct val="115000"/>
                        </a:lnSpc>
                        <a:spcAft>
                          <a:spcPts val="1000"/>
                        </a:spcAft>
                      </a:pPr>
                      <a:r>
                        <a:rPr lang="ar-DZ" sz="2400" b="1">
                          <a:effectLst/>
                          <a:latin typeface="Arial" pitchFamily="34" charset="0"/>
                          <a:cs typeface="Arial" pitchFamily="34" charset="0"/>
                        </a:rPr>
                        <a:t>مرة  </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ar-DZ" sz="2400" b="1">
                          <a:effectLst/>
                          <a:latin typeface="Arial" pitchFamily="34" charset="0"/>
                          <a:cs typeface="Arial" pitchFamily="34" charset="0"/>
                        </a:rPr>
                        <a:t>65. </a:t>
                      </a:r>
                      <a:r>
                        <a:rPr lang="en-US" sz="2400" b="1">
                          <a:effectLst/>
                          <a:latin typeface="Arial" pitchFamily="34" charset="0"/>
                          <a:cs typeface="Arial" pitchFamily="34" charset="0"/>
                        </a:rPr>
                        <a:t>5</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ar-DZ" sz="2400" b="1">
                          <a:effectLst/>
                          <a:latin typeface="Arial" pitchFamily="34" charset="0"/>
                          <a:cs typeface="Arial" pitchFamily="34" charset="0"/>
                        </a:rPr>
                        <a:t>4.47</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ar-DZ" sz="2400" b="1" dirty="0">
                          <a:effectLst/>
                          <a:latin typeface="Arial" pitchFamily="34" charset="0"/>
                          <a:cs typeface="Arial" pitchFamily="34" charset="0"/>
                        </a:rPr>
                        <a:t>5.68</a:t>
                      </a:r>
                      <a:endParaRPr lang="en-US" sz="1600" b="1" dirty="0">
                        <a:effectLst/>
                        <a:latin typeface="Arial" pitchFamily="34" charset="0"/>
                        <a:ea typeface="Calibri"/>
                        <a:cs typeface="Arial" pitchFamily="34" charset="0"/>
                      </a:endParaRPr>
                    </a:p>
                  </a:txBody>
                  <a:tcPr marL="68580" marR="68580" marT="0" marB="0"/>
                </a:tc>
              </a:tr>
            </a:tbl>
          </a:graphicData>
        </a:graphic>
      </p:graphicFrame>
      <p:sp>
        <p:nvSpPr>
          <p:cNvPr id="6" name="مستطيل 5"/>
          <p:cNvSpPr/>
          <p:nvPr/>
        </p:nvSpPr>
        <p:spPr>
          <a:xfrm>
            <a:off x="0" y="2924944"/>
            <a:ext cx="8567936" cy="3560975"/>
          </a:xfrm>
          <a:prstGeom prst="rect">
            <a:avLst/>
          </a:prstGeom>
        </p:spPr>
        <p:txBody>
          <a:bodyPr wrap="square">
            <a:spAutoFit/>
          </a:bodyPr>
          <a:lstStyle/>
          <a:p>
            <a:pPr>
              <a:lnSpc>
                <a:spcPct val="115000"/>
              </a:lnSpc>
              <a:spcAft>
                <a:spcPts val="1000"/>
              </a:spcAft>
            </a:pPr>
            <a:r>
              <a:rPr lang="ar-SA" sz="2800" b="1" dirty="0">
                <a:latin typeface="Calibri"/>
                <a:ea typeface="Calibri"/>
                <a:cs typeface="+mj-cs"/>
              </a:rPr>
              <a:t>من خلال الجدول أعلاه نلاحظ أن نسبة السيولة العامة للمؤسسة كانت أكبر من</a:t>
            </a:r>
            <a:r>
              <a:rPr lang="en-US" sz="2800" b="1" dirty="0">
                <a:latin typeface="Traditional Arabic"/>
                <a:ea typeface="Calibri"/>
                <a:cs typeface="+mj-cs"/>
              </a:rPr>
              <a:t> " </a:t>
            </a:r>
            <a:r>
              <a:rPr lang="ar-DZ" sz="2800" b="1" dirty="0">
                <a:latin typeface="Traditional Arabic"/>
                <a:ea typeface="Calibri"/>
                <a:cs typeface="+mj-cs"/>
              </a:rPr>
              <a:t>1</a:t>
            </a:r>
            <a:r>
              <a:rPr lang="en-US" sz="2800" b="1" dirty="0" smtClean="0">
                <a:latin typeface="Traditional Arabic"/>
                <a:ea typeface="Calibri"/>
                <a:cs typeface="+mj-cs"/>
              </a:rPr>
              <a:t>" </a:t>
            </a:r>
            <a:r>
              <a:rPr lang="ar-SA" sz="2800" b="1" dirty="0">
                <a:latin typeface="Calibri"/>
                <a:ea typeface="Calibri"/>
                <a:cs typeface="+mj-cs"/>
              </a:rPr>
              <a:t>خلال </a:t>
            </a:r>
            <a:r>
              <a:rPr lang="ar-SA" sz="2800" b="1" dirty="0" smtClean="0">
                <a:latin typeface="Calibri"/>
                <a:ea typeface="Calibri"/>
                <a:cs typeface="+mj-cs"/>
              </a:rPr>
              <a:t>جميع</a:t>
            </a:r>
            <a:r>
              <a:rPr lang="ar-DZ" b="1" dirty="0" smtClean="0">
                <a:latin typeface="Calibri"/>
                <a:ea typeface="Calibri"/>
                <a:cs typeface="+mj-cs"/>
              </a:rPr>
              <a:t> </a:t>
            </a:r>
            <a:r>
              <a:rPr lang="ar-SA" sz="2800" b="1" dirty="0" smtClean="0">
                <a:ea typeface="Calibri"/>
                <a:cs typeface="+mj-cs"/>
              </a:rPr>
              <a:t>السنوات </a:t>
            </a:r>
            <a:r>
              <a:rPr lang="ar-SA" sz="2800" b="1" dirty="0">
                <a:ea typeface="Calibri"/>
                <a:cs typeface="+mj-cs"/>
              </a:rPr>
              <a:t>2009-2010-</a:t>
            </a:r>
            <a:r>
              <a:rPr lang="ar-DZ" sz="2800" b="1" dirty="0">
                <a:ea typeface="Calibri"/>
                <a:cs typeface="+mj-cs"/>
              </a:rPr>
              <a:t>2011 </a:t>
            </a:r>
            <a:r>
              <a:rPr lang="ar-SA" sz="2800" b="1" dirty="0">
                <a:ea typeface="Calibri"/>
                <a:cs typeface="+mj-cs"/>
              </a:rPr>
              <a:t>أين بلغت هذه </a:t>
            </a:r>
            <a:r>
              <a:rPr lang="ar-SA" sz="2800" b="1" dirty="0" smtClean="0">
                <a:ea typeface="Calibri"/>
                <a:cs typeface="+mj-cs"/>
              </a:rPr>
              <a:t>النسب</a:t>
            </a:r>
            <a:r>
              <a:rPr lang="ar-DZ" sz="2800" b="1" dirty="0" smtClean="0">
                <a:ea typeface="Calibri"/>
                <a:cs typeface="+mj-cs"/>
              </a:rPr>
              <a:t>(5.65) و (4.47)</a:t>
            </a:r>
            <a:r>
              <a:rPr lang="ar-SA" sz="2800" b="1" dirty="0" smtClean="0">
                <a:ea typeface="Calibri"/>
                <a:cs typeface="+mj-cs"/>
              </a:rPr>
              <a:t> و</a:t>
            </a:r>
            <a:r>
              <a:rPr lang="ar-DZ" sz="2800" b="1" dirty="0">
                <a:ea typeface="Calibri"/>
                <a:cs typeface="+mj-cs"/>
              </a:rPr>
              <a:t>(</a:t>
            </a:r>
            <a:r>
              <a:rPr lang="ar-SA" sz="2800" b="1" dirty="0" smtClean="0">
                <a:ea typeface="Calibri"/>
                <a:cs typeface="+mj-cs"/>
              </a:rPr>
              <a:t>5.68 </a:t>
            </a:r>
            <a:r>
              <a:rPr lang="ar-DZ" sz="2800" b="1" dirty="0" smtClean="0">
                <a:ea typeface="Calibri"/>
                <a:cs typeface="+mj-cs"/>
              </a:rPr>
              <a:t>)</a:t>
            </a:r>
            <a:r>
              <a:rPr lang="ar-SA" sz="2800" b="1" dirty="0" smtClean="0">
                <a:ea typeface="Calibri"/>
                <a:cs typeface="+mj-cs"/>
              </a:rPr>
              <a:t>على </a:t>
            </a:r>
            <a:r>
              <a:rPr lang="ar-SA" sz="2800" b="1" dirty="0">
                <a:ea typeface="Calibri"/>
                <a:cs typeface="+mj-cs"/>
              </a:rPr>
              <a:t>التوالي، هذا </a:t>
            </a:r>
            <a:r>
              <a:rPr lang="ar-DZ" sz="2800" b="1" dirty="0">
                <a:ea typeface="Calibri"/>
                <a:cs typeface="+mj-cs"/>
              </a:rPr>
              <a:t>ما </a:t>
            </a:r>
            <a:r>
              <a:rPr lang="ar-SA" sz="2800" b="1" dirty="0">
                <a:ea typeface="Calibri"/>
                <a:cs typeface="+mj-cs"/>
              </a:rPr>
              <a:t>يؤكد أنه بإمكان المؤسسة أن تقوم بتغطية الديون القصيرة الأجل من خلال لجوئها إلى الأصول المتداولة </a:t>
            </a:r>
            <a:r>
              <a:rPr lang="ar-DZ" sz="2800" b="1" dirty="0" smtClean="0">
                <a:ea typeface="Calibri"/>
                <a:cs typeface="+mj-cs"/>
              </a:rPr>
              <a:t>فقط (</a:t>
            </a:r>
            <a:r>
              <a:rPr lang="ar-SA" sz="2800" b="1" dirty="0">
                <a:ea typeface="Calibri"/>
                <a:cs typeface="+mj-cs"/>
              </a:rPr>
              <a:t>القيم القابلة للتحقيق، المخزونات والسيولة الجاهزة</a:t>
            </a:r>
            <a:r>
              <a:rPr lang="ar-DZ" sz="2800" b="1" dirty="0">
                <a:ea typeface="Calibri"/>
                <a:cs typeface="+mj-cs"/>
              </a:rPr>
              <a:t>) </a:t>
            </a:r>
            <a:r>
              <a:rPr lang="ar-SA" sz="2800" b="1" dirty="0">
                <a:ea typeface="Calibri"/>
                <a:cs typeface="+mj-cs"/>
              </a:rPr>
              <a:t>في جميع السنوات</a:t>
            </a:r>
            <a:r>
              <a:rPr lang="en-US" sz="2800" b="1" dirty="0">
                <a:latin typeface="Traditional Arabic"/>
                <a:ea typeface="Calibri"/>
                <a:cs typeface="+mj-cs"/>
              </a:rPr>
              <a:t> </a:t>
            </a:r>
            <a:r>
              <a:rPr lang="ar-DZ" sz="2800" b="1" dirty="0">
                <a:latin typeface="Traditional Arabic"/>
                <a:ea typeface="Calibri"/>
                <a:cs typeface="+mj-cs"/>
              </a:rPr>
              <a:t>هذا ما يعني وجود فائض من الأصول المتداولة بعد </a:t>
            </a:r>
            <a:r>
              <a:rPr lang="ar-DZ" sz="2800" b="1" dirty="0" smtClean="0">
                <a:latin typeface="Traditional Arabic"/>
                <a:ea typeface="Calibri"/>
                <a:cs typeface="+mj-cs"/>
              </a:rPr>
              <a:t>تغطية كل </a:t>
            </a:r>
            <a:r>
              <a:rPr lang="ar-DZ" sz="2800" b="1" dirty="0">
                <a:latin typeface="Traditional Arabic"/>
                <a:ea typeface="Calibri"/>
                <a:cs typeface="+mj-cs"/>
              </a:rPr>
              <a:t>الديون القصيرة الأجل، وهذا يدل أيضا على وجود رأس مال عامل موجب خلال </a:t>
            </a:r>
            <a:r>
              <a:rPr lang="ar-DZ" sz="2800" b="1" dirty="0" smtClean="0">
                <a:latin typeface="Traditional Arabic"/>
                <a:ea typeface="Calibri"/>
                <a:cs typeface="+mj-cs"/>
              </a:rPr>
              <a:t>السنوات الثلاثة </a:t>
            </a:r>
            <a:r>
              <a:rPr lang="ar-DZ" sz="2800" b="1" dirty="0">
                <a:latin typeface="Traditional Arabic"/>
                <a:ea typeface="Calibri"/>
                <a:cs typeface="+mj-cs"/>
              </a:rPr>
              <a:t>محل الدراسة.</a:t>
            </a:r>
            <a:endParaRPr lang="ar-DZ" sz="2800" b="1" dirty="0">
              <a:cs typeface="+mj-cs"/>
            </a:endParaRPr>
          </a:p>
        </p:txBody>
      </p:sp>
    </p:spTree>
    <p:extLst>
      <p:ext uri="{BB962C8B-B14F-4D97-AF65-F5344CB8AC3E}">
        <p14:creationId xmlns:p14="http://schemas.microsoft.com/office/powerpoint/2010/main" val="13389049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390500666"/>
              </p:ext>
            </p:extLst>
          </p:nvPr>
        </p:nvGraphicFramePr>
        <p:xfrm>
          <a:off x="3275856" y="908720"/>
          <a:ext cx="5291688" cy="576064"/>
        </p:xfrm>
        <a:graphic>
          <a:graphicData uri="http://schemas.openxmlformats.org/drawingml/2006/table">
            <a:tbl>
              <a:tblPr rtl="1" firstRow="1" firstCol="1" bandRow="1"/>
              <a:tblGrid>
                <a:gridCol w="5291688"/>
              </a:tblGrid>
              <a:tr h="576064">
                <a:tc>
                  <a:txBody>
                    <a:bodyPr/>
                    <a:lstStyle/>
                    <a:p>
                      <a:pPr algn="r" rtl="1">
                        <a:lnSpc>
                          <a:spcPct val="115000"/>
                        </a:lnSpc>
                        <a:spcAft>
                          <a:spcPts val="1000"/>
                        </a:spcAft>
                      </a:pPr>
                      <a:r>
                        <a:rPr lang="ar-SA" sz="2400" b="1" dirty="0">
                          <a:effectLst/>
                          <a:latin typeface="Calibri"/>
                          <a:ea typeface="Calibri"/>
                          <a:cs typeface="Traditional Arabic"/>
                        </a:rPr>
                        <a:t>نسبة السيولة الجاهزة</a:t>
                      </a:r>
                      <a:r>
                        <a:rPr lang="en-US" sz="2400" b="1" dirty="0">
                          <a:effectLst/>
                          <a:latin typeface="Traditional Arabic"/>
                          <a:ea typeface="Calibri"/>
                          <a:cs typeface="Arial"/>
                        </a:rPr>
                        <a:t> = </a:t>
                      </a:r>
                      <a:r>
                        <a:rPr lang="ar-SA" sz="2400" b="1" dirty="0">
                          <a:effectLst/>
                          <a:latin typeface="Calibri"/>
                          <a:ea typeface="Calibri"/>
                          <a:cs typeface="Traditional Arabic"/>
                        </a:rPr>
                        <a:t>الديون القصيرة الأجل </a:t>
                      </a:r>
                      <a:r>
                        <a:rPr lang="ar-DZ" sz="2400" b="1" dirty="0">
                          <a:effectLst/>
                          <a:latin typeface="Calibri"/>
                          <a:ea typeface="Calibri"/>
                          <a:cs typeface="Traditional Arabic"/>
                        </a:rPr>
                        <a:t>÷</a:t>
                      </a:r>
                      <a:r>
                        <a:rPr lang="ar-SA" sz="2400" b="1" dirty="0">
                          <a:effectLst/>
                          <a:latin typeface="Calibri"/>
                          <a:ea typeface="Calibri"/>
                          <a:cs typeface="Traditional Arabic"/>
                        </a:rPr>
                        <a:t>القيم الجاهزة</a:t>
                      </a:r>
                      <a:r>
                        <a:rPr lang="ar-DZ" sz="2400" b="1" dirty="0">
                          <a:effectLst/>
                          <a:latin typeface="Calibri"/>
                          <a:ea typeface="Calibri"/>
                          <a:cs typeface="Traditional Arabic"/>
                        </a:rPr>
                        <a:t> </a:t>
                      </a:r>
                      <a:endParaRPr lang="en-US" sz="16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جدول 4"/>
          <p:cNvGraphicFramePr>
            <a:graphicFrameLocks noGrp="1"/>
          </p:cNvGraphicFramePr>
          <p:nvPr>
            <p:extLst>
              <p:ext uri="{D42A27DB-BD31-4B8C-83A1-F6EECF244321}">
                <p14:modId xmlns:p14="http://schemas.microsoft.com/office/powerpoint/2010/main" val="3960089870"/>
              </p:ext>
            </p:extLst>
          </p:nvPr>
        </p:nvGraphicFramePr>
        <p:xfrm>
          <a:off x="2195736" y="1484784"/>
          <a:ext cx="6345019" cy="1296144"/>
        </p:xfrm>
        <a:graphic>
          <a:graphicData uri="http://schemas.openxmlformats.org/drawingml/2006/table">
            <a:tbl>
              <a:tblPr rtl="1" firstRow="1" firstCol="1" bandRow="1">
                <a:tableStyleId>{5C22544A-7EE6-4342-B048-85BDC9FD1C3A}</a:tableStyleId>
              </a:tblPr>
              <a:tblGrid>
                <a:gridCol w="1586022"/>
                <a:gridCol w="1586022"/>
                <a:gridCol w="1586022"/>
                <a:gridCol w="1586953"/>
              </a:tblGrid>
              <a:tr h="648072">
                <a:tc>
                  <a:txBody>
                    <a:bodyPr/>
                    <a:lstStyle/>
                    <a:p>
                      <a:pPr algn="r" rtl="1">
                        <a:lnSpc>
                          <a:spcPct val="115000"/>
                        </a:lnSpc>
                        <a:spcAft>
                          <a:spcPts val="1000"/>
                        </a:spcAft>
                      </a:pPr>
                      <a:r>
                        <a:rPr lang="ar-DZ" sz="2400" b="1">
                          <a:effectLst/>
                          <a:latin typeface="Arial" pitchFamily="34" charset="0"/>
                          <a:cs typeface="Arial" pitchFamily="34" charset="0"/>
                        </a:rPr>
                        <a:t>السنة</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ar-DZ" sz="2400" b="1">
                          <a:effectLst/>
                          <a:latin typeface="Arial" pitchFamily="34" charset="0"/>
                          <a:cs typeface="Arial" pitchFamily="34" charset="0"/>
                        </a:rPr>
                        <a:t>2009</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ar-DZ" sz="2400" b="1">
                          <a:effectLst/>
                          <a:latin typeface="Arial" pitchFamily="34" charset="0"/>
                          <a:cs typeface="Arial" pitchFamily="34" charset="0"/>
                        </a:rPr>
                        <a:t>2010</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ar-DZ" sz="2400" b="1">
                          <a:effectLst/>
                          <a:latin typeface="Arial" pitchFamily="34" charset="0"/>
                          <a:cs typeface="Arial" pitchFamily="34" charset="0"/>
                        </a:rPr>
                        <a:t>2011</a:t>
                      </a:r>
                      <a:endParaRPr lang="en-US" sz="1600" b="1">
                        <a:effectLst/>
                        <a:latin typeface="Arial" pitchFamily="34" charset="0"/>
                        <a:ea typeface="Calibri"/>
                        <a:cs typeface="Arial" pitchFamily="34" charset="0"/>
                      </a:endParaRPr>
                    </a:p>
                  </a:txBody>
                  <a:tcPr marL="68580" marR="68580" marT="0" marB="0"/>
                </a:tc>
              </a:tr>
              <a:tr h="648072">
                <a:tc>
                  <a:txBody>
                    <a:bodyPr/>
                    <a:lstStyle/>
                    <a:p>
                      <a:pPr algn="r" rtl="1">
                        <a:lnSpc>
                          <a:spcPct val="115000"/>
                        </a:lnSpc>
                        <a:spcAft>
                          <a:spcPts val="1000"/>
                        </a:spcAft>
                      </a:pPr>
                      <a:r>
                        <a:rPr lang="ar-DZ" sz="2400" b="1">
                          <a:effectLst/>
                          <a:latin typeface="Arial" pitchFamily="34" charset="0"/>
                          <a:cs typeface="Arial" pitchFamily="34" charset="0"/>
                        </a:rPr>
                        <a:t>النسبة</a:t>
                      </a:r>
                      <a:r>
                        <a:rPr lang="fr-FR" sz="2400" b="1">
                          <a:effectLst/>
                          <a:latin typeface="Arial" pitchFamily="34" charset="0"/>
                          <a:cs typeface="Arial" pitchFamily="34" charset="0"/>
                        </a:rPr>
                        <a:t>% </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en-US" sz="2400" b="1">
                          <a:effectLst/>
                          <a:latin typeface="Arial" pitchFamily="34" charset="0"/>
                          <a:cs typeface="Arial" pitchFamily="34" charset="0"/>
                        </a:rPr>
                        <a:t>%</a:t>
                      </a:r>
                      <a:r>
                        <a:rPr lang="fr-FR" sz="2400" b="1">
                          <a:effectLst/>
                          <a:latin typeface="Arial" pitchFamily="34" charset="0"/>
                          <a:cs typeface="Arial" pitchFamily="34" charset="0"/>
                        </a:rPr>
                        <a:t>23.77</a:t>
                      </a:r>
                      <a:endParaRPr lang="en-US" sz="1600" b="1">
                        <a:effectLst/>
                        <a:latin typeface="Arial" pitchFamily="34" charset="0"/>
                        <a:ea typeface="Calibri"/>
                        <a:cs typeface="Arial" pitchFamily="34" charset="0"/>
                      </a:endParaRPr>
                    </a:p>
                  </a:txBody>
                  <a:tcPr marL="68580" marR="68580" marT="0" marB="0"/>
                </a:tc>
                <a:tc>
                  <a:txBody>
                    <a:bodyPr/>
                    <a:lstStyle/>
                    <a:p>
                      <a:pPr algn="r" rtl="1">
                        <a:lnSpc>
                          <a:spcPct val="115000"/>
                        </a:lnSpc>
                        <a:spcAft>
                          <a:spcPts val="1000"/>
                        </a:spcAft>
                      </a:pPr>
                      <a:r>
                        <a:rPr lang="en-US" sz="2400" b="1">
                          <a:effectLst/>
                          <a:latin typeface="Arial" pitchFamily="34" charset="0"/>
                          <a:cs typeface="Arial" pitchFamily="34" charset="0"/>
                        </a:rPr>
                        <a:t>%35.39</a:t>
                      </a:r>
                      <a:endParaRPr lang="en-US" sz="1600" b="1">
                        <a:effectLst/>
                        <a:latin typeface="Arial" pitchFamily="34" charset="0"/>
                        <a:ea typeface="Calibri"/>
                        <a:cs typeface="Arial" pitchFamily="34" charset="0"/>
                      </a:endParaRPr>
                    </a:p>
                  </a:txBody>
                  <a:tcPr marL="68580" marR="68580" marT="0" marB="0"/>
                </a:tc>
                <a:tc>
                  <a:txBody>
                    <a:bodyPr/>
                    <a:lstStyle/>
                    <a:p>
                      <a:pPr algn="r" rtl="0">
                        <a:lnSpc>
                          <a:spcPct val="115000"/>
                        </a:lnSpc>
                        <a:spcAft>
                          <a:spcPts val="1000"/>
                        </a:spcAft>
                      </a:pPr>
                      <a:r>
                        <a:rPr lang="en-US" sz="2400" b="1" dirty="0">
                          <a:effectLst/>
                          <a:latin typeface="Arial" pitchFamily="34" charset="0"/>
                          <a:cs typeface="Arial" pitchFamily="34" charset="0"/>
                        </a:rPr>
                        <a:t>%30.36</a:t>
                      </a:r>
                      <a:endParaRPr lang="en-US" sz="1600" b="1" dirty="0">
                        <a:effectLst/>
                        <a:latin typeface="Arial" pitchFamily="34" charset="0"/>
                        <a:ea typeface="Calibri"/>
                        <a:cs typeface="Arial" pitchFamily="34" charset="0"/>
                      </a:endParaRPr>
                    </a:p>
                  </a:txBody>
                  <a:tcPr marL="68580" marR="68580" marT="0" marB="0"/>
                </a:tc>
              </a:tr>
            </a:tbl>
          </a:graphicData>
        </a:graphic>
      </p:graphicFrame>
      <p:sp>
        <p:nvSpPr>
          <p:cNvPr id="6" name="مستطيل 5"/>
          <p:cNvSpPr/>
          <p:nvPr/>
        </p:nvSpPr>
        <p:spPr>
          <a:xfrm>
            <a:off x="395536" y="2852936"/>
            <a:ext cx="8100392" cy="2640723"/>
          </a:xfrm>
          <a:prstGeom prst="rect">
            <a:avLst/>
          </a:prstGeom>
        </p:spPr>
        <p:txBody>
          <a:bodyPr wrap="square">
            <a:spAutoFit/>
          </a:bodyPr>
          <a:lstStyle/>
          <a:p>
            <a:pPr>
              <a:lnSpc>
                <a:spcPct val="115000"/>
              </a:lnSpc>
              <a:spcAft>
                <a:spcPts val="1000"/>
              </a:spcAft>
            </a:pPr>
            <a:r>
              <a:rPr lang="ar-SA" sz="2400" b="1" dirty="0">
                <a:latin typeface="Calibri"/>
                <a:ea typeface="Calibri"/>
                <a:cs typeface="Traditional Arabic"/>
              </a:rPr>
              <a:t>من خلال الجدول أعلاه نلاحظ أن المؤسسة حققت أدنى مستوى لنسبة السيولة الجاهزة في سنتي</a:t>
            </a:r>
            <a:r>
              <a:rPr lang="en-US" sz="2400" b="1" dirty="0">
                <a:latin typeface="Traditional Arabic"/>
                <a:ea typeface="Calibri"/>
                <a:cs typeface="Arial"/>
              </a:rPr>
              <a:t> 2009</a:t>
            </a:r>
            <a:r>
              <a:rPr lang="ar-SA" sz="2400" b="1" dirty="0">
                <a:latin typeface="Calibri"/>
                <a:ea typeface="Calibri"/>
                <a:cs typeface="Traditional Arabic"/>
              </a:rPr>
              <a:t>و</a:t>
            </a:r>
            <a:r>
              <a:rPr lang="en-US" sz="2400" b="1" dirty="0">
                <a:latin typeface="Traditional Arabic"/>
                <a:ea typeface="Calibri"/>
                <a:cs typeface="Arial"/>
              </a:rPr>
              <a:t> 201</a:t>
            </a:r>
            <a:r>
              <a:rPr lang="fr-FR" sz="2400" b="1" dirty="0">
                <a:latin typeface="Traditional Arabic"/>
                <a:ea typeface="Calibri"/>
                <a:cs typeface="Arial"/>
              </a:rPr>
              <a:t>1 </a:t>
            </a:r>
            <a:r>
              <a:rPr lang="ar-SA" sz="2400" b="1" dirty="0">
                <a:latin typeface="Calibri"/>
                <a:ea typeface="Calibri"/>
                <a:cs typeface="Traditional Arabic"/>
              </a:rPr>
              <a:t>أين بلغت</a:t>
            </a:r>
            <a:r>
              <a:rPr lang="en-US" sz="2400" b="1" dirty="0">
                <a:latin typeface="Traditional Arabic"/>
                <a:ea typeface="Calibri"/>
                <a:cs typeface="Arial"/>
              </a:rPr>
              <a:t>  %</a:t>
            </a:r>
            <a:r>
              <a:rPr lang="fr-FR" sz="2400" b="1" dirty="0">
                <a:latin typeface="Traditional Arabic"/>
                <a:ea typeface="Calibri"/>
                <a:cs typeface="Arial"/>
              </a:rPr>
              <a:t>23.77</a:t>
            </a:r>
            <a:r>
              <a:rPr lang="ar-SA" sz="2400" b="1" dirty="0">
                <a:latin typeface="Calibri"/>
                <a:ea typeface="Calibri"/>
                <a:cs typeface="Traditional Arabic"/>
              </a:rPr>
              <a:t>و</a:t>
            </a:r>
            <a:r>
              <a:rPr lang="en-US" sz="2400" b="1" dirty="0">
                <a:latin typeface="Traditional Arabic"/>
                <a:ea typeface="Calibri"/>
                <a:cs typeface="Arial"/>
              </a:rPr>
              <a:t>  %30.36</a:t>
            </a:r>
            <a:r>
              <a:rPr lang="ar-SA" sz="2400" b="1" dirty="0">
                <a:latin typeface="Calibri"/>
                <a:ea typeface="Calibri"/>
                <a:cs typeface="Traditional Arabic"/>
              </a:rPr>
              <a:t>على التوالي، أي أن المؤسسة كانت تعاني من نقص السيولة النقدية الجاهزة، أما في سنة </a:t>
            </a:r>
            <a:r>
              <a:rPr lang="en-US" sz="2400" b="1" dirty="0">
                <a:latin typeface="Traditional Arabic"/>
                <a:ea typeface="Calibri"/>
                <a:cs typeface="Arial"/>
              </a:rPr>
              <a:t>2010 </a:t>
            </a:r>
            <a:r>
              <a:rPr lang="ar-SA" sz="2400" b="1" dirty="0">
                <a:latin typeface="Calibri"/>
                <a:ea typeface="Calibri"/>
                <a:cs typeface="Traditional Arabic"/>
              </a:rPr>
              <a:t>فتم تحقيق أقصى حد لهذه النسبة بمقدار </a:t>
            </a:r>
            <a:r>
              <a:rPr lang="en-US" sz="2400" b="1" dirty="0">
                <a:latin typeface="Traditional Arabic"/>
                <a:ea typeface="Calibri"/>
                <a:cs typeface="Arial"/>
              </a:rPr>
              <a:t>%35.39 </a:t>
            </a:r>
            <a:r>
              <a:rPr lang="ar-SA" sz="2400" b="1" dirty="0">
                <a:latin typeface="Calibri"/>
                <a:ea typeface="Calibri"/>
                <a:cs typeface="Traditional Arabic"/>
              </a:rPr>
              <a:t>أي أن بإمكان المؤسسة أن تغطي ديو</a:t>
            </a:r>
            <a:r>
              <a:rPr lang="ar-DZ" sz="2400" b="1" dirty="0">
                <a:latin typeface="Calibri"/>
                <a:ea typeface="Calibri"/>
                <a:cs typeface="Traditional Arabic"/>
              </a:rPr>
              <a:t>نه</a:t>
            </a:r>
            <a:r>
              <a:rPr lang="ar-SA" sz="2400" b="1" dirty="0">
                <a:latin typeface="Calibri"/>
                <a:ea typeface="Calibri"/>
                <a:cs typeface="Traditional Arabic"/>
              </a:rPr>
              <a:t>ا القصيرة الأجل بنسبة </a:t>
            </a:r>
            <a:r>
              <a:rPr lang="en-US" sz="2400" b="1" dirty="0">
                <a:latin typeface="Traditional Arabic"/>
                <a:ea typeface="Calibri"/>
                <a:cs typeface="Arial"/>
              </a:rPr>
              <a:t>%35.39 </a:t>
            </a:r>
            <a:r>
              <a:rPr lang="ar-SA" sz="2400" b="1" dirty="0">
                <a:latin typeface="Calibri"/>
                <a:ea typeface="Calibri"/>
                <a:cs typeface="Traditional Arabic"/>
              </a:rPr>
              <a:t>بالقيم الجاهزة فقط، هذا ما يؤكد قيام المؤسسة باستثمار أموالها عوض الاحتفاظ</a:t>
            </a:r>
            <a:r>
              <a:rPr lang="ar-DZ" sz="2400" b="1" dirty="0">
                <a:latin typeface="Calibri"/>
                <a:ea typeface="Calibri"/>
                <a:cs typeface="Traditional Arabic"/>
              </a:rPr>
              <a:t> به</a:t>
            </a:r>
            <a:r>
              <a:rPr lang="ar-SA" sz="2400" b="1" dirty="0">
                <a:latin typeface="Calibri"/>
                <a:ea typeface="Calibri"/>
                <a:cs typeface="Traditional Arabic"/>
              </a:rPr>
              <a:t>ا في شكل سيولة </a:t>
            </a:r>
            <a:r>
              <a:rPr lang="ar-SA" sz="2400" b="1" dirty="0" smtClean="0">
                <a:latin typeface="Calibri"/>
                <a:ea typeface="Calibri"/>
                <a:cs typeface="Traditional Arabic"/>
              </a:rPr>
              <a:t>مجمدة</a:t>
            </a:r>
            <a:r>
              <a:rPr lang="ar-DZ" sz="2400" b="1" dirty="0" smtClean="0">
                <a:latin typeface="Traditional Arabic"/>
                <a:ea typeface="Calibri"/>
                <a:cs typeface="Arial"/>
              </a:rPr>
              <a:t>،</a:t>
            </a:r>
            <a:r>
              <a:rPr lang="ar-DZ" sz="2400" b="1" dirty="0" smtClean="0">
                <a:latin typeface="Traditional Arabic"/>
                <a:ea typeface="Calibri"/>
                <a:cs typeface="+mj-cs"/>
              </a:rPr>
              <a:t>لكن يبقى هذا بشكل قليل وغير كاف.</a:t>
            </a:r>
            <a:endParaRPr lang="en-US" sz="1600" b="1" dirty="0">
              <a:effectLst/>
              <a:latin typeface="Calibri"/>
              <a:ea typeface="Calibri"/>
              <a:cs typeface="+mj-cs"/>
            </a:endParaRPr>
          </a:p>
        </p:txBody>
      </p:sp>
    </p:spTree>
    <p:extLst>
      <p:ext uri="{BB962C8B-B14F-4D97-AF65-F5344CB8AC3E}">
        <p14:creationId xmlns:p14="http://schemas.microsoft.com/office/powerpoint/2010/main" val="16604384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908720"/>
            <a:ext cx="8286285" cy="417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7092280" y="908720"/>
            <a:ext cx="360040" cy="43204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r>
              <a:rPr lang="ar-DZ" sz="2400" b="1" dirty="0" smtClean="0"/>
              <a:t>4</a:t>
            </a:r>
            <a:endParaRPr lang="ar-DZ" sz="2400" b="1" dirty="0"/>
          </a:p>
        </p:txBody>
      </p:sp>
    </p:spTree>
    <p:extLst>
      <p:ext uri="{BB962C8B-B14F-4D97-AF65-F5344CB8AC3E}">
        <p14:creationId xmlns:p14="http://schemas.microsoft.com/office/powerpoint/2010/main" val="1022295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a:bodyPr>
          <a:lstStyle/>
          <a:p>
            <a:endParaRPr lang="ar-DZ" dirty="0" smtClean="0">
              <a:latin typeface="Traditional Arabic" pitchFamily="18" charset="-78"/>
              <a:cs typeface="Traditional Arabic" pitchFamily="18" charset="-78"/>
            </a:endParaRPr>
          </a:p>
          <a:p>
            <a:r>
              <a:rPr lang="ar-DZ" sz="2400" b="1" dirty="0">
                <a:effectLst>
                  <a:outerShdw blurRad="38100" dist="25400" dir="5400000" algn="tl" rotWithShape="0">
                    <a:srgbClr val="000000">
                      <a:alpha val="43000"/>
                    </a:srgbClr>
                  </a:outerShdw>
                </a:effectLst>
                <a:latin typeface="Traditional Arabic" pitchFamily="18" charset="-78"/>
                <a:ea typeface="+mj-ea"/>
                <a:cs typeface="Traditional Arabic" pitchFamily="18" charset="-78"/>
              </a:rPr>
              <a:t>تمهيد :</a:t>
            </a:r>
            <a:r>
              <a:rPr lang="ar-DZ" sz="1400" b="1" dirty="0">
                <a:effectLst>
                  <a:outerShdw blurRad="38100" dist="25400" dir="5400000" algn="tl" rotWithShape="0">
                    <a:srgbClr val="000000">
                      <a:alpha val="43000"/>
                    </a:srgbClr>
                  </a:outerShdw>
                </a:effectLst>
                <a:latin typeface="Traditional Arabic" pitchFamily="18" charset="-78"/>
                <a:ea typeface="+mj-ea"/>
                <a:cs typeface="Traditional Arabic" pitchFamily="18" charset="-78"/>
              </a:rPr>
              <a:t/>
            </a:r>
            <a:br>
              <a:rPr lang="ar-DZ" sz="1400" b="1" dirty="0">
                <a:effectLst>
                  <a:outerShdw blurRad="38100" dist="25400" dir="5400000" algn="tl" rotWithShape="0">
                    <a:srgbClr val="000000">
                      <a:alpha val="43000"/>
                    </a:srgbClr>
                  </a:outerShdw>
                </a:effectLst>
                <a:latin typeface="Traditional Arabic" pitchFamily="18" charset="-78"/>
                <a:ea typeface="+mj-ea"/>
                <a:cs typeface="Traditional Arabic" pitchFamily="18" charset="-78"/>
              </a:rPr>
            </a:br>
            <a:r>
              <a:rPr lang="ar-DZ" sz="1400" b="1" dirty="0">
                <a:effectLst>
                  <a:outerShdw blurRad="38100" dist="25400" dir="5400000" algn="tl" rotWithShape="0">
                    <a:srgbClr val="000000">
                      <a:alpha val="43000"/>
                    </a:srgbClr>
                  </a:outerShdw>
                </a:effectLst>
                <a:latin typeface="Traditional Arabic" pitchFamily="18" charset="-78"/>
                <a:ea typeface="+mj-ea"/>
                <a:cs typeface="Traditional Arabic" pitchFamily="18" charset="-78"/>
              </a:rPr>
              <a:t>    </a:t>
            </a:r>
            <a:r>
              <a:rPr lang="ar-DZ" sz="1400" dirty="0">
                <a:effectLst>
                  <a:outerShdw blurRad="38100" dist="25400" dir="5400000" algn="tl" rotWithShape="0">
                    <a:srgbClr val="000000">
                      <a:alpha val="43000"/>
                    </a:srgbClr>
                  </a:outerShdw>
                </a:effectLst>
                <a:latin typeface="Traditional Arabic" pitchFamily="18" charset="-78"/>
                <a:ea typeface="+mj-ea"/>
                <a:cs typeface="Traditional Arabic" pitchFamily="18" charset="-78"/>
              </a:rPr>
              <a:t>  </a:t>
            </a:r>
            <a:r>
              <a:rPr lang="ar-SA" sz="1000" dirty="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 </a:t>
            </a:r>
            <a:r>
              <a:rPr lang="ar-DZ" sz="2500" dirty="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تواجه المؤسسات المعاصرة تحديات كبيرة تتجلى في مدى  قدرتها على البقاء والاستمرار وسط متغيرات بيئية تمتاز بالديناميكية المستمرة، أهم ما نتج عنها اشتداد حدة المنافسة ليس فقط على المستوى المحلي بل حتى على المستوى الدولي. وبالتالي السبيل الوحيد لتتمكن هذه المؤسسات من البقاء في ظل هذه الظروف، هو تحقيق الفعالية في التسيير لتضمن بذلك نموها واستمرارها.</a:t>
            </a:r>
            <a:br>
              <a:rPr lang="ar-DZ" sz="2500" dirty="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br>
            <a:r>
              <a:rPr lang="ar-DZ" sz="2500" dirty="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      لذا اصبح لزاما عليها ان تقوم بتطبيق منهجية ومسعى منطقي للتحليل و التقييم الواضح</a:t>
            </a:r>
            <a:r>
              <a:rPr lang="ar-DZ" sz="1600" dirty="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 </a:t>
            </a:r>
            <a:r>
              <a:rPr lang="ar-DZ" sz="2500" dirty="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لأدائها في ظل بيئة معلوماتية جيدة ، </a:t>
            </a:r>
            <a:r>
              <a:rPr lang="ar-DZ" sz="2500" dirty="0" smtClean="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و </a:t>
            </a:r>
            <a:r>
              <a:rPr lang="ar-DZ" sz="2500" dirty="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يعد تحليل الأداء المالي في المؤسسة الاقتصادية احد المقومات الأساسية للعملية الرقابية </a:t>
            </a:r>
            <a:r>
              <a:rPr lang="ar-DZ" sz="2500" dirty="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 في نفس السياق تستطيع المؤسسة من خلال التحليل والتقييم الجيد لأدائها باستخدام للمؤشرات والادوات المالية </a:t>
            </a:r>
            <a:r>
              <a:rPr lang="ar-DZ" sz="2500" dirty="0" smtClean="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التأكد </a:t>
            </a:r>
            <a:r>
              <a:rPr lang="ar-DZ" sz="2500" dirty="0">
                <a:effectLst>
                  <a:outerShdw blurRad="38100" dist="25400" dir="5400000" algn="tl" rotWithShape="0">
                    <a:srgbClr val="000000">
                      <a:alpha val="43000"/>
                    </a:srgbClr>
                  </a:outerShdw>
                </a:effectLst>
                <a:latin typeface="Traditional Arabic" pitchFamily="18" charset="-78"/>
                <a:ea typeface="Times New Roman"/>
                <a:cs typeface="Traditional Arabic" pitchFamily="18" charset="-78"/>
              </a:rPr>
              <a:t>من حسن استعمال مواردها وطاقاتها استعمالا عقلانيا يخولها بطريقة أو بأخرى من تجاوز العقبات وتحقيق الأهداف المسطرة. وبالتالي فان هذا الاختيار  يسمح لنا بقيادة المؤسسة في الاتجاه الصحيح. وعليه ، من خلال هذا الطرح تتبادر الى أذهاننا الإشكالية التالية:.</a:t>
            </a:r>
            <a:endParaRPr lang="ar-DZ" dirty="0">
              <a:latin typeface="Traditional Arabic" pitchFamily="18" charset="-78"/>
              <a:cs typeface="Traditional Arabic" pitchFamily="18" charset="-78"/>
            </a:endParaRPr>
          </a:p>
        </p:txBody>
      </p:sp>
    </p:spTree>
    <p:extLst>
      <p:ext uri="{BB962C8B-B14F-4D97-AF65-F5344CB8AC3E}">
        <p14:creationId xmlns:p14="http://schemas.microsoft.com/office/powerpoint/2010/main" val="39741047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775920"/>
          </a:xfrm>
        </p:spPr>
        <p:txBody>
          <a:bodyPr/>
          <a:lstStyle/>
          <a:p>
            <a:r>
              <a:rPr lang="ar-DZ" b="1" dirty="0" smtClean="0">
                <a:cs typeface="+mj-cs"/>
              </a:rPr>
              <a:t>الخاتمة</a:t>
            </a:r>
            <a:r>
              <a:rPr lang="ar-DZ" dirty="0" smtClean="0"/>
              <a:t> :</a:t>
            </a:r>
          </a:p>
          <a:p>
            <a:pPr>
              <a:lnSpc>
                <a:spcPct val="115000"/>
              </a:lnSpc>
              <a:spcAft>
                <a:spcPts val="1000"/>
              </a:spcAft>
              <a:tabLst>
                <a:tab pos="2064385" algn="l"/>
              </a:tabLst>
            </a:pPr>
            <a:r>
              <a:rPr lang="ar-SA" sz="2800" dirty="0">
                <a:ea typeface="Calibri"/>
                <a:cs typeface="Traditional Arabic"/>
              </a:rPr>
              <a:t>تعتبر مؤسسة</a:t>
            </a:r>
            <a:r>
              <a:rPr lang="en-US" sz="2800" dirty="0">
                <a:latin typeface="Traditional Arabic"/>
                <a:ea typeface="Calibri"/>
              </a:rPr>
              <a:t>" </a:t>
            </a:r>
            <a:r>
              <a:rPr lang="ar-DZ" sz="2800" dirty="0">
                <a:ea typeface="Calibri"/>
                <a:cs typeface="Traditional Arabic"/>
              </a:rPr>
              <a:t>رويبة </a:t>
            </a:r>
            <a:r>
              <a:rPr lang="fr-FR" sz="2800" dirty="0" smtClean="0">
                <a:ea typeface="Calibri"/>
                <a:cs typeface="Traditional Arabic"/>
              </a:rPr>
              <a:t>NCA </a:t>
            </a:r>
            <a:r>
              <a:rPr lang="ar-DZ" sz="2800" dirty="0">
                <a:ea typeface="Calibri"/>
                <a:cs typeface="Traditional Arabic"/>
              </a:rPr>
              <a:t> "</a:t>
            </a:r>
            <a:r>
              <a:rPr lang="ar-SA" sz="2800" dirty="0" smtClean="0">
                <a:ea typeface="Calibri"/>
                <a:cs typeface="Traditional Arabic"/>
              </a:rPr>
              <a:t>من </a:t>
            </a:r>
            <a:r>
              <a:rPr lang="ar-SA" sz="2800" dirty="0">
                <a:ea typeface="Calibri"/>
                <a:cs typeface="Traditional Arabic"/>
              </a:rPr>
              <a:t>بين المؤسسات الرائدة في السوق </a:t>
            </a:r>
            <a:r>
              <a:rPr lang="ar-DZ" sz="2800" dirty="0" smtClean="0">
                <a:ea typeface="Calibri"/>
                <a:cs typeface="Traditional Arabic"/>
              </a:rPr>
              <a:t>،</a:t>
            </a:r>
            <a:r>
              <a:rPr lang="ar-SA" sz="2800" dirty="0">
                <a:latin typeface="Calibri"/>
                <a:ea typeface="Calibri"/>
                <a:cs typeface="Traditional Arabic"/>
              </a:rPr>
              <a:t> إن المؤسسة تتمتع بأداء تجاري جيد، حيث نلاحظ زيادة مستمرة في المبيعات وبالتالي زيادة في رقم</a:t>
            </a:r>
            <a:r>
              <a:rPr lang="en-US" sz="2800" dirty="0">
                <a:latin typeface="Traditional Arabic"/>
                <a:ea typeface="Calibri"/>
                <a:cs typeface="Arial"/>
              </a:rPr>
              <a:t> </a:t>
            </a:r>
            <a:endParaRPr lang="en-US" sz="1800" dirty="0">
              <a:latin typeface="Calibri"/>
              <a:ea typeface="Calibri"/>
              <a:cs typeface="Arial"/>
            </a:endParaRPr>
          </a:p>
          <a:p>
            <a:pPr>
              <a:lnSpc>
                <a:spcPct val="115000"/>
              </a:lnSpc>
              <a:spcAft>
                <a:spcPts val="1000"/>
              </a:spcAft>
              <a:tabLst>
                <a:tab pos="2064385" algn="l"/>
              </a:tabLst>
            </a:pPr>
            <a:r>
              <a:rPr lang="ar-SA" sz="2800" dirty="0">
                <a:latin typeface="Calibri"/>
                <a:ea typeface="Calibri"/>
                <a:cs typeface="Traditional Arabic"/>
              </a:rPr>
              <a:t>الأعمال، أما بالنسبة لأدائها المالي فتوصلنا إلى أ</a:t>
            </a:r>
            <a:r>
              <a:rPr lang="ar-DZ" sz="2800" dirty="0">
                <a:latin typeface="Calibri"/>
                <a:ea typeface="Calibri"/>
                <a:cs typeface="Traditional Arabic"/>
              </a:rPr>
              <a:t>نه</a:t>
            </a:r>
            <a:r>
              <a:rPr lang="ar-SA" sz="2800" dirty="0">
                <a:latin typeface="Calibri"/>
                <a:ea typeface="Calibri"/>
                <a:cs typeface="Traditional Arabic"/>
              </a:rPr>
              <a:t>ا تعاني من </a:t>
            </a:r>
            <a:r>
              <a:rPr lang="ar-DZ" sz="2800" dirty="0" smtClean="0">
                <a:latin typeface="Calibri"/>
                <a:ea typeface="Calibri"/>
                <a:cs typeface="Traditional Arabic"/>
              </a:rPr>
              <a:t>نقص استغلال السيولة المالية خلال سنوات </a:t>
            </a:r>
            <a:r>
              <a:rPr lang="ar-DZ" sz="2800" dirty="0">
                <a:latin typeface="Calibri"/>
                <a:ea typeface="Calibri"/>
                <a:cs typeface="Traditional Arabic"/>
              </a:rPr>
              <a:t>الدراسة </a:t>
            </a:r>
            <a:r>
              <a:rPr lang="ar-DZ" sz="2800" dirty="0" smtClean="0">
                <a:latin typeface="Calibri"/>
                <a:ea typeface="Calibri"/>
                <a:cs typeface="Traditional Arabic"/>
              </a:rPr>
              <a:t>مع ان  </a:t>
            </a:r>
            <a:r>
              <a:rPr lang="ar-DZ" sz="2800" dirty="0">
                <a:latin typeface="Calibri"/>
                <a:ea typeface="Calibri"/>
                <a:cs typeface="Traditional Arabic"/>
              </a:rPr>
              <a:t>المؤسسة متأخرة في تجديد وسائل إنتاجها وعليها تدارك هذا الامر</a:t>
            </a:r>
            <a:r>
              <a:rPr lang="ar-DZ" sz="2800" dirty="0" smtClean="0">
                <a:latin typeface="Calibri"/>
                <a:ea typeface="Calibri"/>
                <a:cs typeface="Traditional Arabic"/>
              </a:rPr>
              <a:t>، و</a:t>
            </a:r>
            <a:r>
              <a:rPr lang="ar-SA" sz="2800" dirty="0" smtClean="0">
                <a:latin typeface="Calibri"/>
                <a:ea typeface="Calibri"/>
                <a:cs typeface="Traditional Arabic"/>
              </a:rPr>
              <a:t>نستطيع </a:t>
            </a:r>
            <a:r>
              <a:rPr lang="ar-SA" sz="2800" dirty="0">
                <a:latin typeface="Calibri"/>
                <a:ea typeface="Calibri"/>
                <a:cs typeface="Traditional Arabic"/>
              </a:rPr>
              <a:t>القول أن وضعيتها المالية جيدة </a:t>
            </a:r>
            <a:r>
              <a:rPr lang="ar-DZ" sz="2800" dirty="0" smtClean="0">
                <a:latin typeface="Calibri"/>
                <a:ea typeface="Calibri"/>
                <a:cs typeface="Traditional Arabic"/>
              </a:rPr>
              <a:t>طوال </a:t>
            </a:r>
            <a:r>
              <a:rPr lang="ar-SA" sz="2800" dirty="0" smtClean="0">
                <a:latin typeface="Calibri"/>
                <a:ea typeface="Calibri"/>
                <a:cs typeface="Traditional Arabic"/>
              </a:rPr>
              <a:t> </a:t>
            </a:r>
            <a:r>
              <a:rPr lang="ar-SA" sz="2800" dirty="0">
                <a:latin typeface="Calibri"/>
                <a:ea typeface="Calibri"/>
                <a:cs typeface="Traditional Arabic"/>
              </a:rPr>
              <a:t>فترة الدراسة، وهذا يُترجم من خلال النتائج الجيدة التي حققتها المؤسسة</a:t>
            </a:r>
            <a:r>
              <a:rPr lang="en-US" sz="2800" dirty="0">
                <a:latin typeface="Traditional Arabic"/>
                <a:ea typeface="Calibri"/>
                <a:cs typeface="Arial"/>
              </a:rPr>
              <a:t>. </a:t>
            </a:r>
            <a:r>
              <a:rPr lang="ar-SA" sz="2800" dirty="0">
                <a:latin typeface="Calibri"/>
                <a:ea typeface="Calibri"/>
                <a:cs typeface="Traditional Arabic"/>
              </a:rPr>
              <a:t>بالإضافة إلى ما سبق نجد أن</a:t>
            </a:r>
            <a:r>
              <a:rPr lang="ar-DZ" sz="2800" dirty="0">
                <a:latin typeface="Calibri"/>
                <a:ea typeface="Calibri"/>
                <a:cs typeface="Traditional Arabic"/>
              </a:rPr>
              <a:t>ها</a:t>
            </a:r>
            <a:r>
              <a:rPr lang="ar-SA" sz="2800" dirty="0">
                <a:latin typeface="Calibri"/>
                <a:ea typeface="Calibri"/>
                <a:cs typeface="Traditional Arabic"/>
              </a:rPr>
              <a:t> تركز على تقنية استخدام المؤشرات</a:t>
            </a:r>
            <a:r>
              <a:rPr lang="ar-DZ" sz="2800" dirty="0">
                <a:latin typeface="Calibri"/>
                <a:ea typeface="Calibri"/>
                <a:cs typeface="Traditional Arabic"/>
              </a:rPr>
              <a:t> المالية </a:t>
            </a:r>
            <a:r>
              <a:rPr lang="ar-SA" sz="2800" dirty="0">
                <a:latin typeface="Calibri"/>
                <a:ea typeface="Calibri"/>
                <a:cs typeface="Traditional Arabic"/>
              </a:rPr>
              <a:t>وهذا خاصة للقيام بعملية التحليل والتي من خلالها يتم متابعة الأداء المالي وبالتالي تطويره باستمرار</a:t>
            </a:r>
            <a:r>
              <a:rPr lang="en-US" sz="2800" b="1" dirty="0" smtClean="0">
                <a:latin typeface="Traditional Arabic"/>
                <a:ea typeface="Calibri"/>
                <a:cs typeface="Arial"/>
              </a:rPr>
              <a:t>.</a:t>
            </a:r>
            <a:r>
              <a:rPr lang="ar-DZ" sz="2800" dirty="0" smtClean="0">
                <a:latin typeface="Traditional Arabic"/>
                <a:ea typeface="Calibri"/>
                <a:cs typeface="+mj-cs"/>
              </a:rPr>
              <a:t>هذا مما شجعها وادى بها في الاخير  الى الدخول في البورصة .</a:t>
            </a:r>
            <a:endParaRPr lang="en-US" sz="1800" dirty="0">
              <a:latin typeface="Calibri"/>
              <a:ea typeface="Calibri"/>
              <a:cs typeface="+mj-cs"/>
            </a:endParaRPr>
          </a:p>
          <a:p>
            <a:endParaRPr lang="ar-DZ" dirty="0" smtClean="0"/>
          </a:p>
          <a:p>
            <a:endParaRPr lang="ar-DZ" dirty="0"/>
          </a:p>
        </p:txBody>
      </p:sp>
    </p:spTree>
    <p:extLst>
      <p:ext uri="{BB962C8B-B14F-4D97-AF65-F5344CB8AC3E}">
        <p14:creationId xmlns:p14="http://schemas.microsoft.com/office/powerpoint/2010/main" val="522672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703912"/>
          </a:xfrm>
        </p:spPr>
        <p:txBody>
          <a:bodyPr/>
          <a:lstStyle/>
          <a:p>
            <a:endParaRPr lang="ar-DZ" dirty="0"/>
          </a:p>
        </p:txBody>
      </p:sp>
    </p:spTree>
    <p:extLst>
      <p:ext uri="{BB962C8B-B14F-4D97-AF65-F5344CB8AC3E}">
        <p14:creationId xmlns:p14="http://schemas.microsoft.com/office/powerpoint/2010/main" val="34955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endParaRPr lang="ar-DZ" dirty="0" smtClean="0"/>
          </a:p>
          <a:p>
            <a:pPr marL="0" lvl="0" indent="0" algn="ctr">
              <a:buClr>
                <a:srgbClr val="0BD0D9"/>
              </a:buClr>
              <a:buNone/>
            </a:pPr>
            <a:r>
              <a:rPr lang="ar-DZ" sz="4000" b="1" dirty="0" smtClean="0">
                <a:solidFill>
                  <a:prstClr val="black"/>
                </a:solidFill>
                <a:latin typeface="Traditional Arabic" pitchFamily="18" charset="-78"/>
                <a:cs typeface="Traditional Arabic" pitchFamily="18" charset="-78"/>
              </a:rPr>
              <a:t>الاشكالية </a:t>
            </a:r>
            <a:r>
              <a:rPr lang="ar-DZ" sz="4000" b="1" dirty="0">
                <a:solidFill>
                  <a:prstClr val="black"/>
                </a:solidFill>
                <a:latin typeface="Traditional Arabic" pitchFamily="18" charset="-78"/>
                <a:cs typeface="Traditional Arabic" pitchFamily="18" charset="-78"/>
              </a:rPr>
              <a:t>العامة</a:t>
            </a:r>
            <a:r>
              <a:rPr lang="ar-DZ" sz="4000" b="1" dirty="0" smtClean="0">
                <a:solidFill>
                  <a:prstClr val="black"/>
                </a:solidFill>
                <a:latin typeface="Traditional Arabic" pitchFamily="18" charset="-78"/>
                <a:cs typeface="Traditional Arabic" pitchFamily="18" charset="-78"/>
              </a:rPr>
              <a:t>:</a:t>
            </a:r>
          </a:p>
          <a:p>
            <a:pPr marL="0" lvl="0" indent="0">
              <a:buClr>
                <a:srgbClr val="0BD0D9"/>
              </a:buClr>
              <a:buNone/>
            </a:pPr>
            <a:endParaRPr lang="ar-DZ" b="1" dirty="0">
              <a:solidFill>
                <a:prstClr val="black"/>
              </a:solidFill>
              <a:latin typeface="Traditional Arabic" pitchFamily="18" charset="-78"/>
              <a:cs typeface="Traditional Arabic" pitchFamily="18" charset="-78"/>
            </a:endParaRPr>
          </a:p>
          <a:p>
            <a:pPr marL="0" lvl="0" indent="0">
              <a:buClr>
                <a:srgbClr val="0BD0D9"/>
              </a:buClr>
              <a:buNone/>
            </a:pPr>
            <a:endParaRPr lang="ar-DZ" b="1" dirty="0" smtClean="0">
              <a:solidFill>
                <a:prstClr val="black"/>
              </a:solidFill>
              <a:latin typeface="Traditional Arabic" pitchFamily="18" charset="-78"/>
              <a:cs typeface="Traditional Arabic" pitchFamily="18" charset="-78"/>
            </a:endParaRPr>
          </a:p>
          <a:p>
            <a:pPr marL="0" lvl="0" indent="0">
              <a:buClr>
                <a:srgbClr val="0BD0D9"/>
              </a:buClr>
              <a:buNone/>
            </a:pPr>
            <a:endParaRPr lang="ar-DZ" b="1" dirty="0">
              <a:solidFill>
                <a:prstClr val="black"/>
              </a:solidFill>
              <a:latin typeface="Traditional Arabic" pitchFamily="18" charset="-78"/>
              <a:cs typeface="Traditional Arabic" pitchFamily="18" charset="-78"/>
            </a:endParaRPr>
          </a:p>
          <a:p>
            <a:pPr lvl="0" algn="justLow">
              <a:lnSpc>
                <a:spcPct val="115000"/>
              </a:lnSpc>
              <a:buClr>
                <a:srgbClr val="0BD0D9"/>
              </a:buClr>
            </a:pPr>
            <a:r>
              <a:rPr lang="ar-DZ" sz="2800" b="1" dirty="0" smtClean="0">
                <a:solidFill>
                  <a:prstClr val="black"/>
                </a:solidFill>
                <a:latin typeface="Times New Roman"/>
                <a:ea typeface="Times New Roman"/>
                <a:cs typeface="Traditional Arabic"/>
              </a:rPr>
              <a:t>- </a:t>
            </a:r>
            <a:r>
              <a:rPr lang="ar-DZ" sz="2800" b="1" dirty="0">
                <a:solidFill>
                  <a:prstClr val="black"/>
                </a:solidFill>
                <a:latin typeface="Times New Roman"/>
                <a:ea typeface="Times New Roman"/>
                <a:cs typeface="Traditional Arabic"/>
              </a:rPr>
              <a:t>ما مدى مساهمة استخدام المؤشرات المالية في تحليل و تقييم أداء المؤسسة الاقتصادية؟</a:t>
            </a:r>
            <a:endParaRPr lang="ar-DZ" sz="2000" dirty="0">
              <a:solidFill>
                <a:prstClr val="black"/>
              </a:solidFill>
              <a:latin typeface="Traditional Arabic" pitchFamily="18" charset="-78"/>
              <a:cs typeface="Traditional Arabic" pitchFamily="18" charset="-78"/>
            </a:endParaRPr>
          </a:p>
          <a:p>
            <a:endParaRPr lang="ar-DZ" dirty="0" smtClean="0"/>
          </a:p>
          <a:p>
            <a:endParaRPr lang="ar-DZ" dirty="0"/>
          </a:p>
        </p:txBody>
      </p:sp>
    </p:spTree>
    <p:extLst>
      <p:ext uri="{BB962C8B-B14F-4D97-AF65-F5344CB8AC3E}">
        <p14:creationId xmlns:p14="http://schemas.microsoft.com/office/powerpoint/2010/main" val="689703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lstStyle/>
          <a:p>
            <a:endParaRPr lang="ar-DZ" dirty="0" smtClean="0"/>
          </a:p>
          <a:p>
            <a:r>
              <a:rPr lang="ar-DZ" b="1" dirty="0" smtClean="0">
                <a:latin typeface="Traditional Arabic" pitchFamily="18" charset="-78"/>
                <a:cs typeface="Traditional Arabic" pitchFamily="18" charset="-78"/>
              </a:rPr>
              <a:t>الاشكاليات الفرعية:</a:t>
            </a:r>
          </a:p>
          <a:p>
            <a:pPr algn="justLow">
              <a:lnSpc>
                <a:spcPct val="115000"/>
              </a:lnSpc>
              <a:spcAft>
                <a:spcPts val="1000"/>
              </a:spcAft>
            </a:pPr>
            <a:r>
              <a:rPr lang="ar-DZ" sz="2800" dirty="0">
                <a:solidFill>
                  <a:srgbClr val="000000"/>
                </a:solidFill>
                <a:latin typeface="Calibri"/>
                <a:ea typeface="Times New Roman"/>
                <a:cs typeface="Traditional Arabic"/>
              </a:rPr>
              <a:t>على أساس هذه الإشكالية يمكن لنا طرح جملة من التساؤلات الفرعية التي نعرضها فيما يلي:</a:t>
            </a:r>
            <a:endParaRPr lang="en-US" sz="1800" dirty="0">
              <a:latin typeface="Calibri"/>
              <a:ea typeface="Times New Roman"/>
              <a:cs typeface="Arial"/>
            </a:endParaRPr>
          </a:p>
          <a:p>
            <a:pPr algn="justLow">
              <a:lnSpc>
                <a:spcPct val="115000"/>
              </a:lnSpc>
              <a:spcAft>
                <a:spcPts val="1000"/>
              </a:spcAft>
            </a:pPr>
            <a:r>
              <a:rPr lang="ar-DZ" sz="2800" b="1" dirty="0">
                <a:latin typeface="Calibri"/>
                <a:ea typeface="Times New Roman"/>
                <a:cs typeface="Traditional Arabic"/>
              </a:rPr>
              <a:t>1- </a:t>
            </a:r>
            <a:r>
              <a:rPr lang="ar-DZ" sz="2800" dirty="0">
                <a:latin typeface="Calibri"/>
                <a:ea typeface="Times New Roman"/>
                <a:cs typeface="Traditional Arabic"/>
              </a:rPr>
              <a:t>ما هي أهم المؤشرات المالية </a:t>
            </a:r>
            <a:r>
              <a:rPr lang="ar-DZ" sz="2800" dirty="0" smtClean="0">
                <a:latin typeface="Calibri"/>
                <a:ea typeface="Times New Roman"/>
                <a:cs typeface="Traditional Arabic"/>
              </a:rPr>
              <a:t>المستخدمة </a:t>
            </a:r>
            <a:r>
              <a:rPr lang="ar-DZ" sz="2800" dirty="0">
                <a:latin typeface="Calibri"/>
                <a:ea typeface="Times New Roman"/>
                <a:cs typeface="Traditional Arabic"/>
              </a:rPr>
              <a:t>في تحليل أداء المؤسسة الاقتصادية؟</a:t>
            </a:r>
            <a:endParaRPr lang="en-US" sz="1800" dirty="0">
              <a:latin typeface="Calibri"/>
              <a:ea typeface="Times New Roman"/>
              <a:cs typeface="Arial"/>
            </a:endParaRPr>
          </a:p>
          <a:p>
            <a:pPr algn="justLow">
              <a:lnSpc>
                <a:spcPct val="115000"/>
              </a:lnSpc>
              <a:spcAft>
                <a:spcPts val="1000"/>
              </a:spcAft>
            </a:pPr>
            <a:r>
              <a:rPr lang="ar-DZ" sz="2800" b="1" dirty="0">
                <a:latin typeface="Calibri"/>
                <a:ea typeface="Times New Roman"/>
                <a:cs typeface="Traditional Arabic"/>
              </a:rPr>
              <a:t>2-</a:t>
            </a:r>
            <a:r>
              <a:rPr lang="ar-DZ" sz="2800" dirty="0">
                <a:latin typeface="Calibri"/>
                <a:ea typeface="Times New Roman"/>
                <a:cs typeface="Traditional Arabic"/>
              </a:rPr>
              <a:t>كيف</a:t>
            </a:r>
            <a:r>
              <a:rPr lang="ar-DZ" sz="2800" b="1" dirty="0">
                <a:latin typeface="Calibri"/>
                <a:ea typeface="Times New Roman"/>
                <a:cs typeface="Traditional Arabic"/>
              </a:rPr>
              <a:t> </a:t>
            </a:r>
            <a:r>
              <a:rPr lang="ar-DZ" sz="2800" dirty="0">
                <a:latin typeface="Calibri"/>
                <a:ea typeface="Times New Roman"/>
                <a:cs typeface="Traditional Arabic"/>
              </a:rPr>
              <a:t>يتم اختيار هذه المؤشرات وما هي المعايير المتبعة في ذالك ؟</a:t>
            </a:r>
            <a:endParaRPr lang="en-US" sz="1800" dirty="0">
              <a:latin typeface="Calibri"/>
              <a:ea typeface="Times New Roman"/>
              <a:cs typeface="Arial"/>
            </a:endParaRPr>
          </a:p>
          <a:p>
            <a:pPr algn="justLow">
              <a:lnSpc>
                <a:spcPct val="115000"/>
              </a:lnSpc>
              <a:spcAft>
                <a:spcPts val="1000"/>
              </a:spcAft>
            </a:pPr>
            <a:r>
              <a:rPr lang="ar-DZ" sz="2800" b="1" dirty="0">
                <a:latin typeface="Calibri"/>
                <a:ea typeface="Times New Roman"/>
                <a:cs typeface="Traditional Arabic"/>
              </a:rPr>
              <a:t>3-</a:t>
            </a:r>
            <a:r>
              <a:rPr lang="ar-DZ" sz="2800" dirty="0">
                <a:latin typeface="Calibri"/>
                <a:ea typeface="Times New Roman"/>
                <a:cs typeface="Traditional Arabic"/>
              </a:rPr>
              <a:t> ما المفهوم الذي يمكن اعطاؤه للأداء  ؟</a:t>
            </a:r>
            <a:endParaRPr lang="en-US" sz="1800" dirty="0">
              <a:latin typeface="Calibri"/>
              <a:ea typeface="Times New Roman"/>
              <a:cs typeface="Arial"/>
            </a:endParaRPr>
          </a:p>
          <a:p>
            <a:pPr algn="justLow">
              <a:lnSpc>
                <a:spcPct val="115000"/>
              </a:lnSpc>
              <a:spcAft>
                <a:spcPts val="1000"/>
              </a:spcAft>
            </a:pPr>
            <a:r>
              <a:rPr lang="ar-DZ" sz="2800" b="1" dirty="0">
                <a:latin typeface="Calibri"/>
                <a:ea typeface="Times New Roman"/>
                <a:cs typeface="Traditional Arabic"/>
              </a:rPr>
              <a:t>4-</a:t>
            </a:r>
            <a:r>
              <a:rPr lang="ar-DZ" sz="2800" dirty="0">
                <a:latin typeface="Calibri"/>
                <a:ea typeface="Times New Roman"/>
                <a:cs typeface="Traditional Arabic"/>
              </a:rPr>
              <a:t>فيما يساهم تحليل وتقييم الاداء المالي للمؤسسة الاقتصادية من خلال دراسة مؤسسة رويبة للعصائر والمشروبات ؟</a:t>
            </a:r>
            <a:endParaRPr lang="en-US" sz="1800" dirty="0">
              <a:latin typeface="Calibri"/>
              <a:ea typeface="Times New Roman"/>
              <a:cs typeface="Arial"/>
            </a:endParaRPr>
          </a:p>
          <a:p>
            <a:endParaRPr lang="ar-DZ" dirty="0"/>
          </a:p>
        </p:txBody>
      </p:sp>
    </p:spTree>
    <p:extLst>
      <p:ext uri="{BB962C8B-B14F-4D97-AF65-F5344CB8AC3E}">
        <p14:creationId xmlns:p14="http://schemas.microsoft.com/office/powerpoint/2010/main" val="35753759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normAutofit/>
          </a:bodyPr>
          <a:lstStyle/>
          <a:p>
            <a:r>
              <a:rPr lang="ar-DZ" b="1" dirty="0" smtClean="0">
                <a:latin typeface="Traditional Arabic" pitchFamily="18" charset="-78"/>
                <a:cs typeface="Traditional Arabic" pitchFamily="18" charset="-78"/>
              </a:rPr>
              <a:t>الفرضية الاساسية :</a:t>
            </a:r>
          </a:p>
          <a:p>
            <a:r>
              <a:rPr lang="ar-DZ" sz="2800" dirty="0">
                <a:ea typeface="Times New Roman"/>
                <a:cs typeface="Traditional Arabic"/>
              </a:rPr>
              <a:t>يساهم استخدام المؤشرات المالية </a:t>
            </a:r>
            <a:r>
              <a:rPr lang="ar-DZ" sz="2800" dirty="0" smtClean="0">
                <a:ea typeface="Times New Roman"/>
                <a:cs typeface="Traditional Arabic"/>
              </a:rPr>
              <a:t>بشكل </a:t>
            </a:r>
            <a:r>
              <a:rPr lang="ar-DZ" sz="2800" dirty="0">
                <a:ea typeface="Times New Roman"/>
                <a:cs typeface="Traditional Arabic"/>
              </a:rPr>
              <a:t>كبير و أساسي في تحليل </a:t>
            </a:r>
            <a:r>
              <a:rPr lang="ar-DZ" sz="2800" dirty="0" smtClean="0">
                <a:ea typeface="Times New Roman"/>
                <a:cs typeface="Traditional Arabic"/>
              </a:rPr>
              <a:t>وتقييم أداء </a:t>
            </a:r>
            <a:r>
              <a:rPr lang="ar-DZ" sz="2800" dirty="0">
                <a:ea typeface="Times New Roman"/>
                <a:cs typeface="Traditional Arabic"/>
              </a:rPr>
              <a:t>المؤسسة الاقتصادية </a:t>
            </a:r>
            <a:r>
              <a:rPr lang="ar-DZ" sz="2800" dirty="0" smtClean="0">
                <a:ea typeface="Times New Roman"/>
                <a:cs typeface="Traditional Arabic"/>
              </a:rPr>
              <a:t>.</a:t>
            </a:r>
          </a:p>
          <a:p>
            <a:r>
              <a:rPr lang="ar-DZ" sz="2800" b="1" dirty="0" smtClean="0">
                <a:latin typeface="Traditional Arabic" pitchFamily="18" charset="-78"/>
                <a:cs typeface="Traditional Arabic"/>
              </a:rPr>
              <a:t>الفرضيات الفرعية:</a:t>
            </a:r>
          </a:p>
          <a:p>
            <a:pPr algn="justLow">
              <a:lnSpc>
                <a:spcPct val="115000"/>
              </a:lnSpc>
              <a:spcAft>
                <a:spcPts val="1000"/>
              </a:spcAft>
            </a:pPr>
            <a:r>
              <a:rPr lang="ar-DZ" sz="3200" b="1" dirty="0">
                <a:latin typeface="Calibri"/>
                <a:ea typeface="Times New Roman"/>
                <a:cs typeface="Traditional Arabic"/>
              </a:rPr>
              <a:t>1- </a:t>
            </a:r>
            <a:r>
              <a:rPr lang="ar-DZ" sz="2800" dirty="0">
                <a:latin typeface="Calibri"/>
                <a:ea typeface="Times New Roman"/>
                <a:cs typeface="Traditional Arabic"/>
              </a:rPr>
              <a:t>من بين اهم المؤشرات المالية </a:t>
            </a:r>
            <a:r>
              <a:rPr lang="ar-DZ" sz="2800" dirty="0" smtClean="0">
                <a:latin typeface="Calibri"/>
                <a:ea typeface="Times New Roman"/>
                <a:cs typeface="Traditional Arabic"/>
              </a:rPr>
              <a:t>المستخدمة </a:t>
            </a:r>
            <a:r>
              <a:rPr lang="ar-DZ" sz="2800" dirty="0">
                <a:latin typeface="Calibri"/>
                <a:ea typeface="Times New Roman"/>
                <a:cs typeface="Traditional Arabic"/>
              </a:rPr>
              <a:t>في تحليل أداء المؤسسة الاقتصادية نجد :</a:t>
            </a:r>
            <a:endParaRPr lang="en-US" sz="1800" dirty="0">
              <a:latin typeface="Calibri"/>
              <a:ea typeface="Times New Roman"/>
              <a:cs typeface="Arial"/>
            </a:endParaRPr>
          </a:p>
          <a:p>
            <a:pPr algn="justLow">
              <a:lnSpc>
                <a:spcPct val="115000"/>
              </a:lnSpc>
              <a:spcAft>
                <a:spcPts val="1000"/>
              </a:spcAft>
            </a:pPr>
            <a:r>
              <a:rPr lang="ar-DZ" sz="2800" dirty="0">
                <a:latin typeface="Calibri"/>
                <a:ea typeface="Times New Roman"/>
                <a:cs typeface="Traditional Arabic"/>
              </a:rPr>
              <a:t>     أ- مؤشرات التحليل الافقي الساكن.</a:t>
            </a:r>
            <a:endParaRPr lang="en-US" sz="1800" dirty="0">
              <a:latin typeface="Calibri"/>
              <a:ea typeface="Times New Roman"/>
              <a:cs typeface="Arial"/>
            </a:endParaRPr>
          </a:p>
          <a:p>
            <a:pPr algn="justLow">
              <a:lnSpc>
                <a:spcPct val="115000"/>
              </a:lnSpc>
              <a:spcAft>
                <a:spcPts val="1000"/>
              </a:spcAft>
            </a:pPr>
            <a:r>
              <a:rPr lang="ar-DZ" sz="2800" dirty="0">
                <a:latin typeface="Calibri"/>
                <a:ea typeface="Times New Roman"/>
                <a:cs typeface="Traditional Arabic"/>
              </a:rPr>
              <a:t>   ب- مؤشرات التحليل العمودي الديناميكي.</a:t>
            </a:r>
            <a:endParaRPr lang="en-US" sz="1800" dirty="0">
              <a:latin typeface="Calibri"/>
              <a:ea typeface="Times New Roman"/>
              <a:cs typeface="Arial"/>
            </a:endParaRPr>
          </a:p>
          <a:p>
            <a:pPr algn="justLow">
              <a:lnSpc>
                <a:spcPct val="115000"/>
              </a:lnSpc>
              <a:spcAft>
                <a:spcPts val="1000"/>
              </a:spcAft>
            </a:pPr>
            <a:r>
              <a:rPr lang="ar-DZ" sz="2800" dirty="0">
                <a:latin typeface="Calibri"/>
                <a:ea typeface="Times New Roman"/>
                <a:cs typeface="Traditional Arabic"/>
              </a:rPr>
              <a:t>   ج- النسب المالية.</a:t>
            </a:r>
            <a:endParaRPr lang="en-US" sz="1800" dirty="0">
              <a:latin typeface="Calibri"/>
              <a:ea typeface="Times New Roman"/>
              <a:cs typeface="Arial"/>
            </a:endParaRPr>
          </a:p>
          <a:p>
            <a:pPr algn="justLow">
              <a:lnSpc>
                <a:spcPct val="115000"/>
              </a:lnSpc>
              <a:spcAft>
                <a:spcPts val="1000"/>
              </a:spcAft>
            </a:pPr>
            <a:r>
              <a:rPr lang="ar-DZ" sz="2800" dirty="0">
                <a:latin typeface="Calibri"/>
                <a:ea typeface="Times New Roman"/>
                <a:cs typeface="Traditional Arabic"/>
              </a:rPr>
              <a:t>   د- مؤشرات الربحية والسيولة والنمو والأداء المالي.</a:t>
            </a:r>
            <a:endParaRPr lang="en-US" sz="1800" dirty="0">
              <a:latin typeface="Calibri"/>
              <a:ea typeface="Times New Roman"/>
              <a:cs typeface="Arial"/>
            </a:endParaRPr>
          </a:p>
          <a:p>
            <a:endParaRPr lang="ar-DZ"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2776719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703912"/>
          </a:xfrm>
        </p:spPr>
        <p:txBody>
          <a:bodyPr/>
          <a:lstStyle/>
          <a:p>
            <a:pPr algn="justLow">
              <a:lnSpc>
                <a:spcPct val="115000"/>
              </a:lnSpc>
              <a:spcAft>
                <a:spcPts val="1000"/>
              </a:spcAft>
            </a:pPr>
            <a:endParaRPr lang="ar-DZ" sz="2800" dirty="0" smtClean="0">
              <a:latin typeface="Calibri"/>
              <a:ea typeface="Times New Roman"/>
              <a:cs typeface="Traditional Arabic"/>
            </a:endParaRPr>
          </a:p>
          <a:p>
            <a:pPr algn="justLow">
              <a:lnSpc>
                <a:spcPct val="115000"/>
              </a:lnSpc>
              <a:spcAft>
                <a:spcPts val="1000"/>
              </a:spcAft>
            </a:pPr>
            <a:r>
              <a:rPr lang="ar-DZ" sz="2800" b="1" dirty="0" smtClean="0">
                <a:latin typeface="Calibri"/>
                <a:ea typeface="Times New Roman"/>
                <a:cs typeface="Traditional Arabic"/>
              </a:rPr>
              <a:t>2-</a:t>
            </a:r>
            <a:r>
              <a:rPr lang="ar-DZ" sz="2800" dirty="0" smtClean="0">
                <a:latin typeface="Calibri"/>
                <a:ea typeface="Times New Roman"/>
                <a:cs typeface="Traditional Arabic"/>
              </a:rPr>
              <a:t> </a:t>
            </a:r>
            <a:r>
              <a:rPr lang="ar-DZ" sz="2800" dirty="0">
                <a:latin typeface="Calibri"/>
                <a:ea typeface="Times New Roman"/>
                <a:cs typeface="Traditional Arabic"/>
              </a:rPr>
              <a:t>تختلف معايير اختيار المؤشرات المالية من مؤسسة اقتصادية  الى اخرى كل حسب نوع النشاط او الهدف المراد من التحليل.</a:t>
            </a:r>
            <a:endParaRPr lang="en-US" sz="1800" dirty="0">
              <a:latin typeface="Calibri"/>
              <a:ea typeface="Times New Roman"/>
              <a:cs typeface="Arial"/>
            </a:endParaRPr>
          </a:p>
          <a:p>
            <a:pPr algn="justLow">
              <a:lnSpc>
                <a:spcPct val="115000"/>
              </a:lnSpc>
              <a:spcAft>
                <a:spcPts val="1000"/>
              </a:spcAft>
            </a:pPr>
            <a:r>
              <a:rPr lang="ar-DZ" sz="2800" b="1" dirty="0">
                <a:latin typeface="Calibri"/>
                <a:ea typeface="Times New Roman"/>
                <a:cs typeface="Traditional Arabic"/>
              </a:rPr>
              <a:t>3-</a:t>
            </a:r>
            <a:r>
              <a:rPr lang="ar-DZ" sz="2800" dirty="0">
                <a:latin typeface="Calibri"/>
                <a:ea typeface="Times New Roman"/>
                <a:cs typeface="Traditional Arabic"/>
              </a:rPr>
              <a:t>الاداء هو مدى القيام بالخطط والمسارات المرسومة بالكفاءة والفعالية الممكنتين في ظل محدودية الموارد.</a:t>
            </a:r>
            <a:endParaRPr lang="en-US" sz="1800" dirty="0">
              <a:latin typeface="Calibri"/>
              <a:ea typeface="Times New Roman"/>
              <a:cs typeface="Arial"/>
            </a:endParaRPr>
          </a:p>
          <a:p>
            <a:pPr algn="justLow">
              <a:lnSpc>
                <a:spcPct val="115000"/>
              </a:lnSpc>
              <a:spcAft>
                <a:spcPts val="1000"/>
              </a:spcAft>
            </a:pPr>
            <a:r>
              <a:rPr lang="ar-DZ" sz="2800" b="1" dirty="0">
                <a:latin typeface="Calibri"/>
                <a:ea typeface="Times New Roman"/>
                <a:cs typeface="Traditional Arabic"/>
              </a:rPr>
              <a:t>4-</a:t>
            </a:r>
            <a:r>
              <a:rPr lang="ar-DZ" sz="2800" dirty="0">
                <a:latin typeface="Calibri"/>
                <a:ea typeface="Times New Roman"/>
                <a:cs typeface="Traditional Arabic"/>
              </a:rPr>
              <a:t> يساهم تحليل وتقييم الاداء المالي في تطوير وتحقيق الاهداف العامة سواء المرحلية منها او الاستراتيجية للمؤسسة الاقتصادية ، من خلال دراسة مؤسسة رويبة للعصائر والمشروبات. </a:t>
            </a:r>
            <a:endParaRPr lang="en-US" sz="1800" dirty="0">
              <a:latin typeface="Calibri"/>
              <a:ea typeface="Times New Roman"/>
              <a:cs typeface="Arial"/>
            </a:endParaRPr>
          </a:p>
          <a:p>
            <a:endParaRPr lang="ar-DZ" dirty="0"/>
          </a:p>
        </p:txBody>
      </p:sp>
    </p:spTree>
    <p:extLst>
      <p:ext uri="{BB962C8B-B14F-4D97-AF65-F5344CB8AC3E}">
        <p14:creationId xmlns:p14="http://schemas.microsoft.com/office/powerpoint/2010/main" val="15147651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normAutofit fontScale="92500"/>
          </a:bodyPr>
          <a:lstStyle/>
          <a:p>
            <a:r>
              <a:rPr lang="ar-DZ" b="1" dirty="0" smtClean="0">
                <a:cs typeface="+mj-cs"/>
              </a:rPr>
              <a:t>اهمية الموضوع :</a:t>
            </a:r>
          </a:p>
          <a:p>
            <a:pPr marL="342900" lvl="0" indent="-342900" algn="justLow">
              <a:lnSpc>
                <a:spcPct val="115000"/>
              </a:lnSpc>
              <a:buFont typeface="Symbol"/>
              <a:buChar char=""/>
            </a:pPr>
            <a:r>
              <a:rPr lang="ar-SA" sz="2800" dirty="0">
                <a:latin typeface="Times New Roman"/>
                <a:ea typeface="Times New Roman"/>
                <a:cs typeface="Traditional Arabic"/>
              </a:rPr>
              <a:t>إن</a:t>
            </a:r>
            <a:r>
              <a:rPr lang="ar-SA" sz="2400" dirty="0">
                <a:latin typeface="Calibri"/>
                <a:ea typeface="Times New Roman"/>
                <a:cs typeface="Times New Roman"/>
              </a:rPr>
              <a:t> </a:t>
            </a:r>
            <a:r>
              <a:rPr lang="ar-SA" sz="2800" dirty="0">
                <a:latin typeface="Times New Roman"/>
                <a:ea typeface="Times New Roman"/>
                <a:cs typeface="Traditional Arabic"/>
              </a:rPr>
              <a:t>هذا</a:t>
            </a:r>
            <a:r>
              <a:rPr lang="ar-SA" sz="2400" dirty="0">
                <a:latin typeface="Calibri"/>
                <a:ea typeface="Times New Roman"/>
                <a:cs typeface="Times New Roman"/>
              </a:rPr>
              <a:t> </a:t>
            </a:r>
            <a:r>
              <a:rPr lang="ar-SA" sz="2800" dirty="0">
                <a:latin typeface="Times New Roman"/>
                <a:ea typeface="Times New Roman"/>
                <a:cs typeface="Traditional Arabic"/>
              </a:rPr>
              <a:t>البحث</a:t>
            </a:r>
            <a:r>
              <a:rPr lang="ar-SA" sz="2400" dirty="0">
                <a:latin typeface="Calibri"/>
                <a:ea typeface="Times New Roman"/>
                <a:cs typeface="Times New Roman"/>
              </a:rPr>
              <a:t> </a:t>
            </a:r>
            <a:r>
              <a:rPr lang="ar-SA" sz="2800" dirty="0">
                <a:latin typeface="Times New Roman"/>
                <a:ea typeface="Times New Roman"/>
                <a:cs typeface="Traditional Arabic"/>
              </a:rPr>
              <a:t>يأتي</a:t>
            </a:r>
            <a:r>
              <a:rPr lang="ar-SA" sz="2400" dirty="0">
                <a:latin typeface="Calibri"/>
                <a:ea typeface="Times New Roman"/>
                <a:cs typeface="Times New Roman"/>
              </a:rPr>
              <a:t> </a:t>
            </a:r>
            <a:r>
              <a:rPr lang="ar-SA" sz="2800" dirty="0">
                <a:latin typeface="Times New Roman"/>
                <a:ea typeface="Times New Roman"/>
                <a:cs typeface="Traditional Arabic"/>
              </a:rPr>
              <a:t>في</a:t>
            </a:r>
            <a:r>
              <a:rPr lang="ar-SA" sz="2400" dirty="0">
                <a:latin typeface="Calibri"/>
                <a:ea typeface="Times New Roman"/>
                <a:cs typeface="Times New Roman"/>
              </a:rPr>
              <a:t> </a:t>
            </a:r>
            <a:r>
              <a:rPr lang="ar-SA" sz="2800" dirty="0">
                <a:latin typeface="Times New Roman"/>
                <a:ea typeface="Times New Roman"/>
                <a:cs typeface="Traditional Arabic"/>
              </a:rPr>
              <a:t>وقت</a:t>
            </a:r>
            <a:r>
              <a:rPr lang="ar-SA" sz="2400" dirty="0">
                <a:latin typeface="Calibri"/>
                <a:ea typeface="Times New Roman"/>
                <a:cs typeface="Times New Roman"/>
              </a:rPr>
              <a:t> </a:t>
            </a:r>
            <a:r>
              <a:rPr lang="ar-SA" sz="2800" dirty="0">
                <a:latin typeface="Times New Roman"/>
                <a:ea typeface="Times New Roman"/>
                <a:cs typeface="Traditional Arabic"/>
              </a:rPr>
              <a:t>يشهد</a:t>
            </a:r>
            <a:r>
              <a:rPr lang="ar-SA" sz="2400" dirty="0">
                <a:latin typeface="Calibri"/>
                <a:ea typeface="Times New Roman"/>
                <a:cs typeface="Times New Roman"/>
              </a:rPr>
              <a:t> </a:t>
            </a:r>
            <a:r>
              <a:rPr lang="ar-SA" sz="2800" dirty="0">
                <a:latin typeface="Times New Roman"/>
                <a:ea typeface="Times New Roman"/>
                <a:cs typeface="Traditional Arabic"/>
              </a:rPr>
              <a:t>فيه</a:t>
            </a:r>
            <a:r>
              <a:rPr lang="ar-SA" sz="2400" dirty="0">
                <a:latin typeface="Calibri"/>
                <a:ea typeface="Times New Roman"/>
                <a:cs typeface="Times New Roman"/>
              </a:rPr>
              <a:t> </a:t>
            </a:r>
            <a:r>
              <a:rPr lang="ar-SA" sz="2800" dirty="0">
                <a:latin typeface="Times New Roman"/>
                <a:ea typeface="Times New Roman"/>
                <a:cs typeface="Traditional Arabic"/>
              </a:rPr>
              <a:t>العالم</a:t>
            </a:r>
            <a:r>
              <a:rPr lang="ar-SA" sz="2400" dirty="0">
                <a:latin typeface="Calibri"/>
                <a:ea typeface="Times New Roman"/>
                <a:cs typeface="Times New Roman"/>
              </a:rPr>
              <a:t> </a:t>
            </a:r>
            <a:r>
              <a:rPr lang="ar-SA" sz="2800" dirty="0">
                <a:latin typeface="Times New Roman"/>
                <a:ea typeface="Times New Roman"/>
                <a:cs typeface="Traditional Arabic"/>
              </a:rPr>
              <a:t>ككل</a:t>
            </a:r>
            <a:r>
              <a:rPr lang="ar-SA" sz="2400" dirty="0">
                <a:latin typeface="Calibri"/>
                <a:ea typeface="Times New Roman"/>
                <a:cs typeface="Times New Roman"/>
              </a:rPr>
              <a:t> </a:t>
            </a:r>
            <a:r>
              <a:rPr lang="ar-SA" sz="2800" dirty="0">
                <a:latin typeface="Times New Roman"/>
                <a:ea typeface="Times New Roman"/>
                <a:cs typeface="Traditional Arabic"/>
              </a:rPr>
              <a:t>تطورا</a:t>
            </a:r>
            <a:r>
              <a:rPr lang="ar-SA" sz="2400" dirty="0">
                <a:latin typeface="Calibri"/>
                <a:ea typeface="Times New Roman"/>
                <a:cs typeface="Times New Roman"/>
              </a:rPr>
              <a:t> </a:t>
            </a:r>
            <a:r>
              <a:rPr lang="ar-SA" sz="2800" dirty="0">
                <a:latin typeface="Times New Roman"/>
                <a:ea typeface="Times New Roman"/>
                <a:cs typeface="Traditional Arabic"/>
              </a:rPr>
              <a:t>مذهلا</a:t>
            </a:r>
            <a:r>
              <a:rPr lang="ar-SA" sz="2400" dirty="0">
                <a:latin typeface="Calibri"/>
                <a:ea typeface="Times New Roman"/>
                <a:cs typeface="Times New Roman"/>
              </a:rPr>
              <a:t> </a:t>
            </a:r>
            <a:r>
              <a:rPr lang="ar-SA" sz="2800" dirty="0">
                <a:latin typeface="Times New Roman"/>
                <a:ea typeface="Times New Roman"/>
                <a:cs typeface="Traditional Arabic"/>
              </a:rPr>
              <a:t>في</a:t>
            </a:r>
            <a:r>
              <a:rPr lang="ar-SA" sz="2400" dirty="0">
                <a:latin typeface="Calibri"/>
                <a:ea typeface="Times New Roman"/>
                <a:cs typeface="Times New Roman"/>
              </a:rPr>
              <a:t> </a:t>
            </a:r>
            <a:r>
              <a:rPr lang="ar-SA" sz="2800" dirty="0">
                <a:latin typeface="Times New Roman"/>
                <a:ea typeface="Times New Roman"/>
                <a:cs typeface="Traditional Arabic"/>
              </a:rPr>
              <a:t>مجال</a:t>
            </a:r>
            <a:r>
              <a:rPr lang="ar-SA" sz="2400" dirty="0">
                <a:latin typeface="Calibri"/>
                <a:ea typeface="Times New Roman"/>
                <a:cs typeface="Times New Roman"/>
              </a:rPr>
              <a:t> </a:t>
            </a:r>
            <a:r>
              <a:rPr lang="ar-SA" sz="2800" dirty="0">
                <a:latin typeface="Times New Roman"/>
                <a:ea typeface="Times New Roman"/>
                <a:cs typeface="Traditional Arabic"/>
              </a:rPr>
              <a:t>المعلومات،</a:t>
            </a:r>
            <a:r>
              <a:rPr lang="ar-SA" sz="2400" dirty="0">
                <a:latin typeface="Calibri"/>
                <a:ea typeface="Times New Roman"/>
                <a:cs typeface="Times New Roman"/>
              </a:rPr>
              <a:t> </a:t>
            </a:r>
            <a:r>
              <a:rPr lang="ar-SA" sz="2800" dirty="0">
                <a:latin typeface="Times New Roman"/>
                <a:ea typeface="Times New Roman"/>
                <a:cs typeface="Traditional Arabic"/>
              </a:rPr>
              <a:t>وتشهد</a:t>
            </a:r>
            <a:r>
              <a:rPr lang="ar-SA" sz="2400" dirty="0">
                <a:latin typeface="Calibri"/>
                <a:ea typeface="Times New Roman"/>
                <a:cs typeface="Times New Roman"/>
              </a:rPr>
              <a:t> </a:t>
            </a:r>
            <a:r>
              <a:rPr lang="ar-SA" sz="2800" dirty="0">
                <a:latin typeface="Times New Roman"/>
                <a:ea typeface="Times New Roman"/>
                <a:cs typeface="Traditional Arabic"/>
              </a:rPr>
              <a:t>فيه</a:t>
            </a:r>
            <a:r>
              <a:rPr lang="ar-SA" sz="2400" dirty="0">
                <a:latin typeface="Calibri"/>
                <a:ea typeface="Times New Roman"/>
                <a:cs typeface="Times New Roman"/>
              </a:rPr>
              <a:t> </a:t>
            </a:r>
            <a:r>
              <a:rPr lang="ar-SA" sz="2800" dirty="0">
                <a:latin typeface="Times New Roman"/>
                <a:ea typeface="Times New Roman"/>
                <a:cs typeface="Traditional Arabic"/>
              </a:rPr>
              <a:t>الجزائر</a:t>
            </a:r>
            <a:r>
              <a:rPr lang="ar-SA" sz="2400" dirty="0">
                <a:latin typeface="Calibri"/>
                <a:ea typeface="Times New Roman"/>
                <a:cs typeface="Times New Roman"/>
              </a:rPr>
              <a:t> </a:t>
            </a:r>
            <a:r>
              <a:rPr lang="ar-SA" sz="2800" dirty="0">
                <a:latin typeface="Times New Roman"/>
                <a:ea typeface="Times New Roman"/>
                <a:cs typeface="Traditional Arabic"/>
              </a:rPr>
              <a:t>خاصة</a:t>
            </a:r>
            <a:r>
              <a:rPr lang="ar-SA" sz="2400" dirty="0">
                <a:latin typeface="Calibri"/>
                <a:ea typeface="Times New Roman"/>
                <a:cs typeface="Times New Roman"/>
              </a:rPr>
              <a:t> </a:t>
            </a:r>
            <a:r>
              <a:rPr lang="ar-SA" sz="2800" dirty="0">
                <a:latin typeface="Times New Roman"/>
                <a:ea typeface="Times New Roman"/>
                <a:cs typeface="Traditional Arabic"/>
              </a:rPr>
              <a:t>تحولات</a:t>
            </a:r>
            <a:r>
              <a:rPr lang="ar-SA" sz="2400" dirty="0">
                <a:latin typeface="Calibri"/>
                <a:ea typeface="Times New Roman"/>
                <a:cs typeface="Times New Roman"/>
              </a:rPr>
              <a:t> </a:t>
            </a:r>
            <a:r>
              <a:rPr lang="ar-SA" sz="2800" dirty="0">
                <a:latin typeface="Times New Roman"/>
                <a:ea typeface="Times New Roman"/>
                <a:cs typeface="Traditional Arabic"/>
              </a:rPr>
              <a:t>اقتصادية</a:t>
            </a:r>
            <a:r>
              <a:rPr lang="ar-SA" sz="2400" dirty="0">
                <a:latin typeface="Calibri"/>
                <a:ea typeface="Times New Roman"/>
                <a:cs typeface="Times New Roman"/>
              </a:rPr>
              <a:t> </a:t>
            </a:r>
            <a:r>
              <a:rPr lang="ar-SA" sz="2800" dirty="0">
                <a:latin typeface="Times New Roman"/>
                <a:ea typeface="Times New Roman"/>
                <a:cs typeface="Traditional Arabic"/>
              </a:rPr>
              <a:t>مهمة</a:t>
            </a:r>
            <a:r>
              <a:rPr lang="ar-SA" sz="2400" dirty="0">
                <a:latin typeface="Calibri"/>
                <a:ea typeface="Times New Roman"/>
                <a:cs typeface="Times New Roman"/>
              </a:rPr>
              <a:t> </a:t>
            </a:r>
            <a:r>
              <a:rPr lang="ar-SA" sz="2800" dirty="0">
                <a:latin typeface="Times New Roman"/>
                <a:ea typeface="Times New Roman"/>
                <a:cs typeface="Traditional Arabic"/>
              </a:rPr>
              <a:t>يعد</a:t>
            </a:r>
            <a:r>
              <a:rPr lang="ar-SA" sz="2400" dirty="0">
                <a:latin typeface="Calibri"/>
                <a:ea typeface="Times New Roman"/>
                <a:cs typeface="Times New Roman"/>
              </a:rPr>
              <a:t> </a:t>
            </a:r>
            <a:r>
              <a:rPr lang="ar-SA" sz="2800" dirty="0">
                <a:latin typeface="Times New Roman"/>
                <a:ea typeface="Times New Roman"/>
                <a:cs typeface="Traditional Arabic"/>
              </a:rPr>
              <a:t>توفير</a:t>
            </a:r>
            <a:r>
              <a:rPr lang="ar-SA" sz="2400" dirty="0">
                <a:latin typeface="Calibri"/>
                <a:ea typeface="Times New Roman"/>
                <a:cs typeface="Times New Roman"/>
              </a:rPr>
              <a:t> </a:t>
            </a:r>
            <a:r>
              <a:rPr lang="ar-SA" sz="2800" dirty="0" smtClean="0">
                <a:latin typeface="Times New Roman"/>
                <a:ea typeface="Times New Roman"/>
                <a:cs typeface="Traditional Arabic"/>
              </a:rPr>
              <a:t>و</a:t>
            </a:r>
            <a:r>
              <a:rPr lang="ar-DZ" sz="2800" dirty="0" smtClean="0">
                <a:latin typeface="Times New Roman"/>
                <a:ea typeface="Times New Roman"/>
                <a:cs typeface="Traditional Arabic"/>
              </a:rPr>
              <a:t>استخدام </a:t>
            </a:r>
            <a:r>
              <a:rPr lang="ar-SA" sz="2800" dirty="0" smtClean="0">
                <a:latin typeface="Times New Roman"/>
                <a:ea typeface="Times New Roman"/>
                <a:cs typeface="Traditional Arabic"/>
              </a:rPr>
              <a:t> </a:t>
            </a:r>
            <a:r>
              <a:rPr lang="ar-SA" sz="2800" dirty="0">
                <a:latin typeface="Times New Roman"/>
                <a:ea typeface="Times New Roman"/>
                <a:cs typeface="Traditional Arabic"/>
              </a:rPr>
              <a:t>المعلومة</a:t>
            </a:r>
            <a:r>
              <a:rPr lang="ar-SA" sz="2400" dirty="0">
                <a:latin typeface="Calibri"/>
                <a:ea typeface="Times New Roman"/>
                <a:cs typeface="Times New Roman"/>
              </a:rPr>
              <a:t> </a:t>
            </a:r>
            <a:r>
              <a:rPr lang="ar-SA" sz="2800" dirty="0">
                <a:latin typeface="Times New Roman"/>
                <a:ea typeface="Times New Roman"/>
                <a:cs typeface="Traditional Arabic"/>
              </a:rPr>
              <a:t>الاقتصادية</a:t>
            </a:r>
            <a:r>
              <a:rPr lang="ar-SA" sz="2400" dirty="0">
                <a:latin typeface="Calibri"/>
                <a:ea typeface="Times New Roman"/>
                <a:cs typeface="Times New Roman"/>
              </a:rPr>
              <a:t> </a:t>
            </a:r>
            <a:r>
              <a:rPr lang="ar-SA" sz="2800" dirty="0">
                <a:latin typeface="Times New Roman"/>
                <a:ea typeface="Times New Roman"/>
                <a:cs typeface="Traditional Arabic"/>
              </a:rPr>
              <a:t>أحد</a:t>
            </a:r>
            <a:r>
              <a:rPr lang="ar-SA" sz="2400" dirty="0">
                <a:latin typeface="Calibri"/>
                <a:ea typeface="Times New Roman"/>
                <a:cs typeface="Times New Roman"/>
              </a:rPr>
              <a:t> </a:t>
            </a:r>
            <a:r>
              <a:rPr lang="ar-SA" sz="2800" dirty="0">
                <a:latin typeface="Times New Roman"/>
                <a:ea typeface="Times New Roman"/>
                <a:cs typeface="Traditional Arabic"/>
              </a:rPr>
              <a:t>سماتها.</a:t>
            </a:r>
            <a:endParaRPr lang="en-US" sz="1800" dirty="0">
              <a:latin typeface="Calibri"/>
              <a:ea typeface="Times New Roman"/>
              <a:cs typeface="Arial"/>
            </a:endParaRPr>
          </a:p>
          <a:p>
            <a:pPr marL="342900" lvl="0" indent="-342900" algn="justLow">
              <a:lnSpc>
                <a:spcPct val="115000"/>
              </a:lnSpc>
              <a:buFont typeface="Symbol"/>
              <a:buChar char=""/>
            </a:pPr>
            <a:r>
              <a:rPr lang="ar-SA" sz="2800" dirty="0">
                <a:latin typeface="Times New Roman"/>
                <a:ea typeface="Times New Roman"/>
                <a:cs typeface="Traditional Arabic"/>
              </a:rPr>
              <a:t>حداثة</a:t>
            </a:r>
            <a:r>
              <a:rPr lang="ar-SA" sz="2400" dirty="0">
                <a:latin typeface="Calibri"/>
                <a:ea typeface="Times New Roman"/>
                <a:cs typeface="Times New Roman"/>
              </a:rPr>
              <a:t> </a:t>
            </a:r>
            <a:r>
              <a:rPr lang="ar-SA" sz="2800" dirty="0">
                <a:latin typeface="Times New Roman"/>
                <a:ea typeface="Times New Roman"/>
                <a:cs typeface="Traditional Arabic"/>
              </a:rPr>
              <a:t>هذا</a:t>
            </a:r>
            <a:r>
              <a:rPr lang="ar-SA" sz="2400" dirty="0">
                <a:latin typeface="Calibri"/>
                <a:ea typeface="Times New Roman"/>
                <a:cs typeface="Times New Roman"/>
              </a:rPr>
              <a:t> </a:t>
            </a:r>
            <a:r>
              <a:rPr lang="ar-SA" sz="2800" dirty="0">
                <a:latin typeface="Times New Roman"/>
                <a:ea typeface="Times New Roman"/>
                <a:cs typeface="Traditional Arabic"/>
              </a:rPr>
              <a:t>الموضوع</a:t>
            </a:r>
            <a:r>
              <a:rPr lang="ar-SA" sz="2400" dirty="0">
                <a:latin typeface="Calibri"/>
                <a:ea typeface="Times New Roman"/>
                <a:cs typeface="Times New Roman"/>
              </a:rPr>
              <a:t> </a:t>
            </a:r>
            <a:r>
              <a:rPr lang="ar-SA" sz="2800" dirty="0">
                <a:latin typeface="Times New Roman"/>
                <a:ea typeface="Times New Roman"/>
                <a:cs typeface="Traditional Arabic"/>
              </a:rPr>
              <a:t>في</a:t>
            </a:r>
            <a:r>
              <a:rPr lang="ar-SA" sz="2400" dirty="0">
                <a:latin typeface="Calibri"/>
                <a:ea typeface="Times New Roman"/>
                <a:cs typeface="Times New Roman"/>
              </a:rPr>
              <a:t> </a:t>
            </a:r>
            <a:r>
              <a:rPr lang="ar-SA" sz="2800" dirty="0">
                <a:latin typeface="Times New Roman"/>
                <a:ea typeface="Times New Roman"/>
                <a:cs typeface="Traditional Arabic"/>
              </a:rPr>
              <a:t>الجزائر </a:t>
            </a:r>
            <a:r>
              <a:rPr lang="ar-DZ" sz="2800" dirty="0">
                <a:latin typeface="Times New Roman"/>
                <a:ea typeface="Times New Roman"/>
                <a:cs typeface="Traditional Arabic"/>
              </a:rPr>
              <a:t>و</a:t>
            </a:r>
            <a:r>
              <a:rPr lang="ar-SA" sz="2800" dirty="0">
                <a:latin typeface="Times New Roman"/>
                <a:ea typeface="Times New Roman"/>
                <a:cs typeface="Traditional Arabic"/>
              </a:rPr>
              <a:t>قلة</a:t>
            </a:r>
            <a:r>
              <a:rPr lang="ar-SA" sz="2400" dirty="0">
                <a:latin typeface="Calibri"/>
                <a:ea typeface="Times New Roman"/>
                <a:cs typeface="Times New Roman"/>
              </a:rPr>
              <a:t> </a:t>
            </a:r>
            <a:r>
              <a:rPr lang="ar-SA" sz="2800" dirty="0">
                <a:latin typeface="Times New Roman"/>
                <a:ea typeface="Times New Roman"/>
                <a:cs typeface="Traditional Arabic"/>
              </a:rPr>
              <a:t>المهتمين</a:t>
            </a:r>
            <a:r>
              <a:rPr lang="ar-SA" sz="2400" dirty="0">
                <a:latin typeface="Calibri"/>
                <a:ea typeface="Times New Roman"/>
                <a:cs typeface="Times New Roman"/>
              </a:rPr>
              <a:t> </a:t>
            </a:r>
            <a:r>
              <a:rPr lang="ar-SA" sz="2800" dirty="0">
                <a:latin typeface="Times New Roman"/>
                <a:ea typeface="Times New Roman"/>
                <a:cs typeface="Traditional Arabic"/>
              </a:rPr>
              <a:t>والدارسين</a:t>
            </a:r>
            <a:r>
              <a:rPr lang="ar-SA" sz="2400" dirty="0">
                <a:latin typeface="Calibri"/>
                <a:ea typeface="Times New Roman"/>
                <a:cs typeface="Times New Roman"/>
              </a:rPr>
              <a:t> </a:t>
            </a:r>
            <a:r>
              <a:rPr lang="ar-SA" sz="2800" dirty="0">
                <a:latin typeface="Times New Roman"/>
                <a:ea typeface="Times New Roman"/>
                <a:cs typeface="Traditional Arabic"/>
              </a:rPr>
              <a:t>له، </a:t>
            </a:r>
            <a:r>
              <a:rPr lang="ar-DZ" sz="2800" dirty="0">
                <a:latin typeface="Times New Roman"/>
                <a:ea typeface="Times New Roman"/>
                <a:cs typeface="Traditional Arabic"/>
              </a:rPr>
              <a:t>ما</a:t>
            </a:r>
            <a:r>
              <a:rPr lang="ar-DZ" sz="2400" dirty="0">
                <a:latin typeface="Calibri"/>
                <a:ea typeface="Times New Roman"/>
                <a:cs typeface="Times New Roman"/>
              </a:rPr>
              <a:t> </a:t>
            </a:r>
            <a:r>
              <a:rPr lang="ar-SA" sz="2800" dirty="0">
                <a:latin typeface="Times New Roman"/>
                <a:ea typeface="Times New Roman"/>
                <a:cs typeface="Traditional Arabic"/>
              </a:rPr>
              <a:t>يجعل</a:t>
            </a:r>
            <a:r>
              <a:rPr lang="ar-SA" sz="2400" dirty="0">
                <a:latin typeface="Calibri"/>
                <a:ea typeface="Times New Roman"/>
                <a:cs typeface="Times New Roman"/>
              </a:rPr>
              <a:t> </a:t>
            </a:r>
            <a:r>
              <a:rPr lang="ar-SA" sz="2800" dirty="0">
                <a:latin typeface="Times New Roman"/>
                <a:ea typeface="Times New Roman"/>
                <a:cs typeface="Traditional Arabic"/>
              </a:rPr>
              <a:t>من</a:t>
            </a:r>
            <a:r>
              <a:rPr lang="ar-SA" sz="2400" dirty="0">
                <a:latin typeface="Calibri"/>
                <a:ea typeface="Times New Roman"/>
                <a:cs typeface="Times New Roman"/>
              </a:rPr>
              <a:t> </a:t>
            </a:r>
            <a:r>
              <a:rPr lang="ar-SA" sz="2800" dirty="0">
                <a:latin typeface="Times New Roman"/>
                <a:ea typeface="Times New Roman"/>
                <a:cs typeface="Traditional Arabic"/>
              </a:rPr>
              <a:t>الخوض</a:t>
            </a:r>
            <a:r>
              <a:rPr lang="ar-SA" sz="2400" dirty="0">
                <a:latin typeface="Calibri"/>
                <a:ea typeface="Times New Roman"/>
                <a:cs typeface="Times New Roman"/>
              </a:rPr>
              <a:t> </a:t>
            </a:r>
            <a:r>
              <a:rPr lang="ar-SA" sz="2800" dirty="0">
                <a:latin typeface="Times New Roman"/>
                <a:ea typeface="Times New Roman"/>
                <a:cs typeface="Traditional Arabic"/>
              </a:rPr>
              <a:t>في</a:t>
            </a:r>
            <a:r>
              <a:rPr lang="ar-SA" sz="2400" dirty="0">
                <a:latin typeface="Calibri"/>
                <a:ea typeface="Times New Roman"/>
                <a:cs typeface="Times New Roman"/>
              </a:rPr>
              <a:t> </a:t>
            </a:r>
            <a:r>
              <a:rPr lang="ar-SA" sz="2800" dirty="0">
                <a:latin typeface="Times New Roman"/>
                <a:ea typeface="Times New Roman"/>
                <a:cs typeface="Traditional Arabic"/>
              </a:rPr>
              <a:t>تفاصيله</a:t>
            </a:r>
            <a:r>
              <a:rPr lang="ar-SA" sz="2400" dirty="0">
                <a:latin typeface="Calibri"/>
                <a:ea typeface="Times New Roman"/>
                <a:cs typeface="Times New Roman"/>
              </a:rPr>
              <a:t> </a:t>
            </a:r>
            <a:r>
              <a:rPr lang="ar-SA" sz="2800" dirty="0">
                <a:latin typeface="Times New Roman"/>
                <a:ea typeface="Times New Roman"/>
                <a:cs typeface="Traditional Arabic"/>
              </a:rPr>
              <a:t>أمرا</a:t>
            </a:r>
            <a:r>
              <a:rPr lang="ar-SA" sz="2400" dirty="0">
                <a:latin typeface="Calibri"/>
                <a:ea typeface="Times New Roman"/>
                <a:cs typeface="Times New Roman"/>
              </a:rPr>
              <a:t> </a:t>
            </a:r>
            <a:r>
              <a:rPr lang="ar-SA" sz="2800" dirty="0">
                <a:latin typeface="Times New Roman"/>
                <a:ea typeface="Times New Roman"/>
                <a:cs typeface="Traditional Arabic"/>
              </a:rPr>
              <a:t>غاية</a:t>
            </a:r>
            <a:r>
              <a:rPr lang="ar-SA" sz="2400" dirty="0">
                <a:latin typeface="Calibri"/>
                <a:ea typeface="Times New Roman"/>
                <a:cs typeface="Times New Roman"/>
              </a:rPr>
              <a:t> </a:t>
            </a:r>
            <a:r>
              <a:rPr lang="ar-SA" sz="2800" dirty="0">
                <a:latin typeface="Times New Roman"/>
                <a:ea typeface="Times New Roman"/>
                <a:cs typeface="Traditional Arabic"/>
              </a:rPr>
              <a:t>في</a:t>
            </a:r>
            <a:r>
              <a:rPr lang="ar-SA" sz="2400" dirty="0">
                <a:latin typeface="Calibri"/>
                <a:ea typeface="Times New Roman"/>
                <a:cs typeface="Times New Roman"/>
              </a:rPr>
              <a:t> </a:t>
            </a:r>
            <a:r>
              <a:rPr lang="ar-SA" sz="2800" dirty="0">
                <a:latin typeface="Times New Roman"/>
                <a:ea typeface="Times New Roman"/>
                <a:cs typeface="Traditional Arabic"/>
              </a:rPr>
              <a:t>الأهمية،</a:t>
            </a:r>
            <a:r>
              <a:rPr lang="ar-SA" sz="2400" dirty="0">
                <a:latin typeface="Calibri"/>
                <a:ea typeface="Times New Roman"/>
                <a:cs typeface="Times New Roman"/>
              </a:rPr>
              <a:t> </a:t>
            </a:r>
            <a:r>
              <a:rPr lang="ar-SA" sz="2800" dirty="0">
                <a:latin typeface="Times New Roman"/>
                <a:ea typeface="Times New Roman"/>
                <a:cs typeface="Traditional Arabic"/>
              </a:rPr>
              <a:t>كما</a:t>
            </a:r>
            <a:r>
              <a:rPr lang="ar-SA" sz="2400" dirty="0">
                <a:latin typeface="Calibri"/>
                <a:ea typeface="Times New Roman"/>
                <a:cs typeface="Times New Roman"/>
              </a:rPr>
              <a:t> </a:t>
            </a:r>
            <a:r>
              <a:rPr lang="ar-SA" sz="2800" dirty="0">
                <a:latin typeface="Times New Roman"/>
                <a:ea typeface="Times New Roman"/>
                <a:cs typeface="Traditional Arabic"/>
              </a:rPr>
              <a:t>يفتح</a:t>
            </a:r>
            <a:r>
              <a:rPr lang="ar-SA" sz="2400" dirty="0">
                <a:latin typeface="Calibri"/>
                <a:ea typeface="Times New Roman"/>
                <a:cs typeface="Times New Roman"/>
              </a:rPr>
              <a:t> </a:t>
            </a:r>
            <a:r>
              <a:rPr lang="ar-SA" sz="2800" dirty="0">
                <a:latin typeface="Times New Roman"/>
                <a:ea typeface="Times New Roman"/>
                <a:cs typeface="Traditional Arabic"/>
              </a:rPr>
              <a:t>الكثير</a:t>
            </a:r>
            <a:r>
              <a:rPr lang="ar-SA" sz="2400" dirty="0">
                <a:latin typeface="Calibri"/>
                <a:ea typeface="Times New Roman"/>
                <a:cs typeface="Times New Roman"/>
              </a:rPr>
              <a:t> </a:t>
            </a:r>
            <a:r>
              <a:rPr lang="ar-SA" sz="2800" dirty="0">
                <a:latin typeface="Times New Roman"/>
                <a:ea typeface="Times New Roman"/>
                <a:cs typeface="Traditional Arabic"/>
              </a:rPr>
              <a:t>من</a:t>
            </a:r>
            <a:r>
              <a:rPr lang="ar-SA" sz="2400" dirty="0">
                <a:latin typeface="Calibri"/>
                <a:ea typeface="Times New Roman"/>
                <a:cs typeface="Times New Roman"/>
              </a:rPr>
              <a:t> </a:t>
            </a:r>
            <a:r>
              <a:rPr lang="ar-SA" sz="2800" dirty="0">
                <a:latin typeface="Times New Roman"/>
                <a:ea typeface="Times New Roman"/>
                <a:cs typeface="Traditional Arabic"/>
              </a:rPr>
              <a:t>مجالات</a:t>
            </a:r>
            <a:r>
              <a:rPr lang="ar-SA" sz="2400" dirty="0">
                <a:latin typeface="Calibri"/>
                <a:ea typeface="Times New Roman"/>
                <a:cs typeface="Times New Roman"/>
              </a:rPr>
              <a:t> </a:t>
            </a:r>
            <a:r>
              <a:rPr lang="ar-SA" sz="2800" dirty="0">
                <a:latin typeface="Times New Roman"/>
                <a:ea typeface="Times New Roman"/>
                <a:cs typeface="Traditional Arabic"/>
              </a:rPr>
              <a:t>البحث والتفكير</a:t>
            </a:r>
            <a:r>
              <a:rPr lang="ar-SA" sz="2400" dirty="0">
                <a:latin typeface="Calibri"/>
                <a:ea typeface="Times New Roman"/>
                <a:cs typeface="Times New Roman"/>
              </a:rPr>
              <a:t> </a:t>
            </a:r>
            <a:r>
              <a:rPr lang="ar-SA" sz="2800" dirty="0">
                <a:latin typeface="Times New Roman"/>
                <a:ea typeface="Times New Roman"/>
                <a:cs typeface="Traditional Arabic"/>
              </a:rPr>
              <a:t>في</a:t>
            </a:r>
            <a:r>
              <a:rPr lang="ar-SA" sz="2400" dirty="0">
                <a:latin typeface="Calibri"/>
                <a:ea typeface="Times New Roman"/>
                <a:cs typeface="Times New Roman"/>
              </a:rPr>
              <a:t> </a:t>
            </a:r>
            <a:r>
              <a:rPr lang="ar-SA" sz="2800" dirty="0">
                <a:latin typeface="Times New Roman"/>
                <a:ea typeface="Times New Roman"/>
                <a:cs typeface="Traditional Arabic"/>
              </a:rPr>
              <a:t>هذا</a:t>
            </a:r>
            <a:r>
              <a:rPr lang="ar-SA" sz="2400" dirty="0">
                <a:latin typeface="Calibri"/>
                <a:ea typeface="Times New Roman"/>
                <a:cs typeface="Times New Roman"/>
              </a:rPr>
              <a:t> </a:t>
            </a:r>
            <a:r>
              <a:rPr lang="ar-SA" sz="2800" dirty="0">
                <a:latin typeface="Times New Roman"/>
                <a:ea typeface="Times New Roman"/>
                <a:cs typeface="Traditional Arabic"/>
              </a:rPr>
              <a:t>الموضوع وإجراء</a:t>
            </a:r>
            <a:r>
              <a:rPr lang="ar-SA" sz="2400" dirty="0">
                <a:latin typeface="Calibri"/>
                <a:ea typeface="Times New Roman"/>
                <a:cs typeface="Times New Roman"/>
              </a:rPr>
              <a:t> </a:t>
            </a:r>
            <a:r>
              <a:rPr lang="ar-SA" sz="2800" dirty="0">
                <a:latin typeface="Times New Roman"/>
                <a:ea typeface="Times New Roman"/>
                <a:cs typeface="Traditional Arabic"/>
              </a:rPr>
              <a:t>دراسات</a:t>
            </a:r>
            <a:r>
              <a:rPr lang="ar-SA" sz="2400" dirty="0">
                <a:latin typeface="Calibri"/>
                <a:ea typeface="Times New Roman"/>
                <a:cs typeface="Times New Roman"/>
              </a:rPr>
              <a:t> </a:t>
            </a:r>
            <a:r>
              <a:rPr lang="ar-SA" sz="2800" dirty="0">
                <a:latin typeface="Times New Roman"/>
                <a:ea typeface="Times New Roman"/>
                <a:cs typeface="Traditional Arabic"/>
              </a:rPr>
              <a:t>بحوث</a:t>
            </a:r>
            <a:r>
              <a:rPr lang="ar-SA" sz="2400" dirty="0">
                <a:latin typeface="Calibri"/>
                <a:ea typeface="Times New Roman"/>
                <a:cs typeface="Times New Roman"/>
              </a:rPr>
              <a:t> </a:t>
            </a:r>
            <a:r>
              <a:rPr lang="ar-SA" sz="2800" dirty="0">
                <a:latin typeface="Times New Roman"/>
                <a:ea typeface="Times New Roman"/>
                <a:cs typeface="Traditional Arabic"/>
              </a:rPr>
              <a:t>أخرى</a:t>
            </a:r>
            <a:r>
              <a:rPr lang="ar-SA" sz="2400" dirty="0">
                <a:latin typeface="Calibri"/>
                <a:ea typeface="Times New Roman"/>
                <a:cs typeface="Times New Roman"/>
              </a:rPr>
              <a:t> </a:t>
            </a:r>
            <a:r>
              <a:rPr lang="ar-SA" sz="2800" dirty="0">
                <a:latin typeface="Times New Roman"/>
                <a:ea typeface="Times New Roman"/>
                <a:cs typeface="Traditional Arabic"/>
              </a:rPr>
              <a:t>في</a:t>
            </a:r>
            <a:r>
              <a:rPr lang="ar-SA" sz="2400" dirty="0">
                <a:latin typeface="Calibri"/>
                <a:ea typeface="Times New Roman"/>
                <a:cs typeface="Times New Roman"/>
              </a:rPr>
              <a:t> </a:t>
            </a:r>
            <a:r>
              <a:rPr lang="ar-SA" sz="2800" dirty="0">
                <a:latin typeface="Times New Roman"/>
                <a:ea typeface="Times New Roman"/>
                <a:cs typeface="Traditional Arabic"/>
              </a:rPr>
              <a:t>هذا</a:t>
            </a:r>
            <a:r>
              <a:rPr lang="ar-SA" sz="2400" dirty="0">
                <a:latin typeface="Calibri"/>
                <a:ea typeface="Times New Roman"/>
                <a:cs typeface="Times New Roman"/>
              </a:rPr>
              <a:t> </a:t>
            </a:r>
            <a:r>
              <a:rPr lang="ar-SA" sz="2800" dirty="0">
                <a:latin typeface="Times New Roman"/>
                <a:ea typeface="Times New Roman"/>
                <a:cs typeface="Traditional Arabic"/>
              </a:rPr>
              <a:t>المجال في المستقبل</a:t>
            </a:r>
            <a:r>
              <a:rPr lang="ar-SA" sz="2800" dirty="0" smtClean="0">
                <a:latin typeface="Times New Roman"/>
                <a:ea typeface="Times New Roman"/>
                <a:cs typeface="Traditional Arabic"/>
              </a:rPr>
              <a:t>.</a:t>
            </a:r>
            <a:endParaRPr lang="ar-DZ" sz="1800" dirty="0" smtClean="0">
              <a:latin typeface="Calibri"/>
              <a:ea typeface="Times New Roman"/>
              <a:cs typeface="Arial"/>
            </a:endParaRPr>
          </a:p>
          <a:p>
            <a:pPr marL="342900" lvl="0" indent="-342900" algn="justLow">
              <a:lnSpc>
                <a:spcPct val="115000"/>
              </a:lnSpc>
              <a:buFont typeface="Symbol"/>
              <a:buChar char=""/>
            </a:pPr>
            <a:r>
              <a:rPr lang="ar-SA" sz="2800" dirty="0" smtClean="0">
                <a:latin typeface="Times New Roman"/>
                <a:ea typeface="Times New Roman"/>
                <a:cs typeface="Traditional Arabic"/>
              </a:rPr>
              <a:t>المساهمة </a:t>
            </a:r>
            <a:r>
              <a:rPr lang="ar-SA" sz="2800" dirty="0">
                <a:latin typeface="Times New Roman"/>
                <a:ea typeface="Times New Roman"/>
                <a:cs typeface="Traditional Arabic"/>
              </a:rPr>
              <a:t>في</a:t>
            </a:r>
            <a:r>
              <a:rPr lang="ar-SA" sz="2400" dirty="0">
                <a:latin typeface="Calibri"/>
                <a:ea typeface="Times New Roman"/>
                <a:cs typeface="Times New Roman"/>
              </a:rPr>
              <a:t> </a:t>
            </a:r>
            <a:r>
              <a:rPr lang="ar-SA" sz="2800" dirty="0">
                <a:latin typeface="Times New Roman"/>
                <a:ea typeface="Times New Roman"/>
                <a:cs typeface="Traditional Arabic"/>
              </a:rPr>
              <a:t>إثراء</a:t>
            </a:r>
            <a:r>
              <a:rPr lang="ar-SA" sz="2400" dirty="0">
                <a:latin typeface="Calibri"/>
                <a:ea typeface="Times New Roman"/>
                <a:cs typeface="Times New Roman"/>
              </a:rPr>
              <a:t> </a:t>
            </a:r>
            <a:r>
              <a:rPr lang="ar-SA" sz="2800" dirty="0">
                <a:latin typeface="Times New Roman"/>
                <a:ea typeface="Times New Roman"/>
                <a:cs typeface="Traditional Arabic"/>
              </a:rPr>
              <a:t>النقاش</a:t>
            </a:r>
            <a:r>
              <a:rPr lang="ar-SA" sz="2400" dirty="0">
                <a:latin typeface="Calibri"/>
                <a:ea typeface="Times New Roman"/>
                <a:cs typeface="Times New Roman"/>
              </a:rPr>
              <a:t> </a:t>
            </a:r>
            <a:r>
              <a:rPr lang="ar-SA" sz="2800" dirty="0">
                <a:latin typeface="Times New Roman"/>
                <a:ea typeface="Times New Roman"/>
                <a:cs typeface="Traditional Arabic"/>
              </a:rPr>
              <a:t>الحاصل حول</a:t>
            </a:r>
            <a:r>
              <a:rPr lang="ar-SA" sz="2400" dirty="0">
                <a:latin typeface="Calibri"/>
                <a:ea typeface="Times New Roman"/>
                <a:cs typeface="Times New Roman"/>
              </a:rPr>
              <a:t> </a:t>
            </a:r>
            <a:r>
              <a:rPr lang="ar-DZ" sz="2800" dirty="0">
                <a:latin typeface="Calibri"/>
                <a:ea typeface="Times New Roman"/>
                <a:cs typeface="Traditional Arabic"/>
              </a:rPr>
              <a:t>المؤشرات المالية </a:t>
            </a:r>
            <a:r>
              <a:rPr lang="ar-DZ" sz="2800" dirty="0" smtClean="0">
                <a:latin typeface="Calibri"/>
                <a:ea typeface="Times New Roman"/>
                <a:cs typeface="Traditional Arabic"/>
              </a:rPr>
              <a:t>المستخدمة </a:t>
            </a:r>
            <a:r>
              <a:rPr lang="ar-DZ" sz="2800" dirty="0">
                <a:latin typeface="Calibri"/>
                <a:ea typeface="Times New Roman"/>
                <a:cs typeface="Traditional Arabic"/>
              </a:rPr>
              <a:t>في تحليل أداء المؤسسة </a:t>
            </a:r>
            <a:r>
              <a:rPr lang="ar-DZ" sz="2800" dirty="0" smtClean="0">
                <a:latin typeface="Calibri"/>
                <a:ea typeface="Times New Roman"/>
                <a:cs typeface="Traditional Arabic"/>
              </a:rPr>
              <a:t>الاقتصادية </a:t>
            </a:r>
            <a:r>
              <a:rPr lang="ar-DZ" sz="2800" dirty="0">
                <a:latin typeface="Times New Roman"/>
                <a:ea typeface="Times New Roman"/>
                <a:cs typeface="Traditional Arabic"/>
              </a:rPr>
              <a:t>.</a:t>
            </a:r>
            <a:endParaRPr lang="en-US" sz="1800" dirty="0">
              <a:latin typeface="Calibri"/>
              <a:ea typeface="Times New Roman"/>
              <a:cs typeface="Arial"/>
            </a:endParaRPr>
          </a:p>
          <a:p>
            <a:pPr marL="342900" lvl="0" indent="-342900" algn="justLow">
              <a:lnSpc>
                <a:spcPct val="115000"/>
              </a:lnSpc>
              <a:buFont typeface="Symbol"/>
              <a:buChar char=""/>
            </a:pPr>
            <a:r>
              <a:rPr lang="ar-DZ" sz="2800" dirty="0">
                <a:latin typeface="Times New Roman"/>
                <a:ea typeface="Times New Roman"/>
                <a:cs typeface="Traditional Arabic"/>
              </a:rPr>
              <a:t>عملية مراقبة التسيير لا تتم بالصورة المنشودة بدون توفر مؤشرات مالية مناسبة بشكل عام و استخدامها لتقييم الاداء بشكل خاص تفي باحتياجات مراقبة </a:t>
            </a:r>
            <a:r>
              <a:rPr lang="ar-DZ" sz="2800" dirty="0" smtClean="0">
                <a:latin typeface="Times New Roman"/>
                <a:ea typeface="Times New Roman"/>
                <a:cs typeface="Traditional Arabic"/>
              </a:rPr>
              <a:t>التسيير والمؤسسة عموما.</a:t>
            </a:r>
            <a:endParaRPr lang="en-US" sz="1800" dirty="0">
              <a:latin typeface="Calibri"/>
              <a:ea typeface="Times New Roman"/>
              <a:cs typeface="Arial"/>
            </a:endParaRPr>
          </a:p>
          <a:p>
            <a:endParaRPr lang="ar-DZ" b="1" dirty="0">
              <a:cs typeface="+mj-cs"/>
            </a:endParaRPr>
          </a:p>
        </p:txBody>
      </p:sp>
    </p:spTree>
    <p:extLst>
      <p:ext uri="{BB962C8B-B14F-4D97-AF65-F5344CB8AC3E}">
        <p14:creationId xmlns:p14="http://schemas.microsoft.com/office/powerpoint/2010/main" val="2738660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703912"/>
          </a:xfrm>
        </p:spPr>
        <p:txBody>
          <a:bodyPr/>
          <a:lstStyle/>
          <a:p>
            <a:r>
              <a:rPr lang="ar-DZ" b="1" dirty="0" smtClean="0">
                <a:latin typeface="Traditional Arabic" pitchFamily="18" charset="-78"/>
                <a:cs typeface="Traditional Arabic" pitchFamily="18" charset="-78"/>
              </a:rPr>
              <a:t>اهداف الموضوع :</a:t>
            </a:r>
          </a:p>
          <a:p>
            <a:pPr algn="justLow">
              <a:lnSpc>
                <a:spcPct val="115000"/>
              </a:lnSpc>
              <a:spcAft>
                <a:spcPts val="1000"/>
              </a:spcAft>
            </a:pPr>
            <a:r>
              <a:rPr lang="ar-DZ" sz="2800" dirty="0">
                <a:latin typeface="Calibri"/>
                <a:ea typeface="Times New Roman"/>
                <a:cs typeface="Traditional Arabic"/>
              </a:rPr>
              <a:t>- التعرف على أهمية استخدام المؤشرات المالية </a:t>
            </a:r>
            <a:r>
              <a:rPr lang="ar-DZ" sz="2800" dirty="0" smtClean="0">
                <a:latin typeface="Calibri"/>
                <a:ea typeface="Times New Roman"/>
                <a:cs typeface="Traditional Arabic"/>
              </a:rPr>
              <a:t>في </a:t>
            </a:r>
            <a:r>
              <a:rPr lang="ar-DZ" sz="2800" dirty="0">
                <a:latin typeface="Calibri"/>
                <a:ea typeface="Times New Roman"/>
                <a:cs typeface="Traditional Arabic"/>
              </a:rPr>
              <a:t>تحليل أداء المؤسسة الاقتصادية.</a:t>
            </a:r>
            <a:endParaRPr lang="en-US" sz="1600" dirty="0">
              <a:latin typeface="Calibri"/>
              <a:ea typeface="Times New Roman"/>
              <a:cs typeface="Arial"/>
            </a:endParaRPr>
          </a:p>
          <a:p>
            <a:pPr algn="justLow">
              <a:lnSpc>
                <a:spcPct val="115000"/>
              </a:lnSpc>
              <a:spcAft>
                <a:spcPts val="1000"/>
              </a:spcAft>
            </a:pPr>
            <a:r>
              <a:rPr lang="ar-DZ" sz="2800" dirty="0">
                <a:latin typeface="Calibri"/>
                <a:ea typeface="Times New Roman"/>
                <a:cs typeface="Traditional Arabic"/>
              </a:rPr>
              <a:t>- معرفة التموقع الحقيقي للمؤسسة الاقتصادية بالنسبة للمحيط الداخلي و الخارجي عند ادراكها لأدائها </a:t>
            </a:r>
            <a:r>
              <a:rPr lang="ar-DZ" sz="2800" dirty="0" smtClean="0">
                <a:latin typeface="Calibri"/>
                <a:ea typeface="Times New Roman"/>
                <a:cs typeface="Traditional Arabic"/>
              </a:rPr>
              <a:t>المالي </a:t>
            </a:r>
            <a:r>
              <a:rPr lang="ar-DZ" sz="2800" dirty="0">
                <a:latin typeface="Calibri"/>
                <a:ea typeface="Times New Roman"/>
                <a:cs typeface="Traditional Arabic"/>
              </a:rPr>
              <a:t>.</a:t>
            </a:r>
            <a:endParaRPr lang="en-US" sz="1600" dirty="0">
              <a:latin typeface="Calibri"/>
              <a:ea typeface="Times New Roman"/>
              <a:cs typeface="Arial"/>
            </a:endParaRPr>
          </a:p>
          <a:p>
            <a:pPr algn="justLow">
              <a:lnSpc>
                <a:spcPct val="115000"/>
              </a:lnSpc>
              <a:spcAft>
                <a:spcPts val="1000"/>
              </a:spcAft>
            </a:pPr>
            <a:r>
              <a:rPr lang="ar-DZ" sz="2800" dirty="0">
                <a:latin typeface="Calibri"/>
                <a:ea typeface="Times New Roman"/>
                <a:cs typeface="Traditional Arabic"/>
              </a:rPr>
              <a:t>- الخروج بنتائج وتوصيات تهم المؤسسات الاقتصادية والباحثين في هذا المجال. </a:t>
            </a:r>
            <a:endParaRPr lang="ar-DZ" sz="2800" dirty="0" smtClean="0">
              <a:latin typeface="Calibri"/>
              <a:ea typeface="Times New Roman"/>
              <a:cs typeface="Traditional Arabic"/>
            </a:endParaRPr>
          </a:p>
          <a:p>
            <a:pPr marL="342900" lvl="0" indent="-342900" algn="justLow">
              <a:lnSpc>
                <a:spcPct val="115000"/>
              </a:lnSpc>
              <a:spcBef>
                <a:spcPts val="1000"/>
              </a:spcBef>
              <a:buClr>
                <a:srgbClr val="000000"/>
              </a:buClr>
              <a:buFont typeface="Cambria"/>
              <a:buChar char="-"/>
              <a:tabLst>
                <a:tab pos="-1270" algn="l"/>
                <a:tab pos="179070" algn="r"/>
              </a:tabLst>
            </a:pPr>
            <a:r>
              <a:rPr lang="ar-DZ" sz="2800" dirty="0" smtClean="0">
                <a:latin typeface="Traditional Arabic" pitchFamily="18" charset="-78"/>
                <a:cs typeface="Traditional Arabic" pitchFamily="18" charset="-78"/>
              </a:rPr>
              <a:t>-</a:t>
            </a:r>
            <a:r>
              <a:rPr lang="ar-DZ" sz="2800" b="1" dirty="0" smtClean="0">
                <a:latin typeface="Traditional Arabic" pitchFamily="18" charset="-78"/>
                <a:cs typeface="Traditional Arabic" pitchFamily="18" charset="-78"/>
              </a:rPr>
              <a:t> </a:t>
            </a:r>
            <a:r>
              <a:rPr lang="ar-DZ" sz="2800" dirty="0">
                <a:solidFill>
                  <a:srgbClr val="000000"/>
                </a:solidFill>
                <a:latin typeface="Traditional Arabic" pitchFamily="18" charset="-78"/>
                <a:ea typeface="Times New Roman"/>
                <a:cs typeface="Traditional Arabic" pitchFamily="18" charset="-78"/>
              </a:rPr>
              <a:t>تحفيز المؤسسات على تبني هذا الطرح و العمل به وفق الإمكانيات المتاحة لديها  .</a:t>
            </a:r>
            <a:endParaRPr lang="en-US" sz="2400" b="1" dirty="0">
              <a:solidFill>
                <a:srgbClr val="4F81BD"/>
              </a:solidFill>
              <a:latin typeface="Traditional Arabic" pitchFamily="18" charset="-78"/>
              <a:ea typeface="Times New Roman"/>
              <a:cs typeface="Traditional Arabic" pitchFamily="18" charset="-78"/>
            </a:endParaRPr>
          </a:p>
          <a:p>
            <a:pPr algn="justLow">
              <a:lnSpc>
                <a:spcPct val="115000"/>
              </a:lnSpc>
              <a:spcAft>
                <a:spcPts val="1000"/>
              </a:spcAft>
            </a:pPr>
            <a:endParaRPr lang="en-US" sz="1600" dirty="0">
              <a:latin typeface="Calibri"/>
              <a:ea typeface="Times New Roman"/>
              <a:cs typeface="Arial"/>
            </a:endParaRPr>
          </a:p>
        </p:txBody>
      </p:sp>
    </p:spTree>
    <p:extLst>
      <p:ext uri="{BB962C8B-B14F-4D97-AF65-F5344CB8AC3E}">
        <p14:creationId xmlns:p14="http://schemas.microsoft.com/office/powerpoint/2010/main" val="3060320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631904"/>
          </a:xfrm>
        </p:spPr>
        <p:txBody>
          <a:bodyPr>
            <a:normAutofit/>
          </a:bodyPr>
          <a:lstStyle/>
          <a:p>
            <a:pPr algn="ctr"/>
            <a:endParaRPr lang="ar-DZ" sz="6600" dirty="0" smtClean="0"/>
          </a:p>
          <a:p>
            <a:pPr marL="0" indent="0">
              <a:buNone/>
            </a:pPr>
            <a:r>
              <a:rPr lang="ar-DZ" sz="6600" dirty="0">
                <a:latin typeface="Gautami" pitchFamily="34" charset="0"/>
                <a:cs typeface="Kufi Extended Outline" pitchFamily="82" charset="-78"/>
              </a:rPr>
              <a:t> </a:t>
            </a:r>
            <a:r>
              <a:rPr lang="ar-DZ" sz="6600" dirty="0" smtClean="0">
                <a:latin typeface="Gautami" pitchFamily="34" charset="0"/>
                <a:cs typeface="Kufi Extended Outline" pitchFamily="82" charset="-78"/>
              </a:rPr>
              <a:t>     </a:t>
            </a:r>
            <a:r>
              <a:rPr lang="ar-DZ" sz="9600" dirty="0" smtClean="0">
                <a:latin typeface="Gautami" pitchFamily="34" charset="0"/>
                <a:cs typeface="DecoType Naskh Swashes" pitchFamily="2" charset="-78"/>
              </a:rPr>
              <a:t>الفصل التطبيقي </a:t>
            </a:r>
            <a:endParaRPr lang="ar-DZ" sz="9600" dirty="0">
              <a:latin typeface="Gautami" pitchFamily="34" charset="0"/>
              <a:cs typeface="DecoType Naskh Swashes" pitchFamily="2" charset="-78"/>
            </a:endParaRPr>
          </a:p>
        </p:txBody>
      </p:sp>
    </p:spTree>
    <p:extLst>
      <p:ext uri="{BB962C8B-B14F-4D97-AF65-F5344CB8AC3E}">
        <p14:creationId xmlns:p14="http://schemas.microsoft.com/office/powerpoint/2010/main" val="28478924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1584</TotalTime>
  <Words>1347</Words>
  <Application>Microsoft Office PowerPoint</Application>
  <PresentationFormat>عرض على الشاشة (3:4)‏</PresentationFormat>
  <Paragraphs>136</Paragraphs>
  <Slides>21</Slides>
  <Notes>1</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تدفق</vt:lpstr>
      <vt:lpstr>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moh</dc:creator>
  <cp:lastModifiedBy>pc</cp:lastModifiedBy>
  <cp:revision>131</cp:revision>
  <dcterms:created xsi:type="dcterms:W3CDTF">2013-06-17T17:02:52Z</dcterms:created>
  <dcterms:modified xsi:type="dcterms:W3CDTF">2013-06-21T06:02:47Z</dcterms:modified>
</cp:coreProperties>
</file>