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av" ContentType="audio/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notesMasterIdLst>
    <p:notesMasterId r:id="rId25"/>
  </p:notesMasterIdLst>
  <p:sldIdLst>
    <p:sldId id="271" r:id="rId2"/>
    <p:sldId id="272" r:id="rId3"/>
    <p:sldId id="273" r:id="rId4"/>
    <p:sldId id="256" r:id="rId5"/>
    <p:sldId id="257" r:id="rId6"/>
    <p:sldId id="258" r:id="rId7"/>
    <p:sldId id="259" r:id="rId8"/>
    <p:sldId id="260" r:id="rId9"/>
    <p:sldId id="275" r:id="rId10"/>
    <p:sldId id="276" r:id="rId11"/>
    <p:sldId id="261" r:id="rId12"/>
    <p:sldId id="262" r:id="rId13"/>
    <p:sldId id="263" r:id="rId14"/>
    <p:sldId id="264" r:id="rId15"/>
    <p:sldId id="277" r:id="rId16"/>
    <p:sldId id="278" r:id="rId17"/>
    <p:sldId id="279" r:id="rId18"/>
    <p:sldId id="280" r:id="rId19"/>
    <p:sldId id="281" r:id="rId20"/>
    <p:sldId id="282" r:id="rId21"/>
    <p:sldId id="284" r:id="rId22"/>
    <p:sldId id="285" r:id="rId23"/>
    <p:sldId id="274" r:id="rId24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707" autoAdjust="0"/>
    <p:restoredTop sz="94660"/>
  </p:normalViewPr>
  <p:slideViewPr>
    <p:cSldViewPr>
      <p:cViewPr varScale="1">
        <p:scale>
          <a:sx n="70" d="100"/>
          <a:sy n="70" d="100"/>
        </p:scale>
        <p:origin x="-116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77FB65F-074C-45CF-A1FF-DA0B8BF3DF6F}" type="datetimeFigureOut">
              <a:rPr lang="fr-FR" smtClean="0"/>
              <a:pPr/>
              <a:t>06/09/2015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CFCA65A-CE5D-41ED-82F5-A803874A58F8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794482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8915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fr-FR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9939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fr-FR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63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fr-FR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fr-FR" smtClean="0"/>
              <a:t>Modifiez le style des sous-titres du masque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06/09/2015</a:t>
            </a:fld>
            <a:endParaRPr lang="fr-BE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fr-FR" smtClean="0"/>
              <a:t>Modifiez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06/09/2015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fr-FR" smtClean="0"/>
              <a:t>Modifiez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06/09/2015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FR" smtClean="0"/>
              <a:t>Modifiez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06/09/2015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06/09/2015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FR" smtClean="0"/>
              <a:t>Modifiez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FR" smtClean="0"/>
              <a:t>Modifiez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06/09/2015</a:t>
            </a:fld>
            <a:endParaRPr lang="fr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 smtClean="0"/>
              <a:t>Modifiez les styles du texte du masque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 smtClean="0"/>
              <a:t>Modifiez les styles du texte du masque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FR" smtClean="0"/>
              <a:t>Modifiez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FR" smtClean="0"/>
              <a:t>Modifiez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06/09/2015</a:t>
            </a:fld>
            <a:endParaRPr lang="fr-B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06/09/2015</a:t>
            </a:fld>
            <a:endParaRPr lang="fr-B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06/09/2015</a:t>
            </a:fld>
            <a:endParaRPr lang="fr-B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fr-FR" smtClean="0"/>
              <a:t>Modifiez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fr-FR" smtClean="0"/>
              <a:t>Modifiez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06/09/2015</a:t>
            </a:fld>
            <a:endParaRPr lang="fr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06/09/2015</a:t>
            </a:fld>
            <a:endParaRPr lang="fr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FR" smtClean="0"/>
              <a:t>Cliquez sur l'icône pour ajouter une image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FR" smtClean="0"/>
              <a:t>Modifiez les styles du texte du masque</a:t>
            </a:r>
          </a:p>
          <a:p>
            <a:pPr lvl="1" eaLnBrk="1" latinLnBrk="0" hangingPunct="1"/>
            <a:r>
              <a:rPr kumimoji="0" lang="fr-FR" smtClean="0"/>
              <a:t>Deuxième niveau</a:t>
            </a:r>
          </a:p>
          <a:p>
            <a:pPr lvl="2" eaLnBrk="1" latinLnBrk="0" hangingPunct="1"/>
            <a:r>
              <a:rPr kumimoji="0" lang="fr-FR" smtClean="0"/>
              <a:t>Troisième niveau</a:t>
            </a:r>
          </a:p>
          <a:p>
            <a:pPr lvl="3" eaLnBrk="1" latinLnBrk="0" hangingPunct="1"/>
            <a:r>
              <a:rPr kumimoji="0" lang="fr-FR" smtClean="0"/>
              <a:t>Quatrième niveau</a:t>
            </a:r>
          </a:p>
          <a:p>
            <a:pPr lvl="4" eaLnBrk="1" latinLnBrk="0" hangingPunct="1"/>
            <a:r>
              <a:rPr kumimoji="0" lang="fr-FR" smtClean="0"/>
              <a:t>Cinquième niveau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A309A6D-C09C-4548-B29A-6CF363A7E532}" type="datetimeFigureOut">
              <a:rPr lang="fr-FR" smtClean="0"/>
              <a:pPr/>
              <a:t>06/09/2015</a:t>
            </a:fld>
            <a:endParaRPr lang="fr-BE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fr-BE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gif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6147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575" y="0"/>
            <a:ext cx="1817688" cy="709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47231732"/>
      </p:ext>
    </p:extLst>
  </p:cSld>
  <p:clrMapOvr>
    <a:masterClrMapping/>
  </p:clrMapOvr>
  <p:transition spd="slow">
    <p:blinds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539552" y="332656"/>
            <a:ext cx="7854696" cy="1752600"/>
          </a:xfrm>
        </p:spPr>
        <p:txBody>
          <a:bodyPr>
            <a:noAutofit/>
          </a:bodyPr>
          <a:lstStyle/>
          <a:p>
            <a:pPr lvl="0" rtl="1"/>
            <a:r>
              <a:rPr lang="ar-DZ" sz="2000" b="1" dirty="0">
                <a:solidFill>
                  <a:srgbClr val="FF0000"/>
                </a:solidFill>
              </a:rPr>
              <a:t>دور قطاع النقل في التنمية الاقتصادية </a:t>
            </a:r>
            <a:endParaRPr lang="fr-FR" sz="2000" dirty="0">
              <a:solidFill>
                <a:srgbClr val="FF0000"/>
              </a:solidFill>
            </a:endParaRPr>
          </a:p>
          <a:p>
            <a:pPr rtl="1"/>
            <a:r>
              <a:rPr lang="ar-DZ" sz="2000" dirty="0">
                <a:solidFill>
                  <a:schemeClr val="bg1"/>
                </a:solidFill>
              </a:rPr>
              <a:t>فقطاع النقل على رأس القطاعات التي تدعم الهيكل الاقتصادي و يعتبر الركيزة الأساسية للاقتصاد القومي و دعائم التقدم.</a:t>
            </a:r>
            <a:endParaRPr lang="fr-FR" sz="2000" dirty="0">
              <a:solidFill>
                <a:schemeClr val="bg1"/>
              </a:solidFill>
            </a:endParaRPr>
          </a:p>
          <a:p>
            <a:pPr lvl="0" rtl="1"/>
            <a:r>
              <a:rPr lang="ar-DZ" sz="2000" b="1" dirty="0">
                <a:solidFill>
                  <a:srgbClr val="FF0000"/>
                </a:solidFill>
              </a:rPr>
              <a:t>دور قطاع النقل في التغيير الاجتماعي</a:t>
            </a:r>
            <a:endParaRPr lang="fr-FR" sz="2000" dirty="0">
              <a:solidFill>
                <a:srgbClr val="FF0000"/>
              </a:solidFill>
            </a:endParaRPr>
          </a:p>
          <a:p>
            <a:pPr rtl="1"/>
            <a:r>
              <a:rPr lang="ar-DZ" sz="2000" dirty="0">
                <a:solidFill>
                  <a:schemeClr val="bg1"/>
                </a:solidFill>
              </a:rPr>
              <a:t>يعمل في تسهيل عملية الاتصال الاجتماعي بين الريف و المدينة أي بين أرجاء البلد الواحد من جهة و بينه و بين الأقطار الأخرى من جهة ثانية الأمر الذي يساهم بشكل فعال في زيادة تحقيق التطور الاجتماعي. </a:t>
            </a:r>
            <a:endParaRPr lang="fr-FR" sz="2000" dirty="0">
              <a:solidFill>
                <a:schemeClr val="bg1"/>
              </a:solidFill>
            </a:endParaRPr>
          </a:p>
          <a:p>
            <a:pPr lvl="0" rtl="1"/>
            <a:r>
              <a:rPr lang="ar-DZ" sz="2000" dirty="0">
                <a:solidFill>
                  <a:schemeClr val="bg1"/>
                </a:solidFill>
              </a:rPr>
              <a:t>و لتحقيق هذا لا بد من وضع إجراءات تنظم النقل الجماعي في إطار التنمية المستدامة: 		</a:t>
            </a:r>
            <a:endParaRPr lang="fr-FR" sz="2000" dirty="0">
              <a:solidFill>
                <a:schemeClr val="bg1"/>
              </a:solidFill>
            </a:endParaRPr>
          </a:p>
          <a:p>
            <a:pPr lvl="0" rtl="1"/>
            <a:r>
              <a:rPr lang="ar-DZ" sz="2000" dirty="0">
                <a:solidFill>
                  <a:schemeClr val="bg1"/>
                </a:solidFill>
              </a:rPr>
              <a:t>تهيئة شبكة الطرق</a:t>
            </a:r>
            <a:endParaRPr lang="fr-FR" sz="2000" dirty="0">
              <a:solidFill>
                <a:schemeClr val="bg1"/>
              </a:solidFill>
            </a:endParaRPr>
          </a:p>
          <a:p>
            <a:pPr lvl="0" rtl="1"/>
            <a:r>
              <a:rPr lang="ar-DZ" sz="2000" dirty="0">
                <a:solidFill>
                  <a:schemeClr val="bg1"/>
                </a:solidFill>
              </a:rPr>
              <a:t>وضع وسيلة نقل ملائمة</a:t>
            </a:r>
            <a:endParaRPr lang="fr-FR" sz="2000" dirty="0">
              <a:solidFill>
                <a:schemeClr val="bg1"/>
              </a:solidFill>
            </a:endParaRPr>
          </a:p>
          <a:p>
            <a:pPr lvl="0" rtl="1"/>
            <a:r>
              <a:rPr lang="ar-DZ" sz="2000" dirty="0">
                <a:solidFill>
                  <a:schemeClr val="bg1"/>
                </a:solidFill>
              </a:rPr>
              <a:t>تغطية كافية للنقل الجماعي</a:t>
            </a:r>
            <a:endParaRPr lang="fr-FR" sz="2000" dirty="0">
              <a:solidFill>
                <a:schemeClr val="bg1"/>
              </a:solidFill>
            </a:endParaRPr>
          </a:p>
          <a:p>
            <a:pPr lvl="0" rtl="1"/>
            <a:r>
              <a:rPr lang="ar-DZ" sz="2000" dirty="0">
                <a:solidFill>
                  <a:schemeClr val="bg1"/>
                </a:solidFill>
              </a:rPr>
              <a:t>تشجيع اختيار النقل الجماعي في التنقل بحيث تحقق لنا السرعة و الراحة و تقليص التكاليف و انتظام الحركة.....الخ</a:t>
            </a:r>
            <a:endParaRPr lang="fr-FR" sz="2000" dirty="0">
              <a:solidFill>
                <a:schemeClr val="bg1"/>
              </a:solidFill>
            </a:endParaRPr>
          </a:p>
          <a:p>
            <a:pPr lvl="0" rtl="1"/>
            <a:r>
              <a:rPr lang="ar-DZ" sz="2000" dirty="0">
                <a:solidFill>
                  <a:schemeClr val="bg1"/>
                </a:solidFill>
              </a:rPr>
              <a:t>توزيع النقل الجماعي الحضري حسب خصائص الأنسجة العمرانية.</a:t>
            </a:r>
            <a:endParaRPr lang="fr-FR" sz="2000" dirty="0">
              <a:solidFill>
                <a:schemeClr val="bg1"/>
              </a:solidFill>
            </a:endParaRPr>
          </a:p>
          <a:p>
            <a:pPr rtl="1"/>
            <a:r>
              <a:rPr lang="ar-DZ" sz="2000" dirty="0">
                <a:solidFill>
                  <a:schemeClr val="bg1"/>
                </a:solidFill>
              </a:rPr>
              <a:t>و هذا ما أردنا تطبيقه علي مدينة المسيلة من خلال عملية التحليل العمراني باعتبار أن المدينة هي المركز الأساسي للتنقلات عن طريق وظائفها و طبيعة نسيجها و معطياتها و هياكلها و قد تطرقنا إلى : </a:t>
            </a:r>
            <a:endParaRPr lang="fr-FR" sz="2000" dirty="0">
              <a:solidFill>
                <a:schemeClr val="bg1"/>
              </a:solidFill>
            </a:endParaRPr>
          </a:p>
          <a:p>
            <a:endParaRPr lang="fr-FR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27963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2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2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2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2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2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2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2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2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2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2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 rtl="1"/>
            <a:r>
              <a:rPr lang="ar-DZ" sz="4400" b="1" dirty="0">
                <a:solidFill>
                  <a:schemeClr val="tx1"/>
                </a:solidFill>
              </a:rPr>
              <a:t>خريطة 01 :</a:t>
            </a:r>
            <a:r>
              <a:rPr lang="fr-FR" sz="4400" b="1" dirty="0">
                <a:solidFill>
                  <a:schemeClr val="tx1"/>
                </a:solidFill>
              </a:rPr>
              <a:t/>
            </a:r>
            <a:br>
              <a:rPr lang="fr-FR" sz="4400" b="1" dirty="0">
                <a:solidFill>
                  <a:schemeClr val="tx1"/>
                </a:solidFill>
              </a:rPr>
            </a:br>
            <a:r>
              <a:rPr lang="ar-DZ" sz="4400" b="1" dirty="0">
                <a:solidFill>
                  <a:schemeClr val="tx1"/>
                </a:solidFill>
              </a:rPr>
              <a:t>تحتل مدينة المسيلة موقعا جغرافيا و إداري مميز.</a:t>
            </a:r>
            <a:endParaRPr lang="fr-FR" sz="4400" b="1" dirty="0">
              <a:solidFill>
                <a:schemeClr val="tx1"/>
              </a:solidFill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 rtl="1">
              <a:buNone/>
            </a:pPr>
            <a:r>
              <a:rPr lang="fr-FR" dirty="0" smtClean="0"/>
              <a:t> </a:t>
            </a:r>
            <a:endParaRPr lang="fr-FR" dirty="0"/>
          </a:p>
        </p:txBody>
      </p:sp>
      <p:pic>
        <p:nvPicPr>
          <p:cNvPr id="4" name="Image 3" descr="11"/>
          <p:cNvPicPr/>
          <p:nvPr/>
        </p:nvPicPr>
        <p:blipFill>
          <a:blip r:embed="rId2">
            <a:lum contras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000" t="2899" b="1450"/>
          <a:stretch>
            <a:fillRect/>
          </a:stretch>
        </p:blipFill>
        <p:spPr bwMode="auto">
          <a:xfrm>
            <a:off x="755576" y="1844824"/>
            <a:ext cx="7848872" cy="4610085"/>
          </a:xfrm>
          <a:prstGeom prst="rect">
            <a:avLst/>
          </a:prstGeom>
          <a:noFill/>
          <a:ln w="57150" cmpd="thickThin">
            <a:solidFill>
              <a:srgbClr val="000000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8796677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86673" y="332656"/>
            <a:ext cx="8229600" cy="1143000"/>
          </a:xfrm>
        </p:spPr>
        <p:txBody>
          <a:bodyPr>
            <a:noAutofit/>
          </a:bodyPr>
          <a:lstStyle/>
          <a:p>
            <a:pPr algn="ctr" rtl="1"/>
            <a:r>
              <a:rPr lang="ar-DZ" sz="3600" b="1" dirty="0">
                <a:solidFill>
                  <a:schemeClr val="tx1"/>
                </a:solidFill>
              </a:rPr>
              <a:t>المخطط 03:   يتبين لنا أن المدينة تتوسع بسرعة فائقة و التطور العمراني الذي شهدته عبر الفترات كان نتيجة للطرق.</a:t>
            </a:r>
            <a:endParaRPr lang="fr-FR" sz="3600" b="1" dirty="0">
              <a:solidFill>
                <a:schemeClr val="tx1"/>
              </a:solidFill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 rtl="1">
              <a:buNone/>
            </a:pPr>
            <a:r>
              <a:rPr lang="fr-FR" b="1" dirty="0" smtClean="0"/>
              <a:t> </a:t>
            </a:r>
            <a:endParaRPr lang="fr-FR" dirty="0"/>
          </a:p>
        </p:txBody>
      </p:sp>
      <p:grpSp>
        <p:nvGrpSpPr>
          <p:cNvPr id="9" name="Groupe 8"/>
          <p:cNvGrpSpPr/>
          <p:nvPr/>
        </p:nvGrpSpPr>
        <p:grpSpPr>
          <a:xfrm>
            <a:off x="539552" y="1484784"/>
            <a:ext cx="8064896" cy="4680520"/>
            <a:chOff x="539552" y="1484784"/>
            <a:chExt cx="8064896" cy="4680520"/>
          </a:xfrm>
        </p:grpSpPr>
        <p:pic>
          <p:nvPicPr>
            <p:cNvPr id="6" name="Image 5"/>
            <p:cNvPicPr/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539552" y="1628800"/>
              <a:ext cx="8064896" cy="4536504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7" name="Rectangle 6"/>
            <p:cNvSpPr/>
            <p:nvPr/>
          </p:nvSpPr>
          <p:spPr>
            <a:xfrm>
              <a:off x="1331640" y="1484784"/>
              <a:ext cx="6192688" cy="43204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</p:spTree>
    <p:extLst>
      <p:ext uri="{BB962C8B-B14F-4D97-AF65-F5344CB8AC3E}">
        <p14:creationId xmlns:p14="http://schemas.microsoft.com/office/powerpoint/2010/main" val="717019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620688"/>
            <a:ext cx="8229600" cy="1143000"/>
          </a:xfrm>
        </p:spPr>
        <p:txBody>
          <a:bodyPr>
            <a:noAutofit/>
          </a:bodyPr>
          <a:lstStyle/>
          <a:p>
            <a:pPr algn="ctr" rtl="1"/>
            <a:r>
              <a:rPr lang="ar-DZ" sz="3200" b="1" dirty="0">
                <a:solidFill>
                  <a:schemeClr val="tx1"/>
                </a:solidFill>
              </a:rPr>
              <a:t>المخطط04:من خلال المخطط نلاحظ أن هناك عدد كافي من الطرقات المؤدية إلي تجمعات العمرانية سوآءا رئيسية أو الثانوية.(الطرق التي ....)</a:t>
            </a:r>
            <a:endParaRPr lang="fr-FR" sz="3200" b="1" dirty="0">
              <a:solidFill>
                <a:schemeClr val="tx1"/>
              </a:solidFill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 rtl="1">
              <a:buNone/>
            </a:pPr>
            <a:r>
              <a:rPr lang="ar-DZ" b="1" dirty="0" smtClean="0"/>
              <a:t> </a:t>
            </a:r>
            <a:endParaRPr lang="fr-FR" dirty="0"/>
          </a:p>
        </p:txBody>
      </p:sp>
      <p:grpSp>
        <p:nvGrpSpPr>
          <p:cNvPr id="6" name="Groupe 5"/>
          <p:cNvGrpSpPr/>
          <p:nvPr/>
        </p:nvGrpSpPr>
        <p:grpSpPr>
          <a:xfrm>
            <a:off x="755576" y="1844824"/>
            <a:ext cx="7848871" cy="4464496"/>
            <a:chOff x="755576" y="1844824"/>
            <a:chExt cx="7848871" cy="4464496"/>
          </a:xfrm>
        </p:grpSpPr>
        <p:pic>
          <p:nvPicPr>
            <p:cNvPr id="4" name="Image 3"/>
            <p:cNvPicPr/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943" t="3784" r="1137" b="2931"/>
            <a:stretch>
              <a:fillRect/>
            </a:stretch>
          </p:blipFill>
          <p:spPr bwMode="auto">
            <a:xfrm>
              <a:off x="755576" y="1988839"/>
              <a:ext cx="7848871" cy="4320481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5" name="Rectangle 4"/>
            <p:cNvSpPr/>
            <p:nvPr/>
          </p:nvSpPr>
          <p:spPr>
            <a:xfrm>
              <a:off x="1403648" y="1844824"/>
              <a:ext cx="6480720" cy="36004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</p:spTree>
    <p:extLst>
      <p:ext uri="{BB962C8B-B14F-4D97-AF65-F5344CB8AC3E}">
        <p14:creationId xmlns:p14="http://schemas.microsoft.com/office/powerpoint/2010/main" val="11821478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19" descr="ph planche  m'sila 1f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703859"/>
            <a:ext cx="8352928" cy="4389437"/>
          </a:xfrm>
          <a:prstGeom prst="rect">
            <a:avLst/>
          </a:prstGeom>
          <a:noFill/>
          <a:extLst/>
        </p:spPr>
      </p:pic>
      <p:sp>
        <p:nvSpPr>
          <p:cNvPr id="7" name="ZoneTexte 6"/>
          <p:cNvSpPr txBox="1"/>
          <p:nvPr/>
        </p:nvSpPr>
        <p:spPr>
          <a:xfrm>
            <a:off x="539552" y="476672"/>
            <a:ext cx="7992888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ar-DZ" sz="2400" b="1" dirty="0"/>
              <a:t>المخطط 06:توزيع التجهيزات في المدينة كان مركزا و لم يكن موزعا عبر كل المدينة لتوزيع الحركة بانتظام و هذا ما ساعد في تركيز النشاطات في مكان معين و توجيه الحركة و التنقل نحو مكان معين.</a:t>
            </a:r>
            <a:endParaRPr lang="fr-FR" sz="2400" b="1" dirty="0"/>
          </a:p>
          <a:p>
            <a:pPr algn="ctr" rtl="1"/>
            <a:endParaRPr lang="fr-FR" sz="2000" b="1" dirty="0"/>
          </a:p>
        </p:txBody>
      </p:sp>
    </p:spTree>
    <p:extLst>
      <p:ext uri="{BB962C8B-B14F-4D97-AF65-F5344CB8AC3E}">
        <p14:creationId xmlns:p14="http://schemas.microsoft.com/office/powerpoint/2010/main" val="36268454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96752"/>
            <a:ext cx="8229600" cy="1143000"/>
          </a:xfrm>
        </p:spPr>
        <p:txBody>
          <a:bodyPr>
            <a:noAutofit/>
          </a:bodyPr>
          <a:lstStyle/>
          <a:p>
            <a:pPr algn="ctr" rtl="1"/>
            <a:r>
              <a:rPr lang="ar-DZ" sz="2800" b="1" dirty="0">
                <a:solidFill>
                  <a:schemeClr val="tx1"/>
                </a:solidFill>
              </a:rPr>
              <a:t>المخطط 07: نقص كبير في نقاط الربط بين المناطق الثلاثة عن طريق الجسور ، مما يجعل نقاط الربط الموجودة مكتظة و مزدحمة ، و تشكل نقاط نزاع كبيرة بين </a:t>
            </a:r>
            <a:r>
              <a:rPr lang="fr-FR" sz="2800" b="1" dirty="0">
                <a:solidFill>
                  <a:schemeClr val="tx1"/>
                </a:solidFill>
              </a:rPr>
              <a:t/>
            </a:r>
            <a:br>
              <a:rPr lang="fr-FR" sz="2800" b="1" dirty="0">
                <a:solidFill>
                  <a:schemeClr val="tx1"/>
                </a:solidFill>
              </a:rPr>
            </a:br>
            <a:r>
              <a:rPr lang="ar-DZ" sz="2800" b="1" dirty="0">
                <a:solidFill>
                  <a:schemeClr val="tx1"/>
                </a:solidFill>
              </a:rPr>
              <a:t>الحركة الميكانيكية فيما بينها من جهة و بينها و بين حركة المشاة من جهة أخرى.( عوائق الحركة ).</a:t>
            </a:r>
            <a:r>
              <a:rPr lang="fr-FR" sz="2800" b="1" dirty="0">
                <a:solidFill>
                  <a:schemeClr val="tx1"/>
                </a:solidFill>
              </a:rPr>
              <a:t/>
            </a:r>
            <a:br>
              <a:rPr lang="fr-FR" sz="2800" b="1" dirty="0">
                <a:solidFill>
                  <a:schemeClr val="tx1"/>
                </a:solidFill>
              </a:rPr>
            </a:br>
            <a:endParaRPr lang="fr-FR" sz="2800" b="1" dirty="0">
              <a:solidFill>
                <a:schemeClr val="tx1"/>
              </a:solidFill>
            </a:endParaRPr>
          </a:p>
        </p:txBody>
      </p:sp>
      <p:pic>
        <p:nvPicPr>
          <p:cNvPr id="4" name="Picture 9" descr="Point noire ph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988841"/>
            <a:ext cx="8352928" cy="4044656"/>
          </a:xfrm>
          <a:prstGeom prst="rect">
            <a:avLst/>
          </a:prstGeom>
          <a:noFill/>
          <a:extLst/>
        </p:spPr>
      </p:pic>
    </p:spTree>
    <p:extLst>
      <p:ext uri="{BB962C8B-B14F-4D97-AF65-F5344CB8AC3E}">
        <p14:creationId xmlns:p14="http://schemas.microsoft.com/office/powerpoint/2010/main" val="5405051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 rtl="1"/>
            <a:r>
              <a:rPr lang="ar-DZ" sz="4000" b="1" dirty="0">
                <a:solidFill>
                  <a:schemeClr val="tx1"/>
                </a:solidFill>
              </a:rPr>
              <a:t>المخطط 08: نقص كبير في تهيئة بعض مفترقات الطرق الهامة في المدينة مما يجعلها نقاط سوداء في الحركة المرورية</a:t>
            </a:r>
            <a:r>
              <a:rPr lang="ar-DZ" sz="4000" b="1" dirty="0" smtClean="0">
                <a:solidFill>
                  <a:schemeClr val="tx1"/>
                </a:solidFill>
              </a:rPr>
              <a:t>.</a:t>
            </a:r>
            <a:endParaRPr lang="fr-FR" sz="4000" b="1" dirty="0">
              <a:solidFill>
                <a:schemeClr val="tx1"/>
              </a:solidFill>
            </a:endParaRPr>
          </a:p>
        </p:txBody>
      </p:sp>
      <p:pic>
        <p:nvPicPr>
          <p:cNvPr id="4" name="Espace réservé du contenu 3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134881"/>
            <a:ext cx="8280920" cy="3990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3311156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268760"/>
            <a:ext cx="8229600" cy="1143000"/>
          </a:xfrm>
        </p:spPr>
        <p:txBody>
          <a:bodyPr>
            <a:noAutofit/>
          </a:bodyPr>
          <a:lstStyle/>
          <a:p>
            <a:pPr algn="r" rtl="1"/>
            <a:r>
              <a:rPr lang="ar-DZ" sz="2800" b="1" dirty="0">
                <a:solidFill>
                  <a:schemeClr val="tx1"/>
                </a:solidFill>
              </a:rPr>
              <a:t>المخطط 09: نلاحظ عدم انسجام المنشآت المرورية مع الحركة التي تستقبلها ، إذ لمسنا في كثير من المواقع أن طاقة استيعاب الطريق لا تمكنها من استقبال الحركة المرورية التي تمر عليها و بالتالي تكون جد مكتظة و مزدحمة و في المقابل نجد أن هناك طرق تكاد تكون فارغة تماما و هذا ناتج عن عدم توازن في الشبكات و فقدان التكافؤ بين الحركة المرورية و الهياكل التي تستقبلها</a:t>
            </a:r>
            <a:r>
              <a:rPr lang="ar-DZ" sz="2800" b="1" dirty="0" smtClean="0">
                <a:solidFill>
                  <a:schemeClr val="tx1"/>
                </a:solidFill>
              </a:rPr>
              <a:t>.</a:t>
            </a:r>
            <a:endParaRPr lang="fr-FR" sz="2800" b="1" dirty="0">
              <a:solidFill>
                <a:schemeClr val="tx1"/>
              </a:solidFill>
            </a:endParaRPr>
          </a:p>
        </p:txBody>
      </p:sp>
      <p:pic>
        <p:nvPicPr>
          <p:cNvPr id="4" name="Espace réservé du contenu 3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2420887"/>
            <a:ext cx="8208912" cy="371399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2133889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620688"/>
            <a:ext cx="8229600" cy="1143000"/>
          </a:xfrm>
        </p:spPr>
        <p:txBody>
          <a:bodyPr>
            <a:noAutofit/>
          </a:bodyPr>
          <a:lstStyle/>
          <a:p>
            <a:pPr algn="r" rtl="1"/>
            <a:r>
              <a:rPr lang="ar-DZ" sz="3600" b="1" dirty="0">
                <a:solidFill>
                  <a:schemeClr val="tx1"/>
                </a:solidFill>
              </a:rPr>
              <a:t>المخطط 10 : نلاحظ أن المحور الجزائر – بريكة يستوعب أكبر حجم لكثافة المرور تصل إلي حد التشبع.(المحاور الكبرى </a:t>
            </a:r>
            <a:r>
              <a:rPr lang="ar-DZ" sz="3600" b="1" dirty="0" smtClean="0">
                <a:solidFill>
                  <a:schemeClr val="tx1"/>
                </a:solidFill>
              </a:rPr>
              <a:t>)</a:t>
            </a:r>
            <a:endParaRPr lang="fr-FR" sz="3600" b="1" dirty="0">
              <a:solidFill>
                <a:schemeClr val="tx1"/>
              </a:solidFill>
            </a:endParaRPr>
          </a:p>
        </p:txBody>
      </p:sp>
      <p:pic>
        <p:nvPicPr>
          <p:cNvPr id="4" name="Espace réservé du contenu 3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2060848"/>
            <a:ext cx="7560840" cy="403244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5941885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00034" y="857232"/>
            <a:ext cx="8229600" cy="1143000"/>
          </a:xfrm>
        </p:spPr>
        <p:txBody>
          <a:bodyPr>
            <a:noAutofit/>
          </a:bodyPr>
          <a:lstStyle/>
          <a:p>
            <a:pPr algn="r" rtl="1"/>
            <a:r>
              <a:rPr lang="ar-DZ" sz="2800" b="1" dirty="0" smtClean="0">
                <a:solidFill>
                  <a:schemeClr val="tx1"/>
                </a:solidFill>
              </a:rPr>
              <a:t>المخطط 12:نلاحظ أن الحركة العابرة في وسط المدينة يزيد من درجة ازدحام الطرق ، فمن المعروف أن الحركة العابرة تحتاج إلى ممرات خاصة </a:t>
            </a:r>
            <a:r>
              <a:rPr lang="ar-DZ" sz="2800" b="1" dirty="0" err="1" smtClean="0">
                <a:solidFill>
                  <a:schemeClr val="tx1"/>
                </a:solidFill>
              </a:rPr>
              <a:t>بها</a:t>
            </a:r>
            <a:r>
              <a:rPr lang="ar-DZ" sz="2800" b="1" dirty="0" smtClean="0">
                <a:solidFill>
                  <a:schemeClr val="tx1"/>
                </a:solidFill>
              </a:rPr>
              <a:t> ،سواء داخل المدينة أو خارجها ، حيث تتميز بتهيئة خاصة تسهل مرور هذه الحركة ، الشيء الذي لا نلمسه في مدينة المسيلة إذ نجد اختلاط بين الحركة العابرة </a:t>
            </a:r>
            <a:r>
              <a:rPr lang="ar-DZ" sz="2800" b="1" dirty="0" err="1" smtClean="0">
                <a:solidFill>
                  <a:schemeClr val="tx1"/>
                </a:solidFill>
              </a:rPr>
              <a:t>و</a:t>
            </a:r>
            <a:r>
              <a:rPr lang="ar-DZ" sz="2800" b="1" dirty="0" smtClean="0">
                <a:solidFill>
                  <a:schemeClr val="tx1"/>
                </a:solidFill>
              </a:rPr>
              <a:t> الداخلية.</a:t>
            </a:r>
            <a:endParaRPr lang="fr-FR" sz="2800" b="1" dirty="0">
              <a:solidFill>
                <a:schemeClr val="tx1"/>
              </a:solidFill>
            </a:endParaRPr>
          </a:p>
        </p:txBody>
      </p:sp>
      <p:pic>
        <p:nvPicPr>
          <p:cNvPr id="4" name="Espace réservé du contenu 3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58" t="2870" r="1561"/>
          <a:stretch>
            <a:fillRect/>
          </a:stretch>
        </p:blipFill>
        <p:spPr bwMode="auto">
          <a:xfrm>
            <a:off x="500034" y="2143116"/>
            <a:ext cx="7929618" cy="418148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4224340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Text Box 1"/>
          <p:cNvSpPr txBox="1">
            <a:spLocks noChangeArrowheads="1"/>
          </p:cNvSpPr>
          <p:nvPr/>
        </p:nvSpPr>
        <p:spPr bwMode="auto">
          <a:xfrm>
            <a:off x="457200" y="-2549525"/>
            <a:ext cx="8229600" cy="67960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anchor="ctr" anchorCtr="1"/>
          <a:lstStyle/>
          <a:p>
            <a:pPr algn="ctr">
              <a:lnSpc>
                <a:spcPct val="100000"/>
              </a:lnSpc>
              <a:buClr>
                <a:srgbClr val="B2B2B2"/>
              </a:buClr>
              <a:buFont typeface="Arabic Typesetting" pitchFamily="64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en-GB" sz="8800">
                <a:solidFill>
                  <a:srgbClr val="B2B2B2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abic Typesetting" pitchFamily="64" charset="0"/>
              </a:rPr>
              <a:t/>
            </a:r>
            <a:br>
              <a:rPr lang="en-GB" sz="8800">
                <a:solidFill>
                  <a:srgbClr val="B2B2B2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abic Typesetting" pitchFamily="64" charset="0"/>
              </a:rPr>
            </a:br>
            <a:r>
              <a:rPr lang="en-GB" sz="8800">
                <a:solidFill>
                  <a:srgbClr val="B2B2B2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abic Typesetting" pitchFamily="64" charset="0"/>
              </a:rPr>
              <a:t/>
            </a:r>
            <a:br>
              <a:rPr lang="en-GB" sz="8800">
                <a:solidFill>
                  <a:srgbClr val="B2B2B2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abic Typesetting" pitchFamily="64" charset="0"/>
              </a:rPr>
            </a:br>
            <a:r>
              <a:rPr lang="en-GB" sz="8800">
                <a:solidFill>
                  <a:srgbClr val="B2B2B2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abic Typesetting" pitchFamily="64" charset="0"/>
              </a:rPr>
              <a:t/>
            </a:r>
            <a:br>
              <a:rPr lang="en-GB" sz="8800">
                <a:solidFill>
                  <a:srgbClr val="B2B2B2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abic Typesetting" pitchFamily="64" charset="0"/>
              </a:rPr>
            </a:br>
            <a:r>
              <a:rPr lang="ar-SA" sz="8800">
                <a:solidFill>
                  <a:srgbClr val="B2B2B2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abic Typesetting" pitchFamily="64" charset="0"/>
              </a:rPr>
              <a:t>بسم الله الرحمن الرحيم</a:t>
            </a:r>
            <a:endParaRPr lang="en-GB" sz="8800">
              <a:solidFill>
                <a:srgbClr val="B2B2B2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Arabic Typesetting" pitchFamily="64" charset="0"/>
            </a:endParaRPr>
          </a:p>
        </p:txBody>
      </p:sp>
      <p:pic>
        <p:nvPicPr>
          <p:cNvPr id="7171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4800" y="-228600"/>
            <a:ext cx="9753600" cy="731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23848536"/>
      </p:ext>
    </p:extLst>
  </p:cSld>
  <p:clrMapOvr>
    <a:masterClrMapping/>
  </p:clrMapOvr>
  <p:transition>
    <p:blinds/>
    <p:sndAc>
      <p:stSnd>
        <p:snd r:embed="rId3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857240"/>
            <a:ext cx="8229600" cy="1143000"/>
          </a:xfrm>
        </p:spPr>
        <p:txBody>
          <a:bodyPr>
            <a:noAutofit/>
          </a:bodyPr>
          <a:lstStyle/>
          <a:p>
            <a:pPr algn="r" rtl="1"/>
            <a:r>
              <a:rPr lang="ar-DZ" sz="3600" b="1" dirty="0" smtClean="0">
                <a:solidFill>
                  <a:schemeClr val="tx1"/>
                </a:solidFill>
              </a:rPr>
              <a:t>المخطط 13:تمتد شبكة النقل الجماعي علي أهم محاور حركة المرور </a:t>
            </a:r>
            <a:r>
              <a:rPr lang="ar-DZ" sz="3600" b="1" dirty="0" err="1" smtClean="0">
                <a:solidFill>
                  <a:schemeClr val="tx1"/>
                </a:solidFill>
              </a:rPr>
              <a:t>و</a:t>
            </a:r>
            <a:r>
              <a:rPr lang="ar-DZ" sz="3600" b="1" dirty="0" smtClean="0">
                <a:solidFill>
                  <a:schemeClr val="tx1"/>
                </a:solidFill>
              </a:rPr>
              <a:t> تتقاطع فيما بينها في عدة مواقف هي نقاط التحويل كم تتركز بداية الخطوط </a:t>
            </a:r>
            <a:r>
              <a:rPr lang="ar-DZ" sz="3600" b="1" dirty="0" err="1" smtClean="0">
                <a:solidFill>
                  <a:schemeClr val="tx1"/>
                </a:solidFill>
              </a:rPr>
              <a:t>و</a:t>
            </a:r>
            <a:r>
              <a:rPr lang="ar-DZ" sz="3600" b="1" dirty="0" smtClean="0">
                <a:solidFill>
                  <a:schemeClr val="tx1"/>
                </a:solidFill>
              </a:rPr>
              <a:t> نهايتها علي الحدود الحضرية.</a:t>
            </a:r>
            <a:endParaRPr lang="fr-FR" sz="3600" b="1" dirty="0">
              <a:solidFill>
                <a:schemeClr val="tx1"/>
              </a:solidFill>
            </a:endParaRPr>
          </a:p>
        </p:txBody>
      </p:sp>
      <p:pic>
        <p:nvPicPr>
          <p:cNvPr id="4" name="Espace réservé du contenu 3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034" y="2134881"/>
            <a:ext cx="8429684" cy="3990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323528" y="44624"/>
            <a:ext cx="7851648" cy="892696"/>
          </a:xfrm>
        </p:spPr>
        <p:txBody>
          <a:bodyPr/>
          <a:lstStyle/>
          <a:p>
            <a:pPr algn="ctr" rtl="1"/>
            <a:r>
              <a:rPr lang="ar-DZ" dirty="0" smtClean="0">
                <a:solidFill>
                  <a:srgbClr val="FF0000"/>
                </a:solidFill>
              </a:rPr>
              <a:t>خلاصة عامة </a:t>
            </a:r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611560" y="692696"/>
            <a:ext cx="7854696" cy="4752528"/>
          </a:xfrm>
        </p:spPr>
        <p:txBody>
          <a:bodyPr>
            <a:noAutofit/>
          </a:bodyPr>
          <a:lstStyle/>
          <a:p>
            <a:pPr rtl="1"/>
            <a:r>
              <a:rPr lang="ar-DZ" sz="2400" dirty="0" smtClean="0">
                <a:solidFill>
                  <a:schemeClr val="bg1"/>
                </a:solidFill>
              </a:rPr>
              <a:t>إن </a:t>
            </a:r>
            <a:r>
              <a:rPr lang="ar-DZ" sz="2400" dirty="0">
                <a:solidFill>
                  <a:schemeClr val="bg1"/>
                </a:solidFill>
              </a:rPr>
              <a:t>مشكلة النقل الجماعي الحضري مشكلة أصبحت تؤرق مختلف مدن العالم باعتبارها عنصرا هاما في تقنيات ودراسات التهيئة العمرانية ، فهو بمثابة الشريان النابض لما يلعبه من دور هاما في ديناميكية ودمج مختلف المكونات الحضرية وتأثيراتها الاقتصادية والاجتماعية والسياسية .</a:t>
            </a:r>
            <a:endParaRPr lang="fr-FR" sz="2400" dirty="0">
              <a:solidFill>
                <a:schemeClr val="bg1"/>
              </a:solidFill>
            </a:endParaRPr>
          </a:p>
          <a:p>
            <a:pPr rtl="1"/>
            <a:r>
              <a:rPr lang="ar-DZ" sz="2400" dirty="0">
                <a:solidFill>
                  <a:schemeClr val="bg1"/>
                </a:solidFill>
              </a:rPr>
              <a:t>فمدينة المسيلة من أهم المدن التي تشهد مشاكل عدة في مجال الحركة والنقل ، حيثي أصبح هذا الأخير لا يواكب توسعها ولا نسيجها العمراني .</a:t>
            </a:r>
            <a:endParaRPr lang="fr-FR" sz="2400" dirty="0">
              <a:solidFill>
                <a:schemeClr val="bg1"/>
              </a:solidFill>
            </a:endParaRPr>
          </a:p>
          <a:p>
            <a:pPr rtl="1"/>
            <a:r>
              <a:rPr lang="ar-DZ" sz="2400" dirty="0">
                <a:solidFill>
                  <a:schemeClr val="bg1"/>
                </a:solidFill>
              </a:rPr>
              <a:t>فمن خلال بحثنا لمتواضع هذا ألقينا نظرة وأخذنا صورة شاملة حول النقل الجماعي الحضري بالمدينة لمعرفة مدى مساهمته في تحقيق التنمية المستدامة بها ، وتوصلنا إلى العديد من الصعوبات التي تواجه هذا المجال وتعرقل نجاحه وتماشيه بصورة منتظمة ومن أهم هذه العراقيل نجد منها التوزيع اللاعقلاني لوسائل النقل الجماعي ، وعدم العمل على توافقه لتغطية جميع أنحاء المدينة ، إضافة إلى توسع المدينة بشكل سريع وعدم تماشيه مع خطوط النقل الحالية ، وغير متناسق مع مخططات النقل ، وكذا اختلاط حركة المشاة بالحركة الميكانيكية مما أدى إلى فوضى داخل الوسط الحضري ، ونقص في تهيئة الهياكل القاعدية مع عدم استعمال وسائل النقل الحديثة للنقل الجماعي على خلاف بعض المدن الأخرى هذا مما أدى إلى استعمال السيارات الخاصة .</a:t>
            </a:r>
            <a:endParaRPr lang="fr-FR" sz="2400" dirty="0">
              <a:solidFill>
                <a:schemeClr val="bg1"/>
              </a:solidFill>
            </a:endParaRPr>
          </a:p>
          <a:p>
            <a:pPr rtl="1"/>
            <a:r>
              <a:rPr lang="ar-DZ" sz="2400" dirty="0">
                <a:solidFill>
                  <a:schemeClr val="bg1"/>
                </a:solidFill>
              </a:rPr>
              <a:t>فمن خلال هذه المعيقات التي ذكرناها ، نجد أن  الفرضيات التي وضعناها سابقا قد تحققت فلا يتم تحقيق التنمية المستدامة إلا بتحقيق وتنظيم وتطوير النقل الجماعي ، والعمل بالجانب القانوني والإداري لتحسين خدمته والتوزيع العقلاني له لتغطية جميع أنحاء المدينة .</a:t>
            </a:r>
            <a:endParaRPr lang="fr-FR" sz="2400" dirty="0">
              <a:solidFill>
                <a:schemeClr val="bg1"/>
              </a:solidFill>
            </a:endParaRPr>
          </a:p>
          <a:p>
            <a:endParaRPr lang="fr-FR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13523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611560" y="548680"/>
            <a:ext cx="7854696" cy="1752600"/>
          </a:xfrm>
        </p:spPr>
        <p:txBody>
          <a:bodyPr>
            <a:noAutofit/>
          </a:bodyPr>
          <a:lstStyle/>
          <a:p>
            <a:pPr rtl="1"/>
            <a:r>
              <a:rPr lang="ar-DZ" sz="2400" b="1" dirty="0">
                <a:solidFill>
                  <a:schemeClr val="bg1"/>
                </a:solidFill>
              </a:rPr>
              <a:t>ومن هنا توصلنا إلي اقتراحات و توصيات من أهمها :</a:t>
            </a:r>
            <a:endParaRPr lang="fr-FR" sz="1200" b="1" dirty="0">
              <a:solidFill>
                <a:schemeClr val="bg1"/>
              </a:solidFill>
            </a:endParaRPr>
          </a:p>
          <a:p>
            <a:pPr lvl="1" algn="r" rtl="1"/>
            <a:r>
              <a:rPr lang="ar-SA" sz="2000" b="1" dirty="0">
                <a:solidFill>
                  <a:schemeClr val="bg1"/>
                </a:solidFill>
              </a:rPr>
              <a:t>تطوير حركة المرور و تنظيم النقل الجماعي بما يأخذ بعين الاعتبار خصوصية النمط الوظيفي بمدينة المسيلة حيث تعمل علي الربط بين العمل و السكن.</a:t>
            </a:r>
            <a:endParaRPr lang="fr-FR" sz="1100" b="1" dirty="0">
              <a:solidFill>
                <a:schemeClr val="bg1"/>
              </a:solidFill>
            </a:endParaRPr>
          </a:p>
          <a:p>
            <a:pPr lvl="1" algn="r" rtl="1"/>
            <a:r>
              <a:rPr lang="ar-SA" sz="2000" b="1" dirty="0">
                <a:solidFill>
                  <a:schemeClr val="bg1"/>
                </a:solidFill>
              </a:rPr>
              <a:t>إعطاء أهمية أكبر للنقل الجماعي – مترو، قطار، حافلة – و تطويره و رفع طاقة المتوفر منه للحد من استخدام النقل الفردي الذي يشغل جزء كبير من المجال.</a:t>
            </a:r>
            <a:endParaRPr lang="fr-FR" sz="1100" b="1" dirty="0">
              <a:solidFill>
                <a:schemeClr val="bg1"/>
              </a:solidFill>
            </a:endParaRPr>
          </a:p>
          <a:p>
            <a:pPr lvl="1" algn="r" rtl="1"/>
            <a:r>
              <a:rPr lang="ar-SA" sz="2000" b="1" dirty="0">
                <a:solidFill>
                  <a:schemeClr val="bg1"/>
                </a:solidFill>
              </a:rPr>
              <a:t>إنشاء مؤسسات خاصة تتكفل بتسيير النقل الجماعي الحضري و تنظيمه على مستوى المدينة و مجالها.</a:t>
            </a:r>
            <a:endParaRPr lang="fr-FR" sz="1100" b="1" dirty="0">
              <a:solidFill>
                <a:schemeClr val="bg1"/>
              </a:solidFill>
            </a:endParaRPr>
          </a:p>
          <a:p>
            <a:pPr lvl="1" algn="r" rtl="1"/>
            <a:r>
              <a:rPr lang="ar-SA" sz="2000" b="1" dirty="0">
                <a:solidFill>
                  <a:schemeClr val="bg1"/>
                </a:solidFill>
              </a:rPr>
              <a:t>اختبار مواقع مناسبة أكثر لمحطات النقل.</a:t>
            </a:r>
            <a:endParaRPr lang="fr-FR" sz="1100" b="1" dirty="0">
              <a:solidFill>
                <a:schemeClr val="bg1"/>
              </a:solidFill>
            </a:endParaRPr>
          </a:p>
          <a:p>
            <a:pPr lvl="1" algn="r" rtl="1"/>
            <a:r>
              <a:rPr lang="ar-SA" sz="2000" b="1" dirty="0">
                <a:solidFill>
                  <a:schemeClr val="bg1"/>
                </a:solidFill>
              </a:rPr>
              <a:t>تحديد نقطة التوقف و تهيئتها و تزويدها بكل التجهيزات.</a:t>
            </a:r>
            <a:endParaRPr lang="fr-FR" sz="1100" b="1" dirty="0">
              <a:solidFill>
                <a:schemeClr val="bg1"/>
              </a:solidFill>
            </a:endParaRPr>
          </a:p>
          <a:p>
            <a:pPr lvl="1" algn="r" rtl="1"/>
            <a:r>
              <a:rPr lang="ar-SA" sz="2000" b="1" dirty="0">
                <a:solidFill>
                  <a:schemeClr val="bg1"/>
                </a:solidFill>
              </a:rPr>
              <a:t>إعادة تنظيم مسالك بعض خطوط النقل.</a:t>
            </a:r>
            <a:endParaRPr lang="fr-FR" sz="1100" b="1" dirty="0">
              <a:solidFill>
                <a:schemeClr val="bg1"/>
              </a:solidFill>
            </a:endParaRPr>
          </a:p>
          <a:p>
            <a:pPr lvl="1" algn="r" rtl="1"/>
            <a:r>
              <a:rPr lang="ar-SA" sz="2000" b="1" dirty="0">
                <a:solidFill>
                  <a:schemeClr val="bg1"/>
                </a:solidFill>
              </a:rPr>
              <a:t>إعطاء تسعيرة تتناسب مع المسافة المقطوعة.</a:t>
            </a:r>
            <a:endParaRPr lang="fr-FR" sz="1100" b="1" dirty="0">
              <a:solidFill>
                <a:schemeClr val="bg1"/>
              </a:solidFill>
            </a:endParaRPr>
          </a:p>
          <a:p>
            <a:pPr lvl="1" algn="r" rtl="1"/>
            <a:r>
              <a:rPr lang="ar-SA" sz="2000" b="1" dirty="0">
                <a:solidFill>
                  <a:schemeClr val="bg1"/>
                </a:solidFill>
              </a:rPr>
              <a:t>تطوير وسائل النقل الجماعي و تجديدها بحيث تضمن شروط الراحة و الأمن ( النظافة، الرقابة................إ</a:t>
            </a:r>
            <a:r>
              <a:rPr lang="ar-DZ" sz="2000" b="1" dirty="0" err="1">
                <a:solidFill>
                  <a:schemeClr val="bg1"/>
                </a:solidFill>
              </a:rPr>
              <a:t>لخ</a:t>
            </a:r>
            <a:r>
              <a:rPr lang="ar-SA" sz="2000" b="1" dirty="0">
                <a:solidFill>
                  <a:schemeClr val="bg1"/>
                </a:solidFill>
              </a:rPr>
              <a:t>)</a:t>
            </a:r>
            <a:endParaRPr lang="fr-FR" sz="1100" b="1" dirty="0">
              <a:solidFill>
                <a:schemeClr val="bg1"/>
              </a:solidFill>
            </a:endParaRPr>
          </a:p>
          <a:p>
            <a:pPr lvl="1" algn="r" rtl="1"/>
            <a:r>
              <a:rPr lang="ar-SA" sz="2000" b="1" dirty="0">
                <a:solidFill>
                  <a:schemeClr val="bg1"/>
                </a:solidFill>
              </a:rPr>
              <a:t>صيانة الطرق المتدهورة حتى تساعد علي سلاسة حركة وسائل النقل الجماعي و ضمان عدم تغيير الاتجاه.</a:t>
            </a:r>
            <a:endParaRPr lang="fr-FR" sz="1100" b="1" dirty="0">
              <a:solidFill>
                <a:schemeClr val="bg1"/>
              </a:solidFill>
            </a:endParaRPr>
          </a:p>
          <a:p>
            <a:endParaRPr lang="fr-FR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26633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عنصر نائب للمحتوى 3" descr="4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pic>
        <p:nvPicPr>
          <p:cNvPr id="5" name="Picture 2" descr="a_rosen9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281613"/>
            <a:ext cx="8874125" cy="1576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2" descr="SAHED boot (34)"/>
          <p:cNvPicPr>
            <a:picLocks noChangeAspect="1" noChangeArrowheads="1" noCrop="1"/>
          </p:cNvPicPr>
          <p:nvPr/>
        </p:nvPicPr>
        <p:blipFill>
          <a:blip r:embed="rId4">
            <a:lum bright="30000"/>
          </a:blip>
          <a:srcRect/>
          <a:stretch>
            <a:fillRect/>
          </a:stretch>
        </p:blipFill>
        <p:spPr bwMode="auto">
          <a:xfrm>
            <a:off x="1285852" y="1571612"/>
            <a:ext cx="6572296" cy="290512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33829788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396413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47566694"/>
      </p:ext>
    </p:extLst>
  </p:cSld>
  <p:clrMapOvr>
    <a:masterClrMapping/>
  </p:clrMapOvr>
  <p:transition>
    <p:blinds/>
    <p:sndAc>
      <p:stSnd>
        <p:snd r:embed="rId3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11560" y="-99392"/>
            <a:ext cx="8136904" cy="1080120"/>
          </a:xfrm>
        </p:spPr>
        <p:txBody>
          <a:bodyPr>
            <a:noAutofit/>
          </a:bodyPr>
          <a:lstStyle/>
          <a:p>
            <a:pPr algn="ctr" rtl="1"/>
            <a:r>
              <a:rPr lang="fr-FR" sz="1400" b="1" dirty="0" smtClean="0">
                <a:solidFill>
                  <a:schemeClr val="bg1"/>
                </a:solidFill>
              </a:rPr>
              <a:t> </a:t>
            </a:r>
            <a:r>
              <a:rPr lang="ar-SA" sz="1400" dirty="0">
                <a:solidFill>
                  <a:schemeClr val="bg1"/>
                </a:solidFill>
                <a:effectLst/>
              </a:rPr>
              <a:t>الجمهورية الجزائرية الديمقراطية الشعبية</a:t>
            </a:r>
            <a:r>
              <a:rPr lang="fr-FR" sz="1400" dirty="0">
                <a:solidFill>
                  <a:schemeClr val="bg1"/>
                </a:solidFill>
                <a:effectLst/>
              </a:rPr>
              <a:t/>
            </a:r>
            <a:br>
              <a:rPr lang="fr-FR" sz="1400" dirty="0">
                <a:solidFill>
                  <a:schemeClr val="bg1"/>
                </a:solidFill>
                <a:effectLst/>
              </a:rPr>
            </a:br>
            <a:r>
              <a:rPr lang="fr-FR" sz="1400" dirty="0">
                <a:solidFill>
                  <a:schemeClr val="bg1"/>
                </a:solidFill>
                <a:effectLst/>
              </a:rPr>
              <a:t>République Algérienne Démocratique et Populaire</a:t>
            </a:r>
            <a:br>
              <a:rPr lang="fr-FR" sz="1400" dirty="0">
                <a:solidFill>
                  <a:schemeClr val="bg1"/>
                </a:solidFill>
                <a:effectLst/>
              </a:rPr>
            </a:br>
            <a:r>
              <a:rPr lang="ar-SA" sz="1400" dirty="0">
                <a:solidFill>
                  <a:schemeClr val="bg1"/>
                </a:solidFill>
                <a:effectLst/>
              </a:rPr>
              <a:t>وزارة التعليم العالي و البحث العلمي</a:t>
            </a:r>
            <a:r>
              <a:rPr lang="fr-FR" sz="1400" dirty="0">
                <a:solidFill>
                  <a:schemeClr val="bg1"/>
                </a:solidFill>
                <a:effectLst/>
              </a:rPr>
              <a:t/>
            </a:r>
            <a:br>
              <a:rPr lang="fr-FR" sz="1400" dirty="0">
                <a:solidFill>
                  <a:schemeClr val="bg1"/>
                </a:solidFill>
                <a:effectLst/>
              </a:rPr>
            </a:br>
            <a:r>
              <a:rPr lang="fr-FR" sz="1400" dirty="0">
                <a:solidFill>
                  <a:schemeClr val="bg1"/>
                </a:solidFill>
                <a:effectLst/>
              </a:rPr>
              <a:t>Ministère de l’enseignement Supérieur et de la Recherche </a:t>
            </a:r>
            <a:r>
              <a:rPr lang="fr-FR" sz="1400" dirty="0" smtClean="0">
                <a:solidFill>
                  <a:schemeClr val="bg1"/>
                </a:solidFill>
                <a:effectLst/>
              </a:rPr>
              <a:t>scientifique</a:t>
            </a:r>
            <a:endParaRPr lang="fr-FR" sz="1400" b="1" dirty="0">
              <a:solidFill>
                <a:schemeClr val="bg1"/>
              </a:solidFill>
            </a:endParaRPr>
          </a:p>
        </p:txBody>
      </p:sp>
      <p:sp>
        <p:nvSpPr>
          <p:cNvPr id="6" name="Titre 1"/>
          <p:cNvSpPr txBox="1">
            <a:spLocks/>
          </p:cNvSpPr>
          <p:nvPr/>
        </p:nvSpPr>
        <p:spPr>
          <a:xfrm>
            <a:off x="2627784" y="1988840"/>
            <a:ext cx="4176464" cy="15841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1400" b="1" dirty="0" smtClean="0">
                <a:solidFill>
                  <a:schemeClr val="bg1"/>
                </a:solidFill>
              </a:rPr>
              <a:t/>
            </a:r>
            <a:br>
              <a:rPr lang="fr-FR" sz="1400" b="1" dirty="0" smtClean="0">
                <a:solidFill>
                  <a:schemeClr val="bg1"/>
                </a:solidFill>
              </a:rPr>
            </a:br>
            <a:r>
              <a:rPr lang="ar-SA" sz="1400" b="1" dirty="0">
                <a:solidFill>
                  <a:schemeClr val="bg1"/>
                </a:solidFill>
              </a:rPr>
              <a:t>محمد بوضياف </a:t>
            </a:r>
            <a:r>
              <a:rPr lang="ar-SA" sz="1400" b="1" dirty="0" smtClean="0">
                <a:solidFill>
                  <a:schemeClr val="bg1"/>
                </a:solidFill>
              </a:rPr>
              <a:t>بالمسيلة جامعة</a:t>
            </a:r>
            <a:endParaRPr lang="fr-FR" sz="1400" b="1" dirty="0">
              <a:solidFill>
                <a:schemeClr val="bg1"/>
              </a:solidFill>
            </a:endParaRPr>
          </a:p>
          <a:p>
            <a:pPr rtl="1"/>
            <a:r>
              <a:rPr lang="ar-SA" sz="1400" b="1" dirty="0">
                <a:solidFill>
                  <a:schemeClr val="bg1"/>
                </a:solidFill>
              </a:rPr>
              <a:t> معهد تسيير التقنيات الحضرية</a:t>
            </a:r>
            <a:endParaRPr lang="fr-FR" sz="1400" b="1" dirty="0">
              <a:solidFill>
                <a:schemeClr val="bg1"/>
              </a:solidFill>
            </a:endParaRPr>
          </a:p>
          <a:p>
            <a:pPr rtl="1"/>
            <a:r>
              <a:rPr lang="ar-SA" sz="1400" b="1" dirty="0">
                <a:solidFill>
                  <a:schemeClr val="bg1"/>
                </a:solidFill>
              </a:rPr>
              <a:t>قسم : المدينة والنقل الحضري</a:t>
            </a:r>
            <a:endParaRPr lang="fr-FR" sz="1400" b="1" dirty="0">
              <a:solidFill>
                <a:schemeClr val="bg1"/>
              </a:solidFill>
            </a:endParaRPr>
          </a:p>
          <a:p>
            <a:pPr rtl="1"/>
            <a:r>
              <a:rPr lang="ar-SA" sz="1400" b="1" dirty="0">
                <a:solidFill>
                  <a:schemeClr val="bg1"/>
                </a:solidFill>
              </a:rPr>
              <a:t>شعبة : تسيير التقنيات الحضرية</a:t>
            </a:r>
            <a:endParaRPr lang="fr-FR" sz="1400" b="1" dirty="0">
              <a:solidFill>
                <a:schemeClr val="bg1"/>
              </a:solidFill>
            </a:endParaRPr>
          </a:p>
          <a:p>
            <a:pPr rtl="1"/>
            <a:r>
              <a:rPr lang="ar-SA" sz="1400" b="1" dirty="0">
                <a:solidFill>
                  <a:schemeClr val="bg1"/>
                </a:solidFill>
              </a:rPr>
              <a:t>تخصص: المدينة والنقل الحضري</a:t>
            </a:r>
            <a:endParaRPr lang="fr-FR" sz="1400" b="1" dirty="0">
              <a:solidFill>
                <a:schemeClr val="bg1"/>
              </a:solidFill>
            </a:endParaRPr>
          </a:p>
          <a:p>
            <a:pPr algn="r" rtl="1"/>
            <a:r>
              <a:rPr lang="fr-FR" sz="1400" b="1" dirty="0" smtClean="0">
                <a:solidFill>
                  <a:schemeClr val="bg1"/>
                </a:solidFill>
              </a:rPr>
              <a:t/>
            </a:r>
            <a:br>
              <a:rPr lang="fr-FR" sz="1400" b="1" dirty="0" smtClean="0">
                <a:solidFill>
                  <a:schemeClr val="bg1"/>
                </a:solidFill>
              </a:rPr>
            </a:br>
            <a:endParaRPr lang="fr-FR" sz="1400" b="1" dirty="0">
              <a:solidFill>
                <a:schemeClr val="bg1"/>
              </a:solidFill>
            </a:endParaRPr>
          </a:p>
        </p:txBody>
      </p:sp>
      <p:sp>
        <p:nvSpPr>
          <p:cNvPr id="8" name="Sous-titre 2"/>
          <p:cNvSpPr txBox="1">
            <a:spLocks/>
          </p:cNvSpPr>
          <p:nvPr/>
        </p:nvSpPr>
        <p:spPr>
          <a:xfrm>
            <a:off x="467543" y="5229200"/>
            <a:ext cx="7992887" cy="79208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 rtl="1"/>
            <a:r>
              <a:rPr lang="ar-DZ" sz="2400" b="1" dirty="0" smtClean="0">
                <a:solidFill>
                  <a:schemeClr val="bg1"/>
                </a:solidFill>
              </a:rPr>
              <a:t>إعداد الطالبة : 					إشراف الأستاذ :</a:t>
            </a:r>
          </a:p>
          <a:p>
            <a:pPr algn="just" rtl="1"/>
            <a:r>
              <a:rPr lang="ar-DZ" sz="2400" b="1" dirty="0" smtClean="0">
                <a:solidFill>
                  <a:schemeClr val="bg1"/>
                </a:solidFill>
              </a:rPr>
              <a:t>غربي فطيمة الزهراء 				لمخلطي أحمد</a:t>
            </a:r>
            <a:endParaRPr lang="fr-FR" sz="2400" b="1" dirty="0">
              <a:solidFill>
                <a:schemeClr val="bg1"/>
              </a:solidFill>
            </a:endParaRPr>
          </a:p>
          <a:p>
            <a:pPr algn="just" rtl="1"/>
            <a:r>
              <a:rPr lang="fr-FR" sz="1600" b="1" dirty="0" smtClean="0">
                <a:solidFill>
                  <a:schemeClr val="tx1"/>
                </a:solidFill>
              </a:rPr>
              <a:t> </a:t>
            </a:r>
          </a:p>
          <a:p>
            <a:pPr algn="just"/>
            <a:endParaRPr lang="fr-FR" sz="2000" dirty="0"/>
          </a:p>
        </p:txBody>
      </p:sp>
      <p:pic>
        <p:nvPicPr>
          <p:cNvPr id="9" name="Image 8" descr="I:\logo-final-umbm.pn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67944" y="1052736"/>
            <a:ext cx="1352550" cy="1008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itre 1"/>
          <p:cNvSpPr txBox="1">
            <a:spLocks/>
          </p:cNvSpPr>
          <p:nvPr/>
        </p:nvSpPr>
        <p:spPr>
          <a:xfrm>
            <a:off x="2339752" y="3212976"/>
            <a:ext cx="4608512" cy="115212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rtl="1"/>
            <a:r>
              <a:rPr lang="ar-SA" sz="2800" b="1" dirty="0" smtClean="0">
                <a:solidFill>
                  <a:schemeClr val="bg1"/>
                </a:solidFill>
              </a:rPr>
              <a:t>مذكرة </a:t>
            </a:r>
            <a:r>
              <a:rPr lang="ar-SA" sz="2800" b="1" dirty="0">
                <a:solidFill>
                  <a:schemeClr val="bg1"/>
                </a:solidFill>
              </a:rPr>
              <a:t>تخرج مكملة لنيل </a:t>
            </a:r>
            <a:r>
              <a:rPr lang="ar-SA" sz="2800" b="1" dirty="0" smtClean="0">
                <a:solidFill>
                  <a:schemeClr val="bg1"/>
                </a:solidFill>
              </a:rPr>
              <a:t>شهادة ماستر</a:t>
            </a:r>
            <a:endParaRPr lang="fr-FR" sz="2800" b="1" dirty="0">
              <a:solidFill>
                <a:schemeClr val="bg1"/>
              </a:solidFill>
            </a:endParaRPr>
          </a:p>
          <a:p>
            <a:pPr rtl="1"/>
            <a:r>
              <a:rPr lang="ar-SA" sz="2800" b="1" dirty="0" smtClean="0">
                <a:solidFill>
                  <a:schemeClr val="bg1"/>
                </a:solidFill>
              </a:rPr>
              <a:t>العــنوان</a:t>
            </a:r>
            <a:endParaRPr lang="fr-FR" sz="2800" b="1" dirty="0">
              <a:solidFill>
                <a:schemeClr val="bg1"/>
              </a:solidFill>
            </a:endParaRPr>
          </a:p>
          <a:p>
            <a:endParaRPr lang="fr-FR" sz="2000" b="1" dirty="0">
              <a:solidFill>
                <a:schemeClr val="bg1"/>
              </a:solidFill>
            </a:endParaRP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1007604" y="4077071"/>
            <a:ext cx="7272808" cy="1080121"/>
          </a:xfrm>
          <a:prstGeom prst="rect">
            <a:avLst/>
          </a:prstGeom>
          <a:noFill/>
          <a:ln w="2844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lvl="0" indent="0" algn="r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tabLst/>
            </a:pPr>
            <a:endParaRPr kumimoji="0" lang="fr-FR" sz="28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ea typeface="Arial" pitchFamily="34" charset="0"/>
              <a:cs typeface="Arial" pitchFamily="34" charset="0"/>
            </a:endParaRPr>
          </a:p>
          <a:p>
            <a:pPr marL="0" lvl="0" indent="0" algn="r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tabLst/>
            </a:pPr>
            <a:r>
              <a:rPr kumimoji="0" lang="ar-DZ" sz="28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Arial" pitchFamily="34" charset="0"/>
                <a:cs typeface="Arial" pitchFamily="34" charset="0"/>
              </a:rPr>
              <a:t>دور النقل الجماعي الحضري في تحقيق التنمية المستدامة</a:t>
            </a:r>
            <a:r>
              <a:rPr kumimoji="0" lang="fr-FR" sz="28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Arial" pitchFamily="34" charset="0"/>
                <a:cs typeface="Arial" pitchFamily="34" charset="0"/>
              </a:rPr>
              <a:t> </a:t>
            </a:r>
            <a:endParaRPr kumimoji="0" lang="en-US" sz="28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ea typeface="Arial" pitchFamily="34" charset="0"/>
              <a:cs typeface="Arial" pitchFamily="34" charset="0"/>
            </a:endParaRPr>
          </a:p>
          <a:p>
            <a:pPr marL="0" marR="30163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ar-SA" sz="24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Arial" pitchFamily="34" charset="0"/>
                <a:cs typeface="Arial" pitchFamily="34" charset="0"/>
              </a:rPr>
              <a:t>دراسة حالة مدينة المسيلة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Sous-titre 2"/>
          <p:cNvSpPr txBox="1">
            <a:spLocks/>
          </p:cNvSpPr>
          <p:nvPr/>
        </p:nvSpPr>
        <p:spPr>
          <a:xfrm>
            <a:off x="647564" y="6065912"/>
            <a:ext cx="7992887" cy="79208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rtl="1"/>
            <a:r>
              <a:rPr lang="ar-DZ" sz="2800" b="1" dirty="0" smtClean="0">
                <a:solidFill>
                  <a:schemeClr val="bg1"/>
                </a:solidFill>
              </a:rPr>
              <a:t>السنة الجامعية : 2014/2015 </a:t>
            </a:r>
            <a:endParaRPr lang="fr-FR" sz="28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02852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1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  <p:bldP spid="8" grpId="0"/>
      <p:bldP spid="10" grpId="0"/>
      <p:bldP spid="1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Administrateur\Bureau\سطح المكتب 26 أفريل 2015\1307332720554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512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11560" y="2492896"/>
            <a:ext cx="8136904" cy="4176464"/>
          </a:xfrm>
        </p:spPr>
        <p:txBody>
          <a:bodyPr>
            <a:noAutofit/>
          </a:bodyPr>
          <a:lstStyle/>
          <a:p>
            <a:pPr rtl="1"/>
            <a:r>
              <a:rPr lang="ar-DZ" sz="2800" dirty="0" smtClean="0">
                <a:solidFill>
                  <a:schemeClr val="bg1"/>
                </a:solidFill>
                <a:effectLst/>
              </a:rPr>
              <a:t>إن </a:t>
            </a:r>
            <a:r>
              <a:rPr lang="ar-DZ" sz="2800" dirty="0">
                <a:solidFill>
                  <a:schemeClr val="bg1"/>
                </a:solidFill>
                <a:effectLst/>
              </a:rPr>
              <a:t>للنقل دورا هاما في المجتمع إذ يعتبر الشريان الذي يربط جغرافيا التجمعات السكانية و الخدماتية ( الإدارية و التجارية )و الاقتصادية (</a:t>
            </a:r>
            <a:r>
              <a:rPr lang="ar-DZ" sz="2800" err="1">
                <a:solidFill>
                  <a:schemeClr val="bg1"/>
                </a:solidFill>
                <a:effectLst/>
              </a:rPr>
              <a:t>الصناعية</a:t>
            </a:r>
            <a:r>
              <a:rPr lang="ar-DZ" sz="2800" smtClean="0">
                <a:solidFill>
                  <a:schemeClr val="bg1"/>
                </a:solidFill>
                <a:effectLst/>
              </a:rPr>
              <a:t>، الزراعية </a:t>
            </a:r>
            <a:r>
              <a:rPr lang="ar-DZ" sz="2800" dirty="0">
                <a:solidFill>
                  <a:schemeClr val="bg1"/>
                </a:solidFill>
                <a:effectLst/>
              </a:rPr>
              <a:t>،السياحية )بعضها ببعض أي أن النقل عامل ضروري في التبادل و عنصر </a:t>
            </a:r>
            <a:r>
              <a:rPr lang="ar-DZ" sz="2800" dirty="0" err="1">
                <a:solidFill>
                  <a:schemeClr val="bg1"/>
                </a:solidFill>
                <a:effectLst/>
              </a:rPr>
              <a:t>حيوى</a:t>
            </a:r>
            <a:r>
              <a:rPr lang="ar-DZ" sz="2800" dirty="0">
                <a:solidFill>
                  <a:schemeClr val="bg1"/>
                </a:solidFill>
                <a:effectLst/>
              </a:rPr>
              <a:t> للنمو </a:t>
            </a:r>
            <a:r>
              <a:rPr lang="ar-DZ" sz="2800" dirty="0" err="1">
                <a:solidFill>
                  <a:schemeClr val="bg1"/>
                </a:solidFill>
                <a:effectLst/>
              </a:rPr>
              <a:t>الإقتصادى</a:t>
            </a:r>
            <a:r>
              <a:rPr lang="ar-DZ" sz="2800" dirty="0">
                <a:solidFill>
                  <a:schemeClr val="bg1"/>
                </a:solidFill>
                <a:effectLst/>
              </a:rPr>
              <a:t>.</a:t>
            </a:r>
            <a:r>
              <a:rPr lang="fr-FR" sz="2800" dirty="0">
                <a:solidFill>
                  <a:schemeClr val="bg1"/>
                </a:solidFill>
                <a:effectLst/>
              </a:rPr>
              <a:t/>
            </a:r>
            <a:br>
              <a:rPr lang="fr-FR" sz="2800" dirty="0">
                <a:solidFill>
                  <a:schemeClr val="bg1"/>
                </a:solidFill>
                <a:effectLst/>
              </a:rPr>
            </a:br>
            <a:r>
              <a:rPr lang="ar-DZ" sz="2800" dirty="0">
                <a:solidFill>
                  <a:schemeClr val="bg1"/>
                </a:solidFill>
                <a:effectLst/>
              </a:rPr>
              <a:t>فالمجتمع يحتاج إلي نظام نقل متكامل يضمن خدمة راقية للمواطن و يربط جميع الخدمات و </a:t>
            </a:r>
            <a:r>
              <a:rPr lang="ar-DZ" sz="2800" dirty="0" err="1">
                <a:solidFill>
                  <a:schemeClr val="bg1"/>
                </a:solidFill>
                <a:effectLst/>
              </a:rPr>
              <a:t>الإحتياجات</a:t>
            </a:r>
            <a:r>
              <a:rPr lang="ar-DZ" sz="2800" dirty="0">
                <a:solidFill>
                  <a:schemeClr val="bg1"/>
                </a:solidFill>
                <a:effectLst/>
              </a:rPr>
              <a:t> </a:t>
            </a:r>
            <a:r>
              <a:rPr lang="ar-DZ" sz="2800" dirty="0" err="1">
                <a:solidFill>
                  <a:schemeClr val="bg1"/>
                </a:solidFill>
                <a:effectLst/>
              </a:rPr>
              <a:t>التى</a:t>
            </a:r>
            <a:r>
              <a:rPr lang="ar-DZ" sz="2800" dirty="0">
                <a:solidFill>
                  <a:schemeClr val="bg1"/>
                </a:solidFill>
                <a:effectLst/>
              </a:rPr>
              <a:t> يحتاجها هذا الأخير ،الأمر الذي سيؤدى حتما إلي النهوض بالتنمية المحلية للمدينة.</a:t>
            </a:r>
            <a:r>
              <a:rPr lang="fr-FR" sz="2800" dirty="0">
                <a:solidFill>
                  <a:schemeClr val="bg1"/>
                </a:solidFill>
                <a:effectLst/>
              </a:rPr>
              <a:t/>
            </a:r>
            <a:br>
              <a:rPr lang="fr-FR" sz="2800" dirty="0">
                <a:solidFill>
                  <a:schemeClr val="bg1"/>
                </a:solidFill>
                <a:effectLst/>
              </a:rPr>
            </a:br>
            <a:r>
              <a:rPr lang="ar-DZ" sz="2800" dirty="0">
                <a:solidFill>
                  <a:schemeClr val="bg1"/>
                </a:solidFill>
                <a:effectLst/>
              </a:rPr>
              <a:t>فباعتبار أن النقل من أهم الوسائل التي تهدف إلى تلبية حاجيات المواطنين و بالخصوص النقل الجماعي الذي يحقق رفاهيته من حيث التكلفة و الوفرة و التسعيرة و جودة الخدمات وضمان الأمن ،هذا ما أعطى الأولوية لتطوير النقل العمومي الجماعي ووسائله بطريقة تضمن استمرارية التنمية المستدامة.</a:t>
            </a:r>
            <a:r>
              <a:rPr lang="fr-FR" sz="2800" dirty="0">
                <a:solidFill>
                  <a:schemeClr val="bg1"/>
                </a:solidFill>
                <a:effectLst/>
              </a:rPr>
              <a:t/>
            </a:r>
            <a:br>
              <a:rPr lang="fr-FR" sz="2800" dirty="0">
                <a:solidFill>
                  <a:schemeClr val="bg1"/>
                </a:solidFill>
                <a:effectLst/>
              </a:rPr>
            </a:br>
            <a:r>
              <a:rPr lang="fr-FR" sz="2800" dirty="0">
                <a:solidFill>
                  <a:schemeClr val="bg1"/>
                </a:solidFill>
                <a:cs typeface="Simplified Arabic" pitchFamily="2" charset="-78"/>
              </a:rPr>
              <a:t/>
            </a:r>
            <a:br>
              <a:rPr lang="fr-FR" sz="2800" dirty="0">
                <a:solidFill>
                  <a:schemeClr val="bg1"/>
                </a:solidFill>
                <a:cs typeface="Simplified Arabic" pitchFamily="2" charset="-78"/>
              </a:rPr>
            </a:br>
            <a:endParaRPr lang="fr-FR" sz="2800" dirty="0">
              <a:solidFill>
                <a:schemeClr val="bg1"/>
              </a:solidFill>
              <a:cs typeface="Simplified Arabic" pitchFamily="2" charset="-78"/>
            </a:endParaRPr>
          </a:p>
        </p:txBody>
      </p:sp>
      <p:sp>
        <p:nvSpPr>
          <p:cNvPr id="4" name="Titre 1"/>
          <p:cNvSpPr txBox="1">
            <a:spLocks/>
          </p:cNvSpPr>
          <p:nvPr/>
        </p:nvSpPr>
        <p:spPr>
          <a:xfrm>
            <a:off x="3597811" y="188640"/>
            <a:ext cx="1656184" cy="862000"/>
          </a:xfrm>
          <a:prstGeom prst="rect">
            <a:avLst/>
          </a:prstGeom>
        </p:spPr>
        <p:txBody>
          <a:bodyPr vert="horz" lIns="45720" tIns="0" rIns="45720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 algn="ctr" rtl="0" eaLnBrk="1" latinLnBrk="0" hangingPunct="1">
              <a:spcBef>
                <a:spcPct val="0"/>
              </a:spcBef>
              <a:buNone/>
              <a:defRPr kumimoji="0" sz="4800" b="1" kern="1200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pPr rtl="1"/>
            <a:r>
              <a:rPr lang="ar-DZ" sz="5400" dirty="0" smtClean="0">
                <a:solidFill>
                  <a:schemeClr val="bg1"/>
                </a:solidFill>
                <a:cs typeface="Simplified Arabic" pitchFamily="2" charset="-78"/>
              </a:rPr>
              <a:t>مقدمة  </a:t>
            </a:r>
            <a:endParaRPr lang="fr-FR" sz="2800" dirty="0">
              <a:solidFill>
                <a:schemeClr val="bg1"/>
              </a:solidFill>
              <a:cs typeface="Simplified Arabic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8609919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Documents and Settings\Administrateur\Bureau\سطح المكتب 26 أفريل 2015\1307332720554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512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251520" y="1412776"/>
            <a:ext cx="8712968" cy="4896544"/>
          </a:xfrm>
        </p:spPr>
        <p:txBody>
          <a:bodyPr>
            <a:noAutofit/>
          </a:bodyPr>
          <a:lstStyle/>
          <a:p>
            <a:pPr rtl="1"/>
            <a:r>
              <a:rPr lang="fr-FR" sz="3200" b="1" dirty="0" smtClean="0">
                <a:solidFill>
                  <a:srgbClr val="FF0000"/>
                </a:solidFill>
                <a:cs typeface="Simplified Arabic" pitchFamily="2" charset="-78"/>
              </a:rPr>
              <a:t> </a:t>
            </a:r>
            <a:r>
              <a:rPr lang="ar-DZ" sz="3200" dirty="0">
                <a:solidFill>
                  <a:srgbClr val="FF0000"/>
                </a:solidFill>
                <a:effectLst/>
              </a:rPr>
              <a:t>الإشكالية</a:t>
            </a:r>
            <a:r>
              <a:rPr lang="ar-DZ" sz="3200" dirty="0" smtClean="0">
                <a:solidFill>
                  <a:srgbClr val="FF0000"/>
                </a:solidFill>
                <a:effectLst/>
              </a:rPr>
              <a:t>:</a:t>
            </a:r>
            <a:r>
              <a:rPr lang="fr-FR" sz="2000" dirty="0">
                <a:solidFill>
                  <a:schemeClr val="bg1"/>
                </a:solidFill>
                <a:effectLst/>
              </a:rPr>
              <a:t/>
            </a:r>
            <a:br>
              <a:rPr lang="fr-FR" sz="2000" dirty="0">
                <a:solidFill>
                  <a:schemeClr val="bg1"/>
                </a:solidFill>
                <a:effectLst/>
              </a:rPr>
            </a:br>
            <a:r>
              <a:rPr lang="ar-DZ" sz="2000" dirty="0">
                <a:solidFill>
                  <a:schemeClr val="bg1"/>
                </a:solidFill>
                <a:effectLst/>
              </a:rPr>
              <a:t>إن النقل بأبعاده و أغراضه المتعددة هو المخطط الرئيسي للمدن و هذا التخطيط بحد ذاته تحتاج إلى موازنة التكاليف البيئية و الاجتماعية و الاقتصادية ،لان النقل و خاصة النقل الجماعي هو احد أهم الأساليب الفعالة للتحكم بحركة المرور و يكاد يكون عدم استخدام هذه الوسيلة من أهم العوائق التي تقف في وجه حل الأزمة المرورية  داخل المدينة حيث ارتبطت جذريا بوسائل النقل و توفير شبكاته باعتباره شرطا ضروريا في التنمية المستدامة التي تتطلب بدورها آليات تهدف إلي تنظيم المدينة من خلال   تخفيف الازدحام المروري و الذي سببه الاستعمال المتزايد للسيارات و الذي يعتبر من أهم مشاكل المدينة و المنافس الأول للنقل الجماعي ،بالإضافة إلي تخفيض </a:t>
            </a:r>
            <a:r>
              <a:rPr lang="ar-DZ" sz="2000" dirty="0" err="1">
                <a:solidFill>
                  <a:schemeClr val="bg1"/>
                </a:solidFill>
                <a:effectLst/>
              </a:rPr>
              <a:t>الاضرارالبيئة</a:t>
            </a:r>
            <a:r>
              <a:rPr lang="ar-DZ" sz="2000" dirty="0">
                <a:solidFill>
                  <a:schemeClr val="bg1"/>
                </a:solidFill>
                <a:effectLst/>
              </a:rPr>
              <a:t> الناتجة عن الاستخدام المفرط لوسائل النقل كالتلوث بجميع </a:t>
            </a:r>
            <a:r>
              <a:rPr lang="ar-DZ" sz="2000" dirty="0" err="1">
                <a:solidFill>
                  <a:schemeClr val="bg1"/>
                </a:solidFill>
                <a:effectLst/>
              </a:rPr>
              <a:t>أنواعه،و</a:t>
            </a:r>
            <a:r>
              <a:rPr lang="ar-DZ" sz="2000" dirty="0">
                <a:solidFill>
                  <a:schemeClr val="bg1"/>
                </a:solidFill>
                <a:effectLst/>
              </a:rPr>
              <a:t>  أشكاله و صوره  إضافة إلى تجنب استغلال  الطاقة بشكل كثيف و التي هي من أهم التحديات التي تواجه التنمية المستدامة.</a:t>
            </a:r>
            <a:r>
              <a:rPr lang="fr-FR" sz="2000" dirty="0">
                <a:solidFill>
                  <a:schemeClr val="bg1"/>
                </a:solidFill>
                <a:effectLst/>
              </a:rPr>
              <a:t/>
            </a:r>
            <a:br>
              <a:rPr lang="fr-FR" sz="2000" dirty="0">
                <a:solidFill>
                  <a:schemeClr val="bg1"/>
                </a:solidFill>
                <a:effectLst/>
              </a:rPr>
            </a:br>
            <a:r>
              <a:rPr lang="ar-DZ" sz="2000" dirty="0">
                <a:solidFill>
                  <a:schemeClr val="bg1"/>
                </a:solidFill>
                <a:effectLst/>
              </a:rPr>
              <a:t>لذا تسعي معظم دول العالم للحد من المشاكل المترتبة عن استخدام النقل و بالأخص بعد تزايد أعداد السيارات بشكل كبير حيث أصبح من الصعب جدا علي شبكة الطرق استيعاب هذه الأعداد الكبيرة منها.</a:t>
            </a:r>
            <a:r>
              <a:rPr lang="fr-FR" sz="2000" dirty="0">
                <a:solidFill>
                  <a:schemeClr val="bg1"/>
                </a:solidFill>
                <a:effectLst/>
              </a:rPr>
              <a:t/>
            </a:r>
            <a:br>
              <a:rPr lang="fr-FR" sz="2000" dirty="0">
                <a:solidFill>
                  <a:schemeClr val="bg1"/>
                </a:solidFill>
                <a:effectLst/>
              </a:rPr>
            </a:br>
            <a:r>
              <a:rPr lang="ar-DZ" sz="2000" dirty="0">
                <a:solidFill>
                  <a:schemeClr val="bg1"/>
                </a:solidFill>
                <a:effectLst/>
              </a:rPr>
              <a:t>و الجزائر كغيرها من دول العالم ليست في غنى عن المشاكل و الآثار السلبية الناجمة عن النقل و بالتحديد النقل الجماعي الذي يعتبر من اضعف الحلقات </a:t>
            </a:r>
            <a:r>
              <a:rPr lang="ar-DZ" sz="2000" dirty="0" err="1">
                <a:solidFill>
                  <a:schemeClr val="bg1"/>
                </a:solidFill>
                <a:effectLst/>
              </a:rPr>
              <a:t>فيها،إذ</a:t>
            </a:r>
            <a:r>
              <a:rPr lang="ar-DZ" sz="2000" dirty="0">
                <a:solidFill>
                  <a:schemeClr val="bg1"/>
                </a:solidFill>
                <a:effectLst/>
              </a:rPr>
              <a:t> يبتعد دور النقل بالجزائر عن الاحترافية و الخدمة العمومية ،لأنه لا يستجيب لتطلعات و حاجيات السكان من جودة  و ضمان الأمن في معظم مدنها و خاصة المدن الكبرى و المتوسطة.</a:t>
            </a:r>
            <a:r>
              <a:rPr lang="fr-FR" sz="2000" dirty="0">
                <a:solidFill>
                  <a:schemeClr val="bg1"/>
                </a:solidFill>
                <a:effectLst/>
              </a:rPr>
              <a:t/>
            </a:r>
            <a:br>
              <a:rPr lang="fr-FR" sz="2000" dirty="0">
                <a:solidFill>
                  <a:schemeClr val="bg1"/>
                </a:solidFill>
                <a:effectLst/>
              </a:rPr>
            </a:br>
            <a:r>
              <a:rPr lang="ar-DZ" sz="2000" dirty="0">
                <a:solidFill>
                  <a:schemeClr val="bg1"/>
                </a:solidFill>
                <a:effectLst/>
              </a:rPr>
              <a:t>و من بين هذه المدن مدينة المسيلة و التي بدورها تعاني عجز كبير و فقدان للسيطرة علي أهم الأساليب الفعالة و الناجحة و المتمثلة في النقل الحضري الجماعي حيث تجسدت أهم مشاكله في عدم تغطية كافة الأحياء ،عدم تهيئة مواقفه و محطاته ، قدم حظيرته ، طول مدة التوقف ،طول مدة السير من موقف إلي آخر بالإضافة إلي عدم احترام مواقيت الانطلاق و الوصول كل هذه النقائص ساعدت علي استعمال الوسائل الخاصة و بالتالي أضحي الازدحام المروري و التلوث مشكلة تؤرق المدينة و تعرقل التنمية المستدامة بها.</a:t>
            </a:r>
            <a:r>
              <a:rPr lang="fr-FR" sz="2000" dirty="0">
                <a:solidFill>
                  <a:schemeClr val="bg1"/>
                </a:solidFill>
                <a:effectLst/>
              </a:rPr>
              <a:t/>
            </a:r>
            <a:br>
              <a:rPr lang="fr-FR" sz="2000" dirty="0">
                <a:solidFill>
                  <a:schemeClr val="bg1"/>
                </a:solidFill>
                <a:effectLst/>
              </a:rPr>
            </a:br>
            <a:endParaRPr lang="fr-FR" sz="2000" dirty="0">
              <a:solidFill>
                <a:schemeClr val="bg1"/>
              </a:solidFill>
              <a:cs typeface="Simplified Arabic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2273922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Documents and Settings\Administrateur\Bureau\سطح المكتب 26 أفريل 2015\1307332720554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512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20688" y="476672"/>
            <a:ext cx="8229600" cy="5328632"/>
          </a:xfrm>
        </p:spPr>
        <p:txBody>
          <a:bodyPr>
            <a:noAutofit/>
          </a:bodyPr>
          <a:lstStyle/>
          <a:p>
            <a:pPr marL="0" indent="0" algn="r" rtl="1">
              <a:buNone/>
            </a:pPr>
            <a:r>
              <a:rPr lang="ar-DZ" sz="3200" b="1" dirty="0" smtClean="0">
                <a:solidFill>
                  <a:srgbClr val="FF0000"/>
                </a:solidFill>
              </a:rPr>
              <a:t>الفرضيات</a:t>
            </a:r>
            <a:r>
              <a:rPr lang="ar-DZ" sz="3200" b="1" dirty="0">
                <a:solidFill>
                  <a:srgbClr val="FF0000"/>
                </a:solidFill>
              </a:rPr>
              <a:t>:</a:t>
            </a:r>
            <a:endParaRPr lang="fr-FR" sz="3200" dirty="0">
              <a:solidFill>
                <a:srgbClr val="FF0000"/>
              </a:solidFill>
            </a:endParaRPr>
          </a:p>
          <a:p>
            <a:pPr marL="0" lvl="0" indent="0" algn="r" rtl="1">
              <a:buNone/>
            </a:pPr>
            <a:r>
              <a:rPr lang="ar-DZ" sz="3200" dirty="0"/>
              <a:t>تحسين خدمة النقل الجماعي الحضري يساعد على تقليل من استعمال السيارات الخاصة وبالتالي يضمن التنمية المستدامة .</a:t>
            </a:r>
            <a:endParaRPr lang="fr-FR" sz="3200" dirty="0"/>
          </a:p>
          <a:p>
            <a:pPr marL="0" lvl="0" indent="0" algn="r" rtl="1">
              <a:buNone/>
            </a:pPr>
            <a:r>
              <a:rPr lang="ar-DZ" sz="3200" dirty="0"/>
              <a:t>تغطية كافة أجزاء المدينة بمخطط نقل جماعي يساهم في تنمية المدينة نحو الاستدامة.			</a:t>
            </a:r>
            <a:endParaRPr lang="fr-FR" sz="3200" dirty="0"/>
          </a:p>
          <a:p>
            <a:pPr marL="0" indent="0" algn="r" rtl="1">
              <a:buNone/>
            </a:pPr>
            <a:r>
              <a:rPr lang="ar-DZ" sz="3200" b="1" dirty="0">
                <a:solidFill>
                  <a:srgbClr val="FF0000"/>
                </a:solidFill>
              </a:rPr>
              <a:t>الأهداف:</a:t>
            </a:r>
            <a:endParaRPr lang="fr-FR" sz="3200" dirty="0">
              <a:solidFill>
                <a:srgbClr val="FF0000"/>
              </a:solidFill>
            </a:endParaRPr>
          </a:p>
          <a:p>
            <a:pPr marL="0" lvl="0" indent="0" algn="r" rtl="1">
              <a:buNone/>
            </a:pPr>
            <a:r>
              <a:rPr lang="ar-DZ" sz="3200" dirty="0"/>
              <a:t>توسيع النقل الجماعي وتحسين أنواعه ومستوياته وخدماته لتغطية كافة أنحاء المدينة .</a:t>
            </a:r>
            <a:endParaRPr lang="fr-FR" sz="3200" dirty="0"/>
          </a:p>
          <a:p>
            <a:pPr marL="0" lvl="0" indent="0" algn="r" rtl="1">
              <a:buNone/>
            </a:pPr>
            <a:r>
              <a:rPr lang="ar-DZ" sz="3200" dirty="0"/>
              <a:t>إبراز دور النقل الجماعي الحضري في دفع عجلة التنمية المستدامة على كافة المستويات.</a:t>
            </a:r>
            <a:endParaRPr lang="fr-FR" sz="3200" dirty="0"/>
          </a:p>
          <a:p>
            <a:pPr algn="r" rtl="1"/>
            <a:endParaRPr lang="fr-FR" sz="3200" dirty="0"/>
          </a:p>
        </p:txBody>
      </p:sp>
    </p:spTree>
    <p:extLst>
      <p:ext uri="{BB962C8B-B14F-4D97-AF65-F5344CB8AC3E}">
        <p14:creationId xmlns:p14="http://schemas.microsoft.com/office/powerpoint/2010/main" val="16876434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611560" y="764704"/>
            <a:ext cx="7854696" cy="2808312"/>
          </a:xfrm>
        </p:spPr>
        <p:txBody>
          <a:bodyPr>
            <a:noAutofit/>
          </a:bodyPr>
          <a:lstStyle/>
          <a:p>
            <a:pPr rtl="1"/>
            <a:r>
              <a:rPr lang="fr-FR" sz="3200" dirty="0" smtClean="0">
                <a:solidFill>
                  <a:schemeClr val="bg1"/>
                </a:solidFill>
              </a:rPr>
              <a:t> </a:t>
            </a:r>
            <a:r>
              <a:rPr lang="ar-DZ" sz="3200" b="1" dirty="0">
                <a:solidFill>
                  <a:srgbClr val="FF0000"/>
                </a:solidFill>
              </a:rPr>
              <a:t>أسباب اختيار الموضوع:</a:t>
            </a:r>
            <a:endParaRPr lang="fr-FR" sz="3200" dirty="0">
              <a:solidFill>
                <a:srgbClr val="FF0000"/>
              </a:solidFill>
            </a:endParaRPr>
          </a:p>
          <a:p>
            <a:pPr lvl="0" rtl="1"/>
            <a:r>
              <a:rPr lang="ar-DZ" sz="3200" dirty="0"/>
              <a:t>الحاجة الماسة إلى نقل جماعي داخل المدينة وذلك لأهميته الاجتماعية و الاقتصادية ،هذا لما يحققه النقل من مواصلات داخل وخارج جميع أنحاء المعمورة فهي من أهم الآليات التي تنمي الاقتصاد وتلبي حاجيات الافراد .</a:t>
            </a:r>
            <a:endParaRPr lang="fr-FR" sz="3200" dirty="0"/>
          </a:p>
          <a:p>
            <a:pPr lvl="0" rtl="1"/>
            <a:r>
              <a:rPr lang="ar-DZ" sz="3200" dirty="0"/>
              <a:t>غياب أهم مواصفات المدينة المستدامة و هي تحسين وسائل النقل الجماعي ،فلا يمكن بناء أسس متوازنة و مستديمة إلا بالتقليل من مخاطر التلوث الناتج عن الازدحام المروري بالتالي الامتناع عن استعمال الوسائل الخاصة بغية دفع عجلة الرقي نحو الاستدامة.</a:t>
            </a:r>
            <a:endParaRPr lang="fr-FR" sz="3200" dirty="0"/>
          </a:p>
          <a:p>
            <a:pPr algn="just" rtl="1"/>
            <a:endParaRPr lang="fr-FR" sz="3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99180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539552" y="956320"/>
            <a:ext cx="7854696" cy="1680592"/>
          </a:xfrm>
        </p:spPr>
        <p:txBody>
          <a:bodyPr>
            <a:noAutofit/>
          </a:bodyPr>
          <a:lstStyle/>
          <a:p>
            <a:pPr algn="just" rtl="1"/>
            <a:r>
              <a:rPr lang="ar-DZ" sz="2800" b="1" dirty="0">
                <a:solidFill>
                  <a:srgbClr val="FF0000"/>
                </a:solidFill>
              </a:rPr>
              <a:t>دور النقل الجماعي الحضري في تحقيق التنمية المستدامة:</a:t>
            </a:r>
            <a:endParaRPr lang="fr-FR" sz="2800" dirty="0">
              <a:solidFill>
                <a:srgbClr val="FF0000"/>
              </a:solidFill>
            </a:endParaRPr>
          </a:p>
          <a:p>
            <a:pPr algn="just" rtl="1"/>
            <a:r>
              <a:rPr lang="ar-DZ" sz="2800" dirty="0">
                <a:solidFill>
                  <a:schemeClr val="bg1"/>
                </a:solidFill>
              </a:rPr>
              <a:t>نظرا لما يمثله قطاع النقل من أهمية و دور فعال في عملية التنمية المستدامة و الشاملة من قبل الحصول علي نقل مستدام و تحقيق الأمن و الراحة و الاستجابة لمتطلبات الإنسان المادية و المعنوية مع ضرورة الالتزام بقواعد و مبادئ التنمية المستدامة.</a:t>
            </a:r>
            <a:endParaRPr lang="fr-FR" sz="2800" dirty="0">
              <a:solidFill>
                <a:schemeClr val="bg1"/>
              </a:solidFill>
            </a:endParaRPr>
          </a:p>
          <a:p>
            <a:pPr lvl="0" rtl="1"/>
            <a:r>
              <a:rPr lang="ar-DZ" sz="2800" b="1" dirty="0">
                <a:solidFill>
                  <a:srgbClr val="FF0000"/>
                </a:solidFill>
              </a:rPr>
              <a:t>دور النقل الجماعي في التخطيط القومي و التنمية الشاملة </a:t>
            </a:r>
            <a:endParaRPr lang="fr-FR" sz="2800" dirty="0">
              <a:solidFill>
                <a:srgbClr val="FF0000"/>
              </a:solidFill>
            </a:endParaRPr>
          </a:p>
          <a:p>
            <a:pPr algn="just" rtl="1"/>
            <a:r>
              <a:rPr lang="ar-DZ" sz="2800" dirty="0">
                <a:solidFill>
                  <a:schemeClr val="bg1"/>
                </a:solidFill>
              </a:rPr>
              <a:t>باعتبار أن النقل جزء </a:t>
            </a:r>
            <a:r>
              <a:rPr lang="ar-DZ" sz="2800" dirty="0" err="1">
                <a:solidFill>
                  <a:schemeClr val="bg1"/>
                </a:solidFill>
              </a:rPr>
              <a:t>لايتجزأ</a:t>
            </a:r>
            <a:r>
              <a:rPr lang="ar-DZ" sz="2800" dirty="0">
                <a:solidFill>
                  <a:schemeClr val="bg1"/>
                </a:solidFill>
              </a:rPr>
              <a:t> من عملية التخطيط الحضري ككل لارتباطه الوثيق بالتكوين العمراني و استعمالات الأراضي التي تعتبر أحد أهم العوامل المولدة للرحلات فهو أحد المعايير و المؤشرات الدالة علي مستوى التنمية العمرانية و التطور الحضري.</a:t>
            </a:r>
            <a:endParaRPr lang="fr-FR" sz="2800" dirty="0">
              <a:solidFill>
                <a:schemeClr val="bg1"/>
              </a:solidFill>
            </a:endParaRPr>
          </a:p>
          <a:p>
            <a:endParaRPr lang="fr-FR" sz="2800" dirty="0"/>
          </a:p>
        </p:txBody>
      </p:sp>
    </p:spTree>
    <p:extLst>
      <p:ext uri="{BB962C8B-B14F-4D97-AF65-F5344CB8AC3E}">
        <p14:creationId xmlns:p14="http://schemas.microsoft.com/office/powerpoint/2010/main" val="20857295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Débit">
  <a:themeElements>
    <a:clrScheme name="Débit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Débit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Débit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Album photo</Template>
  <TotalTime>234</TotalTime>
  <Words>1066</Words>
  <Application>Microsoft Office PowerPoint</Application>
  <PresentationFormat>Affichage à l'écran (4:3)</PresentationFormat>
  <Paragraphs>72</Paragraphs>
  <Slides>23</Slides>
  <Notes>3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23</vt:i4>
      </vt:variant>
    </vt:vector>
  </HeadingPairs>
  <TitlesOfParts>
    <vt:vector size="24" baseType="lpstr">
      <vt:lpstr>Débit</vt:lpstr>
      <vt:lpstr>Présentation PowerPoint</vt:lpstr>
      <vt:lpstr>Présentation PowerPoint</vt:lpstr>
      <vt:lpstr>Présentation PowerPoint</vt:lpstr>
      <vt:lpstr> الجمهورية الجزائرية الديمقراطية الشعبية République Algérienne Démocratique et Populaire وزارة التعليم العالي و البحث العلمي Ministère de l’enseignement Supérieur et de la Recherche scientifique</vt:lpstr>
      <vt:lpstr>إن للنقل دورا هاما في المجتمع إذ يعتبر الشريان الذي يربط جغرافيا التجمعات السكانية و الخدماتية ( الإدارية و التجارية )و الاقتصادية (الصناعية، الزراعية ،السياحية )بعضها ببعض أي أن النقل عامل ضروري في التبادل و عنصر حيوى للنمو الإقتصادى. فالمجتمع يحتاج إلي نظام نقل متكامل يضمن خدمة راقية للمواطن و يربط جميع الخدمات و الإحتياجات التى يحتاجها هذا الأخير ،الأمر الذي سيؤدى حتما إلي النهوض بالتنمية المحلية للمدينة. فباعتبار أن النقل من أهم الوسائل التي تهدف إلى تلبية حاجيات المواطنين و بالخصوص النقل الجماعي الذي يحقق رفاهيته من حيث التكلفة و الوفرة و التسعيرة و جودة الخدمات وضمان الأمن ،هذا ما أعطى الأولوية لتطوير النقل العمومي الجماعي ووسائله بطريقة تضمن استمرارية التنمية المستدامة.  </vt:lpstr>
      <vt:lpstr> الإشكالية: إن النقل بأبعاده و أغراضه المتعددة هو المخطط الرئيسي للمدن و هذا التخطيط بحد ذاته تحتاج إلى موازنة التكاليف البيئية و الاجتماعية و الاقتصادية ،لان النقل و خاصة النقل الجماعي هو احد أهم الأساليب الفعالة للتحكم بحركة المرور و يكاد يكون عدم استخدام هذه الوسيلة من أهم العوائق التي تقف في وجه حل الأزمة المرورية  داخل المدينة حيث ارتبطت جذريا بوسائل النقل و توفير شبكاته باعتباره شرطا ضروريا في التنمية المستدامة التي تتطلب بدورها آليات تهدف إلي تنظيم المدينة من خلال   تخفيف الازدحام المروري و الذي سببه الاستعمال المتزايد للسيارات و الذي يعتبر من أهم مشاكل المدينة و المنافس الأول للنقل الجماعي ،بالإضافة إلي تخفيض الاضرارالبيئة الناتجة عن الاستخدام المفرط لوسائل النقل كالتلوث بجميع أنواعه،و  أشكاله و صوره  إضافة إلى تجنب استغلال  الطاقة بشكل كثيف و التي هي من أهم التحديات التي تواجه التنمية المستدامة. لذا تسعي معظم دول العالم للحد من المشاكل المترتبة عن استخدام النقل و بالأخص بعد تزايد أعداد السيارات بشكل كبير حيث أصبح من الصعب جدا علي شبكة الطرق استيعاب هذه الأعداد الكبيرة منها. و الجزائر كغيرها من دول العالم ليست في غنى عن المشاكل و الآثار السلبية الناجمة عن النقل و بالتحديد النقل الجماعي الذي يعتبر من اضعف الحلقات فيها،إذ يبتعد دور النقل بالجزائر عن الاحترافية و الخدمة العمومية ،لأنه لا يستجيب لتطلعات و حاجيات السكان من جودة  و ضمان الأمن في معظم مدنها و خاصة المدن الكبرى و المتوسطة. و من بين هذه المدن مدينة المسيلة و التي بدورها تعاني عجز كبير و فقدان للسيطرة علي أهم الأساليب الفعالة و الناجحة و المتمثلة في النقل الحضري الجماعي حيث تجسدت أهم مشاكله في عدم تغطية كافة الأحياء ،عدم تهيئة مواقفه و محطاته ، قدم حظيرته ، طول مدة التوقف ،طول مدة السير من موقف إلي آخر بالإضافة إلي عدم احترام مواقيت الانطلاق و الوصول كل هذه النقائص ساعدت علي استعمال الوسائل الخاصة و بالتالي أضحي الازدحام المروري و التلوث مشكلة تؤرق المدينة و تعرقل التنمية المستدامة بها. </vt:lpstr>
      <vt:lpstr>Présentation PowerPoint</vt:lpstr>
      <vt:lpstr>Présentation PowerPoint</vt:lpstr>
      <vt:lpstr>Présentation PowerPoint</vt:lpstr>
      <vt:lpstr>Présentation PowerPoint</vt:lpstr>
      <vt:lpstr>خريطة 01 : تحتل مدينة المسيلة موقعا جغرافيا و إداري مميز.</vt:lpstr>
      <vt:lpstr>المخطط 03:   يتبين لنا أن المدينة تتوسع بسرعة فائقة و التطور العمراني الذي شهدته عبر الفترات كان نتيجة للطرق.</vt:lpstr>
      <vt:lpstr>المخطط04:من خلال المخطط نلاحظ أن هناك عدد كافي من الطرقات المؤدية إلي تجمعات العمرانية سوآءا رئيسية أو الثانوية.(الطرق التي ....)</vt:lpstr>
      <vt:lpstr>Présentation PowerPoint</vt:lpstr>
      <vt:lpstr>المخطط 07: نقص كبير في نقاط الربط بين المناطق الثلاثة عن طريق الجسور ، مما يجعل نقاط الربط الموجودة مكتظة و مزدحمة ، و تشكل نقاط نزاع كبيرة بين  الحركة الميكانيكية فيما بينها من جهة و بينها و بين حركة المشاة من جهة أخرى.( عوائق الحركة ). </vt:lpstr>
      <vt:lpstr>المخطط 08: نقص كبير في تهيئة بعض مفترقات الطرق الهامة في المدينة مما يجعلها نقاط سوداء في الحركة المرورية.</vt:lpstr>
      <vt:lpstr>المخطط 09: نلاحظ عدم انسجام المنشآت المرورية مع الحركة التي تستقبلها ، إذ لمسنا في كثير من المواقع أن طاقة استيعاب الطريق لا تمكنها من استقبال الحركة المرورية التي تمر عليها و بالتالي تكون جد مكتظة و مزدحمة و في المقابل نجد أن هناك طرق تكاد تكون فارغة تماما و هذا ناتج عن عدم توازن في الشبكات و فقدان التكافؤ بين الحركة المرورية و الهياكل التي تستقبلها.</vt:lpstr>
      <vt:lpstr>المخطط 10 : نلاحظ أن المحور الجزائر – بريكة يستوعب أكبر حجم لكثافة المرور تصل إلي حد التشبع.(المحاور الكبرى )</vt:lpstr>
      <vt:lpstr>المخطط 12:نلاحظ أن الحركة العابرة في وسط المدينة يزيد من درجة ازدحام الطرق ، فمن المعروف أن الحركة العابرة تحتاج إلى ممرات خاصة بها ،سواء داخل المدينة أو خارجها ، حيث تتميز بتهيئة خاصة تسهل مرور هذه الحركة ، الشيء الذي لا نلمسه في مدينة المسيلة إذ نجد اختلاط بين الحركة العابرة و الداخلية.</vt:lpstr>
      <vt:lpstr>المخطط 13:تمتد شبكة النقل الجماعي علي أهم محاور حركة المرور و تتقاطع فيما بينها في عدة مواقف هي نقاط التحويل كم تتركز بداية الخطوط و نهايتها علي الحدود الحضرية.</vt:lpstr>
      <vt:lpstr>خلاصة عامة 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جامعة محمد بوضياف المسيلة كلية العلوم الإنسانية والاجتماعية</dc:title>
  <cp:lastModifiedBy>aboud</cp:lastModifiedBy>
  <cp:revision>62</cp:revision>
  <dcterms:modified xsi:type="dcterms:W3CDTF">2015-09-06T11:57:33Z</dcterms:modified>
</cp:coreProperties>
</file>