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57" r:id="rId3"/>
    <p:sldId id="260" r:id="rId4"/>
    <p:sldId id="259" r:id="rId5"/>
    <p:sldId id="294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98" r:id="rId15"/>
    <p:sldId id="297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0" r:id="rId24"/>
    <p:sldId id="279" r:id="rId25"/>
    <p:sldId id="282" r:id="rId26"/>
    <p:sldId id="283" r:id="rId27"/>
    <p:sldId id="284" r:id="rId28"/>
    <p:sldId id="281" r:id="rId29"/>
    <p:sldId id="285" r:id="rId30"/>
    <p:sldId id="286" r:id="rId31"/>
    <p:sldId id="287" r:id="rId32"/>
    <p:sldId id="288" r:id="rId33"/>
    <p:sldId id="299" r:id="rId34"/>
    <p:sldId id="300" r:id="rId35"/>
    <p:sldId id="289" r:id="rId36"/>
    <p:sldId id="290" r:id="rId37"/>
    <p:sldId id="291" r:id="rId3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381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Style à thème 2 - Accentuation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Style à thème 2 - Accentuation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Style à thème 2 - Accentuation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>
        <p:scale>
          <a:sx n="59" d="100"/>
          <a:sy n="59" d="100"/>
        </p:scale>
        <p:origin x="-1686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4E1F-BE4A-452F-8DA2-3EEE9F3732FC}" type="datetimeFigureOut">
              <a:rPr lang="fr-FR" smtClean="0"/>
              <a:pPr/>
              <a:t>20/06/2018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56735-CE84-4818-93A0-9D48E89594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4E1F-BE4A-452F-8DA2-3EEE9F3732FC}" type="datetimeFigureOut">
              <a:rPr lang="fr-FR" smtClean="0"/>
              <a:pPr/>
              <a:t>20/06/2018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56735-CE84-4818-93A0-9D48E89594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4E1F-BE4A-452F-8DA2-3EEE9F3732FC}" type="datetimeFigureOut">
              <a:rPr lang="fr-FR" smtClean="0"/>
              <a:pPr/>
              <a:t>20/06/2018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56735-CE84-4818-93A0-9D48E89594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4E1F-BE4A-452F-8DA2-3EEE9F3732FC}" type="datetimeFigureOut">
              <a:rPr lang="fr-FR" smtClean="0"/>
              <a:pPr/>
              <a:t>20/06/2018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56735-CE84-4818-93A0-9D48E89594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4E1F-BE4A-452F-8DA2-3EEE9F3732FC}" type="datetimeFigureOut">
              <a:rPr lang="fr-FR" smtClean="0"/>
              <a:pPr/>
              <a:t>20/06/2018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56735-CE84-4818-93A0-9D48E89594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4E1F-BE4A-452F-8DA2-3EEE9F3732FC}" type="datetimeFigureOut">
              <a:rPr lang="fr-FR" smtClean="0"/>
              <a:pPr/>
              <a:t>20/06/2018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56735-CE84-4818-93A0-9D48E89594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4E1F-BE4A-452F-8DA2-3EEE9F3732FC}" type="datetimeFigureOut">
              <a:rPr lang="fr-FR" smtClean="0"/>
              <a:pPr/>
              <a:t>20/06/2018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56735-CE84-4818-93A0-9D48E89594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4E1F-BE4A-452F-8DA2-3EEE9F3732FC}" type="datetimeFigureOut">
              <a:rPr lang="fr-FR" smtClean="0"/>
              <a:pPr/>
              <a:t>20/06/2018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56735-CE84-4818-93A0-9D48E89594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4E1F-BE4A-452F-8DA2-3EEE9F3732FC}" type="datetimeFigureOut">
              <a:rPr lang="fr-FR" smtClean="0"/>
              <a:pPr/>
              <a:t>20/06/2018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56735-CE84-4818-93A0-9D48E89594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4E1F-BE4A-452F-8DA2-3EEE9F3732FC}" type="datetimeFigureOut">
              <a:rPr lang="fr-FR" smtClean="0"/>
              <a:pPr/>
              <a:t>20/06/2018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56735-CE84-4818-93A0-9D48E89594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4E1F-BE4A-452F-8DA2-3EEE9F3732FC}" type="datetimeFigureOut">
              <a:rPr lang="fr-FR" smtClean="0"/>
              <a:pPr/>
              <a:t>20/06/2018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56735-CE84-4818-93A0-9D48E89594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34E1F-BE4A-452F-8DA2-3EEE9F3732FC}" type="datetimeFigureOut">
              <a:rPr lang="fr-FR" smtClean="0"/>
              <a:pPr/>
              <a:t>20/06/2018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56735-CE84-4818-93A0-9D48E89594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jpeg"/><Relationship Id="rId7" Type="http://schemas.openxmlformats.org/officeDocument/2006/relationships/image" Target="../media/image2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14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pour une image  5" descr="diplome.gif"/>
          <p:cNvPicPr>
            <a:picLocks noChangeAspect="1"/>
          </p:cNvPicPr>
          <p:nvPr/>
        </p:nvPicPr>
        <p:blipFill>
          <a:blip r:embed="rId2"/>
          <a:srcRect l="6287" r="6287"/>
          <a:stretch>
            <a:fillRect/>
          </a:stretch>
        </p:blipFill>
        <p:spPr>
          <a:xfrm>
            <a:off x="500034" y="214290"/>
            <a:ext cx="7335383" cy="5215629"/>
          </a:xfrm>
          <a:prstGeom prst="rect">
            <a:avLst/>
          </a:prstGeom>
          <a:noFill/>
          <a:ln/>
        </p:spPr>
      </p:pic>
      <p:pic>
        <p:nvPicPr>
          <p:cNvPr id="11" name="Picture 9" descr="File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1081088" cy="1368425"/>
          </a:xfrm>
          <a:prstGeom prst="rect">
            <a:avLst/>
          </a:prstGeom>
          <a:noFill/>
        </p:spPr>
      </p:pic>
      <p:pic>
        <p:nvPicPr>
          <p:cNvPr id="12" name="Picture 9" descr="File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0"/>
            <a:ext cx="1081088" cy="1368425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214282" y="2071678"/>
            <a:ext cx="8929718" cy="266099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Dow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DZ" sz="8800" b="1" kern="1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Andalus"/>
              </a:rPr>
              <a:t>مرحبا بضيوفنا الكرام</a:t>
            </a:r>
            <a:endParaRPr lang="fr-FR" sz="8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5" name="Image 14" descr="a_rosen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5847348"/>
            <a:ext cx="5491413" cy="1010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 descr="nature-beautiful-green-grass-backgrounds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92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8501122" cy="6286520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70152"/>
              </a:avLst>
            </a:prstTxWarp>
          </a:bodyPr>
          <a:lstStyle/>
          <a:p>
            <a:pPr algn="ctr" rtl="1"/>
            <a:r>
              <a:rPr lang="ar-DZ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الفصل الأول </a:t>
            </a:r>
          </a:p>
          <a:p>
            <a:pPr algn="ctr" rtl="1"/>
            <a:r>
              <a:rPr lang="ar-DZ" sz="4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عموميات حول تسيير النفايات الحضرية الصلبة </a:t>
            </a:r>
            <a:endParaRPr lang="fr-FR" sz="40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0" y="85723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DZ" sz="2400" dirty="0" smtClean="0">
                <a:solidFill>
                  <a:srgbClr val="002060"/>
                </a:solidFill>
              </a:rPr>
              <a:t>   يعالج  الفصل الأول مفهوم النفايات الحضرية الصلبة </a:t>
            </a:r>
            <a:r>
              <a:rPr lang="ar-DZ" sz="2400" dirty="0" err="1" smtClean="0">
                <a:solidFill>
                  <a:srgbClr val="002060"/>
                </a:solidFill>
              </a:rPr>
              <a:t>و</a:t>
            </a:r>
            <a:r>
              <a:rPr lang="ar-DZ" sz="2400" dirty="0" smtClean="0">
                <a:solidFill>
                  <a:srgbClr val="002060"/>
                </a:solidFill>
              </a:rPr>
              <a:t> تأثيرها على البيئة </a:t>
            </a:r>
            <a:r>
              <a:rPr lang="ar-DZ" sz="2400" dirty="0" err="1" smtClean="0">
                <a:solidFill>
                  <a:srgbClr val="002060"/>
                </a:solidFill>
              </a:rPr>
              <a:t>و</a:t>
            </a:r>
            <a:r>
              <a:rPr lang="ar-DZ" sz="2400" dirty="0" smtClean="0">
                <a:solidFill>
                  <a:srgbClr val="002060"/>
                </a:solidFill>
              </a:rPr>
              <a:t> صحة الإنسان </a:t>
            </a:r>
            <a:r>
              <a:rPr lang="ar-DZ" sz="2400" dirty="0" err="1" smtClean="0">
                <a:solidFill>
                  <a:srgbClr val="002060"/>
                </a:solidFill>
              </a:rPr>
              <a:t>و</a:t>
            </a:r>
            <a:r>
              <a:rPr lang="ar-DZ" sz="2400" dirty="0" smtClean="0">
                <a:solidFill>
                  <a:srgbClr val="002060"/>
                </a:solidFill>
              </a:rPr>
              <a:t> كذا الخسائر الاقتصادية الناجمة عنها ، زيادة على ذلك يبرز أهم الاعتبارات التي تؤخذ بعين الاعتبار من أجل التحكم في التسيير الحسن لهذه النفايات </a:t>
            </a:r>
            <a:r>
              <a:rPr lang="fr-FR" sz="2400" dirty="0" smtClean="0">
                <a:solidFill>
                  <a:srgbClr val="002060"/>
                </a:solidFill>
              </a:rPr>
              <a:t>.</a:t>
            </a:r>
            <a:endParaRPr lang="fr-FR" sz="2400" dirty="0">
              <a:solidFill>
                <a:srgbClr val="002060"/>
              </a:solidFill>
            </a:endParaRPr>
          </a:p>
        </p:txBody>
      </p:sp>
      <p:grpSp>
        <p:nvGrpSpPr>
          <p:cNvPr id="38" name="Group 29"/>
          <p:cNvGrpSpPr>
            <a:grpSpLocks/>
          </p:cNvGrpSpPr>
          <p:nvPr/>
        </p:nvGrpSpPr>
        <p:grpSpPr bwMode="auto">
          <a:xfrm>
            <a:off x="285723" y="2428868"/>
            <a:ext cx="8857892" cy="4112692"/>
            <a:chOff x="746" y="5655"/>
            <a:chExt cx="9465" cy="6195"/>
          </a:xfrm>
          <a:noFill/>
        </p:grpSpPr>
        <p:sp>
          <p:nvSpPr>
            <p:cNvPr id="40" name="AutoShape 5"/>
            <p:cNvSpPr>
              <a:spLocks noChangeArrowheads="1"/>
            </p:cNvSpPr>
            <p:nvPr/>
          </p:nvSpPr>
          <p:spPr bwMode="auto">
            <a:xfrm>
              <a:off x="2787" y="5655"/>
              <a:ext cx="5340" cy="812"/>
            </a:xfrm>
            <a:prstGeom prst="roundRect">
              <a:avLst>
                <a:gd name="adj" fmla="val 16667"/>
              </a:avLst>
            </a:prstGeom>
            <a:grpFill/>
            <a:ln>
              <a:noFill/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DZ" sz="2800" b="1" i="0" u="none" strike="noStrike" cap="none" normalizeH="0" baseline="0" dirty="0" smtClean="0">
                  <a:ln>
                    <a:noFill/>
                  </a:ln>
                  <a:solidFill>
                    <a:srgbClr val="18381D"/>
                  </a:solidFill>
                  <a:effectLst/>
                  <a:latin typeface="Simplified Arabic" pitchFamily="18" charset="-78"/>
                  <a:ea typeface="Arial" pitchFamily="34" charset="0"/>
                  <a:cs typeface="Simplified Arabic" pitchFamily="18" charset="-78"/>
                </a:rPr>
                <a:t>تصنيف النفايات الحضرية الصلبة</a:t>
              </a:r>
              <a:r>
                <a:rPr kumimoji="0" lang="fr-FR" sz="2800" b="1" i="0" u="none" strike="noStrike" cap="none" normalizeH="0" baseline="0" dirty="0" smtClean="0">
                  <a:ln>
                    <a:noFill/>
                  </a:ln>
                  <a:solidFill>
                    <a:srgbClr val="18381D"/>
                  </a:solidFill>
                  <a:effectLst/>
                  <a:latin typeface="Simplified Arabic" pitchFamily="18" charset="-78"/>
                  <a:ea typeface="Arial" pitchFamily="34" charset="0"/>
                  <a:cs typeface="Simplified Arabic" pitchFamily="18" charset="-78"/>
                </a:rPr>
                <a:t>.</a:t>
              </a:r>
              <a:endParaRPr kumimoji="0" lang="fr-FR" sz="2800" b="1" i="0" u="none" strike="noStrike" cap="none" normalizeH="0" baseline="0" dirty="0" smtClean="0">
                <a:ln>
                  <a:noFill/>
                </a:ln>
                <a:solidFill>
                  <a:srgbClr val="18381D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" name="Group 27"/>
            <p:cNvGrpSpPr>
              <a:grpSpLocks/>
            </p:cNvGrpSpPr>
            <p:nvPr/>
          </p:nvGrpSpPr>
          <p:grpSpPr bwMode="auto">
            <a:xfrm>
              <a:off x="746" y="6104"/>
              <a:ext cx="9241" cy="1935"/>
              <a:chOff x="656" y="6794"/>
              <a:chExt cx="9241" cy="1935"/>
            </a:xfrm>
            <a:grpFill/>
          </p:grpSpPr>
          <p:sp>
            <p:nvSpPr>
              <p:cNvPr id="53" name="AutoShape 6"/>
              <p:cNvSpPr>
                <a:spLocks noChangeArrowheads="1"/>
              </p:cNvSpPr>
              <p:nvPr/>
            </p:nvSpPr>
            <p:spPr bwMode="auto">
              <a:xfrm>
                <a:off x="1455" y="6794"/>
                <a:ext cx="124" cy="741"/>
              </a:xfrm>
              <a:prstGeom prst="downArrow">
                <a:avLst>
                  <a:gd name="adj1" fmla="val 50000"/>
                  <a:gd name="adj2" fmla="val 76049"/>
                </a:avLst>
              </a:prstGeom>
              <a:grpFill/>
              <a:ln>
                <a:noFill/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eaVert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" name="AutoShape 7"/>
              <p:cNvSpPr>
                <a:spLocks noChangeArrowheads="1"/>
              </p:cNvSpPr>
              <p:nvPr/>
            </p:nvSpPr>
            <p:spPr bwMode="auto">
              <a:xfrm flipH="1">
                <a:off x="3352" y="7267"/>
                <a:ext cx="180" cy="435"/>
              </a:xfrm>
              <a:prstGeom prst="downArrow">
                <a:avLst>
                  <a:gd name="adj1" fmla="val 50000"/>
                  <a:gd name="adj2" fmla="val 60417"/>
                </a:avLst>
              </a:prstGeom>
              <a:grpFill/>
              <a:ln>
                <a:noFill/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eaVert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" name="AutoShape 8"/>
              <p:cNvSpPr>
                <a:spLocks noChangeArrowheads="1"/>
              </p:cNvSpPr>
              <p:nvPr/>
            </p:nvSpPr>
            <p:spPr bwMode="auto">
              <a:xfrm>
                <a:off x="5434" y="7267"/>
                <a:ext cx="143" cy="435"/>
              </a:xfrm>
              <a:prstGeom prst="downArrow">
                <a:avLst>
                  <a:gd name="adj1" fmla="val 50000"/>
                  <a:gd name="adj2" fmla="val 76049"/>
                </a:avLst>
              </a:prstGeom>
              <a:grpFill/>
              <a:ln>
                <a:noFill/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eaVert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" name="AutoShape 9"/>
              <p:cNvSpPr>
                <a:spLocks noChangeArrowheads="1"/>
              </p:cNvSpPr>
              <p:nvPr/>
            </p:nvSpPr>
            <p:spPr bwMode="auto">
              <a:xfrm>
                <a:off x="7362" y="7267"/>
                <a:ext cx="143" cy="435"/>
              </a:xfrm>
              <a:prstGeom prst="downArrow">
                <a:avLst>
                  <a:gd name="adj1" fmla="val 50000"/>
                  <a:gd name="adj2" fmla="val 76049"/>
                </a:avLst>
              </a:prstGeom>
              <a:grpFill/>
              <a:ln>
                <a:noFill/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eaVert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" name="AutoShape 10"/>
              <p:cNvSpPr>
                <a:spLocks noChangeArrowheads="1"/>
              </p:cNvSpPr>
              <p:nvPr/>
            </p:nvSpPr>
            <p:spPr bwMode="auto">
              <a:xfrm>
                <a:off x="9290" y="6999"/>
                <a:ext cx="154" cy="703"/>
              </a:xfrm>
              <a:prstGeom prst="downArrow">
                <a:avLst>
                  <a:gd name="adj1" fmla="val 50000"/>
                  <a:gd name="adj2" fmla="val 76049"/>
                </a:avLst>
              </a:prstGeom>
              <a:grpFill/>
              <a:ln>
                <a:noFill/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eaVert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" name="AutoShape 11"/>
              <p:cNvSpPr>
                <a:spLocks noChangeArrowheads="1"/>
              </p:cNvSpPr>
              <p:nvPr/>
            </p:nvSpPr>
            <p:spPr bwMode="auto">
              <a:xfrm>
                <a:off x="8213" y="7744"/>
                <a:ext cx="1684" cy="985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Stop">
                  <a:avLst/>
                </a:prstTxWarp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lvl="0" algn="ctr" rtl="1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kumimoji="0" lang="ar-DZ" b="1" i="0" u="none" strike="noStrike" spc="50" normalizeH="0" baseline="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Arial" pitchFamily="34" charset="0"/>
                    <a:ea typeface="Arial" pitchFamily="34" charset="0"/>
                    <a:cs typeface="Arial" pitchFamily="34" charset="0"/>
                  </a:rPr>
                  <a:t>1-ال</a:t>
                </a:r>
                <a:r>
                  <a:rPr lang="ar-DZ" b="1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Arial" pitchFamily="34" charset="0"/>
                    <a:ea typeface="Arial" pitchFamily="34" charset="0"/>
                    <a:cs typeface="Arial" pitchFamily="34" charset="0"/>
                  </a:rPr>
                  <a:t>حسب </a:t>
                </a:r>
                <a:r>
                  <a:rPr kumimoji="0" lang="ar-DZ" b="1" i="0" u="none" strike="noStrike" spc="50" normalizeH="0" baseline="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Simplified Arabic" pitchFamily="18" charset="-78"/>
                    <a:ea typeface="Arial" pitchFamily="34" charset="0"/>
                    <a:cs typeface="Arial" pitchFamily="34" charset="0"/>
                  </a:rPr>
                  <a:t>مصدر</a:t>
                </a:r>
                <a:r>
                  <a:rPr kumimoji="0" lang="fr-FR" b="1" i="0" u="none" strike="noStrike" spc="50" normalizeH="0" baseline="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:</a:t>
                </a:r>
                <a:endParaRPr kumimoji="0" lang="fr-FR" b="1" i="0" u="none" strike="noStrike" spc="50" normalizeH="0" baseline="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" name="AutoShape 12"/>
              <p:cNvSpPr>
                <a:spLocks noChangeArrowheads="1"/>
              </p:cNvSpPr>
              <p:nvPr/>
            </p:nvSpPr>
            <p:spPr bwMode="auto">
              <a:xfrm>
                <a:off x="6457" y="7744"/>
                <a:ext cx="1575" cy="985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TriangleInverted">
                  <a:avLst/>
                </a:prstTxWarp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ar-DZ" b="1" i="0" u="none" strike="noStrike" normalizeH="0" baseline="0" dirty="0" smtClean="0">
                    <a:ln w="11430"/>
                    <a:gradFill>
                      <a:gsLst>
                        <a:gs pos="0">
                          <a:schemeClr val="accent6">
                            <a:tint val="90000"/>
                            <a:satMod val="120000"/>
                          </a:schemeClr>
                        </a:gs>
                        <a:gs pos="25000">
                          <a:schemeClr val="accent6">
                            <a:tint val="93000"/>
                            <a:satMod val="120000"/>
                          </a:schemeClr>
                        </a:gs>
                        <a:gs pos="50000">
                          <a:schemeClr val="accent6">
                            <a:shade val="89000"/>
                            <a:satMod val="110000"/>
                          </a:schemeClr>
                        </a:gs>
                        <a:gs pos="75000">
                          <a:schemeClr val="accent6">
                            <a:tint val="93000"/>
                            <a:satMod val="120000"/>
                          </a:schemeClr>
                        </a:gs>
                        <a:gs pos="100000">
                          <a:schemeClr val="accent6">
                            <a:tint val="90000"/>
                            <a:satMod val="120000"/>
                          </a:schemeClr>
                        </a:gs>
                      </a:gsLst>
                      <a:lin ang="5400000"/>
                    </a:grad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2-حسب طبيعتها</a:t>
                </a:r>
                <a:r>
                  <a:rPr kumimoji="0" lang="fr-FR" b="1" i="0" u="none" strike="noStrike" normalizeH="0" baseline="0" dirty="0" smtClean="0">
                    <a:ln w="11430"/>
                    <a:gradFill>
                      <a:gsLst>
                        <a:gs pos="0">
                          <a:schemeClr val="accent6">
                            <a:tint val="90000"/>
                            <a:satMod val="120000"/>
                          </a:schemeClr>
                        </a:gs>
                        <a:gs pos="25000">
                          <a:schemeClr val="accent6">
                            <a:tint val="93000"/>
                            <a:satMod val="120000"/>
                          </a:schemeClr>
                        </a:gs>
                        <a:gs pos="50000">
                          <a:schemeClr val="accent6">
                            <a:shade val="89000"/>
                            <a:satMod val="110000"/>
                          </a:schemeClr>
                        </a:gs>
                        <a:gs pos="75000">
                          <a:schemeClr val="accent6">
                            <a:tint val="93000"/>
                            <a:satMod val="120000"/>
                          </a:schemeClr>
                        </a:gs>
                        <a:gs pos="100000">
                          <a:schemeClr val="accent6">
                            <a:tint val="90000"/>
                            <a:satMod val="120000"/>
                          </a:schemeClr>
                        </a:gs>
                      </a:gsLst>
                      <a:lin ang="5400000"/>
                    </a:grad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:</a:t>
                </a:r>
                <a:endParaRPr kumimoji="0" lang="fr-FR" b="1" i="0" u="none" strike="noStrike" normalizeH="0" baseline="0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" name="AutoShape 13"/>
              <p:cNvSpPr>
                <a:spLocks noChangeArrowheads="1"/>
              </p:cNvSpPr>
              <p:nvPr/>
            </p:nvSpPr>
            <p:spPr bwMode="auto">
              <a:xfrm>
                <a:off x="4473" y="7636"/>
                <a:ext cx="1560" cy="985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Triangle">
                  <a:avLst/>
                </a:prstTxWarp>
                <a:scene3d>
                  <a:camera prst="orthographicFront"/>
                  <a:lightRig rig="flat" dir="t">
                    <a:rot lat="0" lon="0" rev="18900000"/>
                  </a:lightRig>
                </a:scene3d>
                <a:sp3d extrusionH="31750" contourW="6350" prstMaterial="powder">
                  <a:bevelT w="19050" h="19050" prst="angle"/>
                  <a:contourClr>
                    <a:schemeClr val="accent3">
                      <a:tint val="100000"/>
                      <a:shade val="100000"/>
                      <a:satMod val="100000"/>
                      <a:hueMod val="100000"/>
                    </a:schemeClr>
                  </a:contourClr>
                </a:sp3d>
              </a:bodyPr>
              <a:lstStyle/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ar-DZ" sz="1600" b="1" i="0" u="none" strike="noStrike" normalizeH="0" baseline="0" dirty="0" smtClean="0">
                    <a:ln/>
                    <a:solidFill>
                      <a:schemeClr val="accent3"/>
                    </a:solidFill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3-حسب طريقة معالجتها</a:t>
                </a:r>
                <a:r>
                  <a:rPr kumimoji="0" lang="fr-FR" sz="1600" b="1" i="0" u="none" strike="noStrike" normalizeH="0" baseline="0" dirty="0" smtClean="0">
                    <a:ln/>
                    <a:solidFill>
                      <a:schemeClr val="accent3"/>
                    </a:solidFill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:</a:t>
                </a:r>
                <a:endParaRPr kumimoji="0" lang="fr-FR" sz="1600" b="1" i="0" u="none" strike="noStrike" normalizeH="0" baseline="0" dirty="0" smtClean="0">
                  <a:ln/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" name="AutoShape 14"/>
              <p:cNvSpPr>
                <a:spLocks noChangeArrowheads="1"/>
              </p:cNvSpPr>
              <p:nvPr/>
            </p:nvSpPr>
            <p:spPr bwMode="auto">
              <a:xfrm>
                <a:off x="2412" y="7636"/>
                <a:ext cx="1680" cy="1031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Stop">
                  <a:avLst/>
                </a:prstTxWarp>
              </a:bodyPr>
              <a:lstStyle/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ar-DZ" sz="1400" b="1" i="0" u="none" strike="noStrike" normalizeH="0" baseline="0" dirty="0" smtClean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1">
                            <a:tint val="40000"/>
                            <a:satMod val="250000"/>
                          </a:schemeClr>
                        </a:gs>
                        <a:gs pos="9000">
                          <a:schemeClr val="accent1">
                            <a:tint val="52000"/>
                            <a:satMod val="300000"/>
                          </a:schemeClr>
                        </a:gs>
                        <a:gs pos="50000">
                          <a:schemeClr val="accent1">
                            <a:shade val="20000"/>
                            <a:satMod val="300000"/>
                          </a:schemeClr>
                        </a:gs>
                        <a:gs pos="79000">
                          <a:schemeClr val="accent1">
                            <a:tint val="52000"/>
                            <a:satMod val="300000"/>
                          </a:schemeClr>
                        </a:gs>
                        <a:gs pos="100000">
                          <a:schemeClr val="accent1">
                            <a:tint val="40000"/>
                            <a:satMod val="250000"/>
                          </a:schemeClr>
                        </a:gs>
                      </a:gsLst>
                      <a:lin ang="5400000"/>
                    </a:gradFill>
                    <a:latin typeface="Arial" pitchFamily="34" charset="0"/>
                    <a:ea typeface="Arial" pitchFamily="34" charset="0"/>
                    <a:cs typeface="Arial" pitchFamily="34" charset="0"/>
                  </a:rPr>
                  <a:t>4-</a:t>
                </a:r>
                <a:r>
                  <a:rPr kumimoji="0" lang="ar-DZ" sz="1400" b="1" i="0" u="none" strike="noStrike" normalizeH="0" baseline="0" dirty="0" smtClean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1">
                            <a:tint val="40000"/>
                            <a:satMod val="250000"/>
                          </a:schemeClr>
                        </a:gs>
                        <a:gs pos="9000">
                          <a:schemeClr val="accent1">
                            <a:tint val="52000"/>
                            <a:satMod val="300000"/>
                          </a:schemeClr>
                        </a:gs>
                        <a:gs pos="50000">
                          <a:schemeClr val="accent1">
                            <a:shade val="20000"/>
                            <a:satMod val="300000"/>
                          </a:schemeClr>
                        </a:gs>
                        <a:gs pos="79000">
                          <a:schemeClr val="accent1">
                            <a:tint val="52000"/>
                            <a:satMod val="300000"/>
                          </a:schemeClr>
                        </a:gs>
                        <a:gs pos="100000">
                          <a:schemeClr val="accent1">
                            <a:tint val="40000"/>
                            <a:satMod val="250000"/>
                          </a:schemeClr>
                        </a:gs>
                      </a:gsLst>
                      <a:lin ang="5400000"/>
                    </a:gradFill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حسب تأثيرها على البيئة</a:t>
                </a:r>
                <a:r>
                  <a:rPr kumimoji="0" lang="fr-FR" sz="1400" b="1" i="0" u="none" strike="noStrike" normalizeH="0" baseline="0" dirty="0" smtClean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1">
                            <a:tint val="40000"/>
                            <a:satMod val="250000"/>
                          </a:schemeClr>
                        </a:gs>
                        <a:gs pos="9000">
                          <a:schemeClr val="accent1">
                            <a:tint val="52000"/>
                            <a:satMod val="300000"/>
                          </a:schemeClr>
                        </a:gs>
                        <a:gs pos="50000">
                          <a:schemeClr val="accent1">
                            <a:shade val="20000"/>
                            <a:satMod val="300000"/>
                          </a:schemeClr>
                        </a:gs>
                        <a:gs pos="79000">
                          <a:schemeClr val="accent1">
                            <a:tint val="52000"/>
                            <a:satMod val="300000"/>
                          </a:schemeClr>
                        </a:gs>
                        <a:gs pos="100000">
                          <a:schemeClr val="accent1">
                            <a:tint val="40000"/>
                            <a:satMod val="250000"/>
                          </a:schemeClr>
                        </a:gs>
                      </a:gsLst>
                      <a:lin ang="5400000"/>
                    </a:gradFill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:</a:t>
                </a:r>
                <a:endParaRPr kumimoji="0" lang="fr-FR" sz="1400" b="1" i="0" u="none" strike="noStrike" normalizeH="0" baseline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AutoShape 15"/>
              <p:cNvSpPr>
                <a:spLocks noChangeArrowheads="1"/>
              </p:cNvSpPr>
              <p:nvPr/>
            </p:nvSpPr>
            <p:spPr bwMode="auto">
              <a:xfrm>
                <a:off x="656" y="7636"/>
                <a:ext cx="1515" cy="1031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TriangleInverted">
                  <a:avLst/>
                </a:prstTxWarp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ar-DZ" sz="1600" b="1" i="0" u="none" strike="noStrike" normalizeH="0" baseline="0" dirty="0" smtClean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5-حسب القانون الجزائري</a:t>
                </a:r>
                <a:r>
                  <a:rPr kumimoji="0" lang="fr-FR" sz="1600" b="1" i="0" u="none" strike="noStrike" normalizeH="0" baseline="0" dirty="0" smtClean="0">
                    <a:ln w="11430"/>
                    <a:gradFill>
                      <a:gsLst>
                        <a:gs pos="0">
                          <a:schemeClr val="accent2">
                            <a:tint val="70000"/>
                            <a:satMod val="245000"/>
                          </a:schemeClr>
                        </a:gs>
                        <a:gs pos="75000">
                          <a:schemeClr val="accent2">
                            <a:tint val="90000"/>
                            <a:shade val="60000"/>
                            <a:satMod val="240000"/>
                          </a:schemeClr>
                        </a:gs>
                        <a:gs pos="100000">
                          <a:schemeClr val="accent2">
                            <a:tint val="100000"/>
                            <a:shade val="50000"/>
                            <a:satMod val="240000"/>
                          </a:schemeClr>
                        </a:gs>
                      </a:gsLst>
                      <a:lin ang="5400000"/>
                    </a:gra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:</a:t>
                </a:r>
                <a:endParaRPr kumimoji="0" lang="fr-FR" sz="1600" b="1" i="0" u="none" strike="noStrike" normalizeH="0" baseline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2" name="AutoShape 16"/>
            <p:cNvSpPr>
              <a:spLocks noChangeArrowheads="1"/>
            </p:cNvSpPr>
            <p:nvPr/>
          </p:nvSpPr>
          <p:spPr bwMode="auto">
            <a:xfrm>
              <a:off x="3519" y="8109"/>
              <a:ext cx="143" cy="435"/>
            </a:xfrm>
            <a:prstGeom prst="downArrow">
              <a:avLst>
                <a:gd name="adj1" fmla="val 50000"/>
                <a:gd name="adj2" fmla="val 76049"/>
              </a:avLst>
            </a:prstGeom>
            <a:grpFill/>
            <a:ln>
              <a:noFill/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AutoShape 17"/>
            <p:cNvSpPr>
              <a:spLocks noChangeArrowheads="1"/>
            </p:cNvSpPr>
            <p:nvPr/>
          </p:nvSpPr>
          <p:spPr bwMode="auto">
            <a:xfrm>
              <a:off x="1515" y="7999"/>
              <a:ext cx="143" cy="435"/>
            </a:xfrm>
            <a:prstGeom prst="downArrow">
              <a:avLst>
                <a:gd name="adj1" fmla="val 50000"/>
                <a:gd name="adj2" fmla="val 76049"/>
              </a:avLst>
            </a:prstGeom>
            <a:grpFill/>
            <a:ln>
              <a:noFill/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AutoShape 18"/>
            <p:cNvSpPr>
              <a:spLocks noChangeArrowheads="1"/>
            </p:cNvSpPr>
            <p:nvPr/>
          </p:nvSpPr>
          <p:spPr bwMode="auto">
            <a:xfrm>
              <a:off x="5524" y="7999"/>
              <a:ext cx="143" cy="435"/>
            </a:xfrm>
            <a:prstGeom prst="downArrow">
              <a:avLst>
                <a:gd name="adj1" fmla="val 50000"/>
                <a:gd name="adj2" fmla="val 76049"/>
              </a:avLst>
            </a:prstGeom>
            <a:grpFill/>
            <a:ln>
              <a:noFill/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AutoShape 19"/>
            <p:cNvSpPr>
              <a:spLocks noChangeArrowheads="1"/>
            </p:cNvSpPr>
            <p:nvPr/>
          </p:nvSpPr>
          <p:spPr bwMode="auto">
            <a:xfrm>
              <a:off x="7452" y="7999"/>
              <a:ext cx="143" cy="435"/>
            </a:xfrm>
            <a:prstGeom prst="downArrow">
              <a:avLst>
                <a:gd name="adj1" fmla="val 50000"/>
                <a:gd name="adj2" fmla="val 76049"/>
              </a:avLst>
            </a:prstGeom>
            <a:grpFill/>
            <a:ln>
              <a:noFill/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AutoShape 20"/>
            <p:cNvSpPr>
              <a:spLocks noChangeArrowheads="1"/>
            </p:cNvSpPr>
            <p:nvPr/>
          </p:nvSpPr>
          <p:spPr bwMode="auto">
            <a:xfrm>
              <a:off x="9380" y="7999"/>
              <a:ext cx="143" cy="435"/>
            </a:xfrm>
            <a:prstGeom prst="downArrow">
              <a:avLst>
                <a:gd name="adj1" fmla="val 50000"/>
                <a:gd name="adj2" fmla="val 76049"/>
              </a:avLst>
            </a:prstGeom>
            <a:grpFill/>
            <a:ln>
              <a:noFill/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47" name="Group 28"/>
            <p:cNvGrpSpPr>
              <a:grpSpLocks/>
            </p:cNvGrpSpPr>
            <p:nvPr/>
          </p:nvGrpSpPr>
          <p:grpSpPr bwMode="auto">
            <a:xfrm>
              <a:off x="2425" y="7915"/>
              <a:ext cx="7786" cy="3935"/>
              <a:chOff x="2575" y="9055"/>
              <a:chExt cx="7786" cy="3935"/>
            </a:xfrm>
            <a:grpFill/>
          </p:grpSpPr>
          <p:sp>
            <p:nvSpPr>
              <p:cNvPr id="48" name="AutoShape 21"/>
              <p:cNvSpPr>
                <a:spLocks noChangeArrowheads="1"/>
              </p:cNvSpPr>
              <p:nvPr/>
            </p:nvSpPr>
            <p:spPr bwMode="auto">
              <a:xfrm>
                <a:off x="4560" y="9270"/>
                <a:ext cx="2082" cy="3645"/>
              </a:xfrm>
              <a:prstGeom prst="horizontalScroll">
                <a:avLst>
                  <a:gd name="adj" fmla="val 12500"/>
                </a:avLst>
              </a:prstGeom>
              <a:grpFill/>
              <a:ln>
                <a:noFill/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1-</a:t>
                </a:r>
                <a:r>
                  <a:rPr kumimoji="0" lang="ar-DZ" sz="1400" b="1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نفايات المستشفيات</a:t>
                </a:r>
                <a:r>
                  <a:rPr kumimoji="0" lang="fr-FR" sz="1400" b="1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.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Simplified Arabic" pitchFamily="18" charset="-78"/>
                  <a:ea typeface="Arial" pitchFamily="34" charset="0"/>
                  <a:cs typeface="Simplified Arabic" pitchFamily="18" charset="-78"/>
                </a:endParaRPr>
              </a:p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2-</a:t>
                </a:r>
                <a:r>
                  <a:rPr kumimoji="0" lang="ar-DZ" sz="1400" b="1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النفايات المضايقة</a:t>
                </a:r>
                <a:r>
                  <a:rPr kumimoji="0" lang="fr-FR" sz="1400" b="1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.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Simplified Arabic" pitchFamily="18" charset="-78"/>
                  <a:ea typeface="Arial" pitchFamily="34" charset="0"/>
                  <a:cs typeface="Simplified Arabic" pitchFamily="18" charset="-78"/>
                </a:endParaRPr>
              </a:p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3-</a:t>
                </a:r>
                <a:r>
                  <a:rPr kumimoji="0" lang="ar-DZ" sz="1400" b="1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نفايات كنس الطرق</a:t>
                </a:r>
                <a:r>
                  <a:rPr kumimoji="0" lang="fr-FR" sz="1400" b="1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.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Simplified Arabic" pitchFamily="18" charset="-78"/>
                  <a:ea typeface="Arial" pitchFamily="34" charset="0"/>
                  <a:cs typeface="Simplified Arabic" pitchFamily="18" charset="-78"/>
                </a:endParaRPr>
              </a:p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4-</a:t>
                </a:r>
                <a:r>
                  <a:rPr kumimoji="0" lang="ar-DZ" sz="1400" b="1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النفايات المتكونة من عناصر صغيرة</a:t>
                </a:r>
                <a:r>
                  <a:rPr kumimoji="0" lang="fr-FR" sz="1400" b="1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.</a:t>
                </a:r>
                <a:endPara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Simplified Arabic" pitchFamily="18" charset="-78"/>
                  <a:ea typeface="Arial" pitchFamily="34" charset="0"/>
                  <a:cs typeface="Simplified Arabic" pitchFamily="18" charset="-78"/>
                </a:endParaRPr>
              </a:p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AutoShape 22"/>
              <p:cNvSpPr>
                <a:spLocks noChangeArrowheads="1"/>
              </p:cNvSpPr>
              <p:nvPr/>
            </p:nvSpPr>
            <p:spPr bwMode="auto">
              <a:xfrm>
                <a:off x="2575" y="9291"/>
                <a:ext cx="2008" cy="3480"/>
              </a:xfrm>
              <a:prstGeom prst="horizontalScroll">
                <a:avLst>
                  <a:gd name="adj" fmla="val 12500"/>
                </a:avLst>
              </a:prstGeom>
              <a:grpFill/>
              <a:ln>
                <a:noFill/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1" i="0" u="none" strike="noStrike" cap="none" normalizeH="0" baseline="0" dirty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1-</a:t>
                </a:r>
                <a:r>
                  <a:rPr kumimoji="0" lang="ar-DZ" sz="1600" b="1" i="0" u="none" strike="noStrike" cap="none" normalizeH="0" baseline="0" dirty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النفايات الهامدة</a:t>
                </a:r>
                <a:r>
                  <a:rPr kumimoji="0" lang="fr-FR" sz="1600" b="1" i="0" u="none" strike="noStrike" cap="none" normalizeH="0" baseline="0" dirty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.</a:t>
                </a:r>
                <a:endPara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rgbClr val="00B0F0"/>
                  </a:solidFill>
                  <a:effectLst/>
                  <a:latin typeface="Simplified Arabic" pitchFamily="18" charset="-78"/>
                  <a:ea typeface="Arial" pitchFamily="34" charset="0"/>
                  <a:cs typeface="Simplified Arabic" pitchFamily="18" charset="-78"/>
                </a:endParaRPr>
              </a:p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1" i="0" u="none" strike="noStrike" cap="none" normalizeH="0" baseline="0" dirty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2-</a:t>
                </a:r>
                <a:r>
                  <a:rPr kumimoji="0" lang="ar-DZ" sz="1600" b="1" i="0" u="none" strike="noStrike" cap="none" normalizeH="0" baseline="0" dirty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النفايات المتحللة</a:t>
                </a:r>
                <a:r>
                  <a:rPr kumimoji="0" lang="fr-FR" sz="1600" b="1" i="0" u="none" strike="noStrike" cap="none" normalizeH="0" baseline="0" dirty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.</a:t>
                </a:r>
                <a:endPara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rgbClr val="00B0F0"/>
                  </a:solidFill>
                  <a:effectLst/>
                  <a:latin typeface="Simplified Arabic" pitchFamily="18" charset="-78"/>
                  <a:ea typeface="Arial" pitchFamily="34" charset="0"/>
                  <a:cs typeface="Simplified Arabic" pitchFamily="18" charset="-78"/>
                </a:endParaRPr>
              </a:p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1" i="0" u="none" strike="noStrike" cap="none" normalizeH="0" baseline="0" dirty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3-</a:t>
                </a:r>
                <a:r>
                  <a:rPr kumimoji="0" lang="ar-DZ" sz="1600" b="1" i="0" u="none" strike="noStrike" cap="none" normalizeH="0" baseline="0" dirty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النفايات السامة والمتحللة</a:t>
                </a:r>
                <a:r>
                  <a:rPr kumimoji="0" lang="fr-FR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.</a:t>
                </a:r>
                <a:endParaRPr kumimoji="0" lang="fr-FR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" name="AutoShape 24"/>
              <p:cNvSpPr>
                <a:spLocks noChangeArrowheads="1"/>
              </p:cNvSpPr>
              <p:nvPr/>
            </p:nvSpPr>
            <p:spPr bwMode="auto">
              <a:xfrm>
                <a:off x="8814" y="9270"/>
                <a:ext cx="1547" cy="3720"/>
              </a:xfrm>
              <a:prstGeom prst="horizontalScroll">
                <a:avLst>
                  <a:gd name="adj" fmla="val 12500"/>
                </a:avLst>
              </a:prstGeom>
              <a:grpFill/>
              <a:ln>
                <a:noFill/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1-</a:t>
                </a:r>
                <a:r>
                  <a:rPr kumimoji="0" lang="ar-DZ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النفايات المنزلية</a:t>
                </a:r>
                <a:r>
                  <a:rPr kumimoji="0" lang="fr-FR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.</a:t>
                </a:r>
                <a:endPara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2-</a:t>
                </a:r>
                <a:r>
                  <a:rPr kumimoji="0" lang="ar-DZ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Simplified Arabic" pitchFamily="18" charset="-78"/>
                    <a:ea typeface="Arial" pitchFamily="34" charset="0"/>
                    <a:cs typeface="Arial" pitchFamily="34" charset="0"/>
                  </a:rPr>
                  <a:t>النفايات</a:t>
                </a:r>
                <a:r>
                  <a:rPr kumimoji="0" lang="ar-DZ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 الصناعية</a:t>
                </a:r>
                <a:endPara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3-</a:t>
                </a:r>
                <a:r>
                  <a:rPr kumimoji="0" lang="ar-DZ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النفايات الخاصة</a:t>
                </a:r>
                <a:r>
                  <a:rPr kumimoji="0" lang="fr-FR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.</a:t>
                </a:r>
                <a:endPara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AutoShape 25"/>
              <p:cNvSpPr>
                <a:spLocks noChangeArrowheads="1"/>
              </p:cNvSpPr>
              <p:nvPr/>
            </p:nvSpPr>
            <p:spPr bwMode="auto">
              <a:xfrm>
                <a:off x="6774" y="9055"/>
                <a:ext cx="1703" cy="3829"/>
              </a:xfrm>
              <a:prstGeom prst="horizontalScroll">
                <a:avLst>
                  <a:gd name="adj" fmla="val 12500"/>
                </a:avLst>
              </a:prstGeom>
              <a:grpFill/>
              <a:ln>
                <a:noFill/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normalizeH="0" baseline="0" dirty="0" smtClean="0">
                    <a:ln>
                      <a:noFill/>
                    </a:ln>
                    <a:solidFill>
                      <a:schemeClr val="accent6"/>
                    </a:solidFill>
                    <a:effectLst/>
                    <a:latin typeface="Simplified Arabic" pitchFamily="18" charset="-78"/>
                    <a:ea typeface="Arial" pitchFamily="34" charset="0"/>
                    <a:cs typeface="Simplified Arabic" pitchFamily="18" charset="-78"/>
                  </a:rPr>
                  <a:t>1-</a:t>
                </a:r>
                <a:r>
                  <a:rPr kumimoji="0" lang="ar-DZ" b="1" i="0" u="none" strike="noStrike" cap="none" normalizeH="0" baseline="0" dirty="0" smtClean="0">
                    <a:ln>
                      <a:noFill/>
                    </a:ln>
                    <a:solidFill>
                      <a:schemeClr val="accent6"/>
                    </a:solidFill>
                    <a:effectLst/>
                    <a:latin typeface="Simplified Arabic" pitchFamily="18" charset="-78"/>
                    <a:ea typeface="Arial" pitchFamily="34" charset="0"/>
                    <a:cs typeface="Arial" pitchFamily="34" charset="0"/>
                  </a:rPr>
                  <a:t>نفايات عضو</a:t>
                </a:r>
                <a:r>
                  <a:rPr kumimoji="0" lang="ar-DZ" b="1" i="0" u="none" strike="noStrike" cap="none" normalizeH="0" baseline="0" dirty="0" smtClean="0">
                    <a:ln>
                      <a:noFill/>
                    </a:ln>
                    <a:solidFill>
                      <a:schemeClr val="accent6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ية وغير عضوية</a:t>
                </a:r>
                <a:r>
                  <a:rPr kumimoji="0" lang="fr-FR" b="1" i="0" u="none" strike="noStrike" cap="none" normalizeH="0" baseline="0" dirty="0" smtClean="0">
                    <a:ln>
                      <a:noFill/>
                    </a:ln>
                    <a:solidFill>
                      <a:schemeClr val="accent6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.</a:t>
                </a:r>
                <a:endPara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accent6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normalizeH="0" baseline="0" dirty="0" smtClean="0">
                    <a:ln>
                      <a:noFill/>
                    </a:ln>
                    <a:solidFill>
                      <a:schemeClr val="accent6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2-</a:t>
                </a:r>
                <a:r>
                  <a:rPr kumimoji="0" lang="ar-DZ" b="1" i="0" u="none" strike="noStrike" cap="none" normalizeH="0" baseline="0" dirty="0" smtClean="0">
                    <a:ln>
                      <a:noFill/>
                    </a:ln>
                    <a:solidFill>
                      <a:schemeClr val="accent6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نفايات قابلة للحرق وغير قابلة للحرق</a:t>
                </a:r>
                <a:r>
                  <a:rPr kumimoji="0" lang="fr-FR" b="1" i="0" u="none" strike="noStrike" cap="none" normalizeH="0" baseline="0" dirty="0" smtClean="0">
                    <a:ln>
                      <a:noFill/>
                    </a:ln>
                    <a:solidFill>
                      <a:schemeClr val="accent6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.</a:t>
                </a:r>
                <a:endParaRPr kumimoji="0" lang="fr-FR" b="0" i="0" u="none" strike="noStrike" cap="none" normalizeH="0" baseline="0" dirty="0" smtClean="0">
                  <a:ln>
                    <a:noFill/>
                  </a:ln>
                  <a:solidFill>
                    <a:schemeClr val="accent6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63" name="Rectangle à coins arrondis 62"/>
          <p:cNvSpPr/>
          <p:nvPr/>
        </p:nvSpPr>
        <p:spPr>
          <a:xfrm>
            <a:off x="2643174" y="2428868"/>
            <a:ext cx="4143404" cy="64294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à coins arrondis 63"/>
          <p:cNvSpPr/>
          <p:nvPr/>
        </p:nvSpPr>
        <p:spPr>
          <a:xfrm>
            <a:off x="214282" y="3214686"/>
            <a:ext cx="1643106" cy="78581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à coins arrondis 64"/>
          <p:cNvSpPr/>
          <p:nvPr/>
        </p:nvSpPr>
        <p:spPr>
          <a:xfrm>
            <a:off x="1928794" y="3214686"/>
            <a:ext cx="1714512" cy="78581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à coins arrondis 65"/>
          <p:cNvSpPr/>
          <p:nvPr/>
        </p:nvSpPr>
        <p:spPr>
          <a:xfrm>
            <a:off x="3714744" y="3286124"/>
            <a:ext cx="1785950" cy="7143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à coins arrondis 66"/>
          <p:cNvSpPr/>
          <p:nvPr/>
        </p:nvSpPr>
        <p:spPr>
          <a:xfrm>
            <a:off x="5643570" y="3286124"/>
            <a:ext cx="1643074" cy="7143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à coins arrondis 67"/>
          <p:cNvSpPr/>
          <p:nvPr/>
        </p:nvSpPr>
        <p:spPr>
          <a:xfrm>
            <a:off x="7358082" y="3286124"/>
            <a:ext cx="1643042" cy="7143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Flèche vers le bas 68"/>
          <p:cNvSpPr/>
          <p:nvPr/>
        </p:nvSpPr>
        <p:spPr>
          <a:xfrm>
            <a:off x="2857488" y="3071810"/>
            <a:ext cx="142876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Flèche vers le bas 69"/>
          <p:cNvSpPr/>
          <p:nvPr/>
        </p:nvSpPr>
        <p:spPr>
          <a:xfrm>
            <a:off x="4714876" y="3071810"/>
            <a:ext cx="142876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Flèche vers le bas 95"/>
          <p:cNvSpPr/>
          <p:nvPr/>
        </p:nvSpPr>
        <p:spPr>
          <a:xfrm>
            <a:off x="6500826" y="3071810"/>
            <a:ext cx="142876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Flèche à angle droit 96"/>
          <p:cNvSpPr/>
          <p:nvPr/>
        </p:nvSpPr>
        <p:spPr>
          <a:xfrm rot="10800000">
            <a:off x="714348" y="2857496"/>
            <a:ext cx="1928826" cy="35719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6" name="Flèche vers le bas 125"/>
          <p:cNvSpPr/>
          <p:nvPr/>
        </p:nvSpPr>
        <p:spPr>
          <a:xfrm>
            <a:off x="8286776" y="2786058"/>
            <a:ext cx="214314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Moins 71"/>
          <p:cNvSpPr/>
          <p:nvPr/>
        </p:nvSpPr>
        <p:spPr>
          <a:xfrm>
            <a:off x="6500826" y="2571744"/>
            <a:ext cx="2214578" cy="50006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Rectangle à coins arrondis 72"/>
          <p:cNvSpPr/>
          <p:nvPr/>
        </p:nvSpPr>
        <p:spPr>
          <a:xfrm>
            <a:off x="214282" y="4071942"/>
            <a:ext cx="1500262" cy="2500330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fr-FR" sz="36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74" name="AutoShape 23"/>
          <p:cNvSpPr>
            <a:spLocks noChangeArrowheads="1"/>
          </p:cNvSpPr>
          <p:nvPr/>
        </p:nvSpPr>
        <p:spPr bwMode="auto">
          <a:xfrm>
            <a:off x="0" y="3929066"/>
            <a:ext cx="1813990" cy="2663279"/>
          </a:xfrm>
          <a:prstGeom prst="horizontalScroll">
            <a:avLst>
              <a:gd name="adj" fmla="val 12500"/>
            </a:avLst>
          </a:prstGeom>
          <a:noFill/>
          <a:ln>
            <a:noFill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1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-</a:t>
            </a:r>
            <a:r>
              <a:rPr kumimoji="0" lang="ar-DZ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النفايات الخاصة بما فيها النفايات الخطيرة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2-</a:t>
            </a:r>
            <a:r>
              <a:rPr kumimoji="0" lang="ar-DZ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النفايات المنزلية وما شابهها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3-</a:t>
            </a:r>
            <a:r>
              <a:rPr kumimoji="0" lang="ar-DZ" sz="16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النفايات </a:t>
            </a:r>
            <a:r>
              <a:rPr kumimoji="0" lang="ar-DZ" sz="16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Simplified Arabic" pitchFamily="18" charset="-78"/>
                <a:ea typeface="Arial" pitchFamily="34" charset="0"/>
                <a:cs typeface="Arial" pitchFamily="34" charset="0"/>
              </a:rPr>
              <a:t>الهامدة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Rectangle à coins arrondis 100"/>
          <p:cNvSpPr/>
          <p:nvPr/>
        </p:nvSpPr>
        <p:spPr>
          <a:xfrm>
            <a:off x="5643570" y="4071942"/>
            <a:ext cx="1643106" cy="2500330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fr-FR" sz="36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51" name="Rectangle à coins arrondis 150"/>
          <p:cNvSpPr/>
          <p:nvPr/>
        </p:nvSpPr>
        <p:spPr>
          <a:xfrm>
            <a:off x="1928794" y="4071942"/>
            <a:ext cx="1643074" cy="2500330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fr-FR" sz="36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53" name="Rectangle à coins arrondis 152"/>
          <p:cNvSpPr/>
          <p:nvPr/>
        </p:nvSpPr>
        <p:spPr>
          <a:xfrm>
            <a:off x="3786182" y="4071942"/>
            <a:ext cx="1714544" cy="2500330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fr-FR" sz="36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54" name="Rectangle à coins arrondis 153"/>
          <p:cNvSpPr/>
          <p:nvPr/>
        </p:nvSpPr>
        <p:spPr>
          <a:xfrm>
            <a:off x="7429520" y="4071942"/>
            <a:ext cx="1571604" cy="2428892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fr-FR" sz="36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50" name="Image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9485" y="0"/>
            <a:ext cx="2694515" cy="642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101" grpId="0" animBg="1"/>
      <p:bldP spid="151" grpId="0" animBg="1"/>
      <p:bldP spid="153" grpId="0" animBg="1"/>
      <p:bldP spid="15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" name="ZoneTexte 27"/>
          <p:cNvSpPr txBox="1"/>
          <p:nvPr/>
        </p:nvSpPr>
        <p:spPr>
          <a:xfrm>
            <a:off x="1071538" y="714356"/>
            <a:ext cx="7000924" cy="57888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 rtl="1"/>
            <a:r>
              <a:rPr lang="ar-DZ" sz="2800" b="1" dirty="0" smtClean="0">
                <a:solidFill>
                  <a:srgbClr val="FFFF00"/>
                </a:solidFill>
              </a:rPr>
              <a:t>طرق الجمع النفايات الحضرية الصلبة </a:t>
            </a:r>
            <a:endParaRPr lang="fr-FR" sz="2800" b="1" dirty="0">
              <a:solidFill>
                <a:srgbClr val="FFFF00"/>
              </a:solidFill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7715272" y="1214422"/>
            <a:ext cx="214314" cy="282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Flèche vers le bas 29"/>
          <p:cNvSpPr/>
          <p:nvPr/>
        </p:nvSpPr>
        <p:spPr>
          <a:xfrm>
            <a:off x="5429256" y="1285860"/>
            <a:ext cx="214314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Flèche vers le bas 30"/>
          <p:cNvSpPr/>
          <p:nvPr/>
        </p:nvSpPr>
        <p:spPr>
          <a:xfrm>
            <a:off x="3428992" y="1285860"/>
            <a:ext cx="214314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Flèche vers le bas 31"/>
          <p:cNvSpPr/>
          <p:nvPr/>
        </p:nvSpPr>
        <p:spPr>
          <a:xfrm>
            <a:off x="1285852" y="1285860"/>
            <a:ext cx="285752" cy="20717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6929454" y="1500174"/>
            <a:ext cx="1643074" cy="112371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2000" b="1" dirty="0" smtClean="0">
                <a:solidFill>
                  <a:schemeClr val="tx1"/>
                </a:solidFill>
              </a:rPr>
              <a:t>الجمع </a:t>
            </a:r>
          </a:p>
          <a:p>
            <a:pPr algn="ctr" rtl="1"/>
            <a:endParaRPr lang="ar-DZ" sz="2000" b="1" dirty="0" smtClean="0">
              <a:solidFill>
                <a:schemeClr val="tx1"/>
              </a:solidFill>
            </a:endParaRPr>
          </a:p>
          <a:p>
            <a:pPr algn="ctr" rtl="1"/>
            <a:r>
              <a:rPr lang="ar-DZ" sz="2000" b="1" dirty="0" smtClean="0">
                <a:solidFill>
                  <a:schemeClr val="tx1"/>
                </a:solidFill>
              </a:rPr>
              <a:t>من باب الى باب </a:t>
            </a:r>
            <a:endParaRPr lang="fr-FR" sz="2000" b="1" dirty="0">
              <a:solidFill>
                <a:schemeClr val="tx1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4857752" y="1928802"/>
            <a:ext cx="1440160" cy="108966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DZ" sz="2000" b="1" dirty="0" smtClean="0">
                <a:solidFill>
                  <a:srgbClr val="C00000"/>
                </a:solidFill>
              </a:rPr>
              <a:t>الجمع </a:t>
            </a:r>
          </a:p>
          <a:p>
            <a:pPr algn="ctr"/>
            <a:r>
              <a:rPr lang="ar-DZ" sz="2000" b="1" dirty="0" smtClean="0">
                <a:solidFill>
                  <a:srgbClr val="C00000"/>
                </a:solidFill>
              </a:rPr>
              <a:t>التجميعي</a:t>
            </a:r>
            <a:r>
              <a:rPr lang="ar-DZ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2928926" y="2786058"/>
            <a:ext cx="1357322" cy="112371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2000" b="1" dirty="0" smtClean="0">
                <a:solidFill>
                  <a:srgbClr val="FFFF00"/>
                </a:solidFill>
              </a:rPr>
              <a:t>الجمع الانتقائي</a:t>
            </a:r>
          </a:p>
          <a:p>
            <a:pPr algn="ctr" rtl="1"/>
            <a:r>
              <a:rPr lang="ar-DZ" sz="2000" b="1" dirty="0" smtClean="0">
                <a:solidFill>
                  <a:srgbClr val="FFFF00"/>
                </a:solidFill>
              </a:rPr>
              <a:t> </a:t>
            </a:r>
            <a:endParaRPr lang="fr-FR" sz="2000" b="1" dirty="0">
              <a:solidFill>
                <a:srgbClr val="FFFF00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500034" y="3357562"/>
            <a:ext cx="1648265" cy="108966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2000" b="1" dirty="0" smtClean="0">
                <a:solidFill>
                  <a:srgbClr val="C00000"/>
                </a:solidFill>
              </a:rPr>
              <a:t>الجمع </a:t>
            </a:r>
          </a:p>
          <a:p>
            <a:pPr algn="ctr" rtl="1"/>
            <a:r>
              <a:rPr lang="ar-DZ" sz="2000" b="1" dirty="0" smtClean="0">
                <a:solidFill>
                  <a:srgbClr val="C00000"/>
                </a:solidFill>
              </a:rPr>
              <a:t>الخاص </a:t>
            </a:r>
          </a:p>
          <a:p>
            <a:pPr algn="ctr" rtl="1"/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37" name="Imag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9485" y="0"/>
            <a:ext cx="2694515" cy="642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du contenu 3" descr="nature-beautiful-green-grass-backgrounds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92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ZoneTexte 2"/>
          <p:cNvSpPr txBox="1"/>
          <p:nvPr/>
        </p:nvSpPr>
        <p:spPr>
          <a:xfrm>
            <a:off x="928662" y="785794"/>
            <a:ext cx="6929486" cy="72175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 rtl="1"/>
            <a:endParaRPr lang="fr-FR" sz="2800" b="1" dirty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28662" y="928670"/>
            <a:ext cx="6858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buNone/>
            </a:pPr>
            <a:r>
              <a:rPr lang="ar-DZ" sz="2800" b="1" dirty="0" smtClean="0">
                <a:solidFill>
                  <a:srgbClr val="0070C0"/>
                </a:solidFill>
              </a:rPr>
              <a:t>الوسائل المستعملة لجمع </a:t>
            </a:r>
            <a:r>
              <a:rPr lang="ar-DZ" sz="2800" b="1" dirty="0" err="1" smtClean="0">
                <a:solidFill>
                  <a:srgbClr val="0070C0"/>
                </a:solidFill>
              </a:rPr>
              <a:t>و</a:t>
            </a:r>
            <a:r>
              <a:rPr lang="ar-DZ" sz="2800" b="1" dirty="0" smtClean="0">
                <a:solidFill>
                  <a:srgbClr val="0070C0"/>
                </a:solidFill>
              </a:rPr>
              <a:t> نقل النفايات الحضرية الصلبة: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9485" y="0"/>
            <a:ext cx="2694515" cy="642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sp>
        <p:nvSpPr>
          <p:cNvPr id="8" name="Rectangle à coins arrondis 7"/>
          <p:cNvSpPr/>
          <p:nvPr/>
        </p:nvSpPr>
        <p:spPr>
          <a:xfrm>
            <a:off x="285720" y="3143248"/>
            <a:ext cx="2571736" cy="3143248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fr-FR" sz="36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286116" y="3143248"/>
            <a:ext cx="2571736" cy="3214686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fr-FR" sz="36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6215074" y="3143248"/>
            <a:ext cx="2571736" cy="3143248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fr-FR" sz="36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29388" y="3357562"/>
            <a:ext cx="21431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buNone/>
            </a:pPr>
            <a:r>
              <a:rPr lang="ar-DZ" sz="2000" b="1" dirty="0" smtClean="0">
                <a:solidFill>
                  <a:srgbClr val="002060"/>
                </a:solidFill>
              </a:rPr>
              <a:t>1-أوعية ضائعة.</a:t>
            </a:r>
          </a:p>
          <a:p>
            <a:pPr algn="r" rtl="1">
              <a:buNone/>
            </a:pPr>
            <a:r>
              <a:rPr lang="ar-DZ" sz="2000" b="1" dirty="0" smtClean="0">
                <a:solidFill>
                  <a:srgbClr val="002060"/>
                </a:solidFill>
              </a:rPr>
              <a:t>2-أوعية قابلة للتفريغ .</a:t>
            </a:r>
          </a:p>
          <a:p>
            <a:pPr algn="r" rtl="1">
              <a:buNone/>
            </a:pPr>
            <a:r>
              <a:rPr lang="ar-DZ" sz="2000" b="1" dirty="0" smtClean="0">
                <a:solidFill>
                  <a:srgbClr val="002060"/>
                </a:solidFill>
              </a:rPr>
              <a:t>3-المقطورات المستبدلة.</a:t>
            </a:r>
          </a:p>
          <a:p>
            <a:pPr algn="r" rtl="1">
              <a:buNone/>
            </a:pPr>
            <a:r>
              <a:rPr lang="ar-DZ" sz="2000" b="1" dirty="0" smtClean="0">
                <a:solidFill>
                  <a:srgbClr val="002060"/>
                </a:solidFill>
              </a:rPr>
              <a:t>4-الأكياس.</a:t>
            </a:r>
          </a:p>
          <a:p>
            <a:pPr algn="r" rtl="1">
              <a:buNone/>
            </a:pPr>
            <a:r>
              <a:rPr lang="ar-DZ" sz="2000" b="1" dirty="0" smtClean="0">
                <a:solidFill>
                  <a:srgbClr val="002060"/>
                </a:solidFill>
              </a:rPr>
              <a:t>5-الأحواض المتحركة المغلقة .</a:t>
            </a:r>
          </a:p>
          <a:p>
            <a:pPr algn="r" rtl="1">
              <a:buNone/>
            </a:pPr>
            <a:r>
              <a:rPr lang="ar-DZ" sz="2000" b="1" dirty="0" smtClean="0">
                <a:solidFill>
                  <a:srgbClr val="002060"/>
                </a:solidFill>
              </a:rPr>
              <a:t>  6-الأحواض المفتوحة.</a:t>
            </a:r>
            <a:endParaRPr lang="fr-FR" sz="2000" dirty="0">
              <a:solidFill>
                <a:srgbClr val="00206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429388" y="1714488"/>
            <a:ext cx="2286016" cy="107157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 rtl="1"/>
            <a:endParaRPr lang="fr-FR" sz="2800" b="1" dirty="0">
              <a:solidFill>
                <a:srgbClr val="FFFF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357950" y="1643050"/>
            <a:ext cx="22145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buNone/>
            </a:pPr>
            <a:r>
              <a:rPr lang="ar-DZ" sz="2400" b="1" dirty="0" smtClean="0">
                <a:solidFill>
                  <a:srgbClr val="FFFF00"/>
                </a:solidFill>
              </a:rPr>
              <a:t>الوسائل المستعملة لعملية ما قبل جمع النفايات: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428596" y="1714488"/>
            <a:ext cx="2286016" cy="107157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 rtl="1"/>
            <a:endParaRPr lang="fr-FR" sz="2800" b="1" dirty="0">
              <a:solidFill>
                <a:srgbClr val="FFFF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500430" y="1714488"/>
            <a:ext cx="2286016" cy="107157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 rtl="1">
              <a:buNone/>
            </a:pPr>
            <a:r>
              <a:rPr lang="ar-DZ" sz="2800" dirty="0" smtClean="0">
                <a:solidFill>
                  <a:srgbClr val="FF0000"/>
                </a:solidFill>
              </a:rPr>
              <a:t>وسائل جمع </a:t>
            </a:r>
            <a:r>
              <a:rPr lang="ar-DZ" sz="2800" dirty="0" err="1" smtClean="0">
                <a:solidFill>
                  <a:srgbClr val="FF0000"/>
                </a:solidFill>
              </a:rPr>
              <a:t>و</a:t>
            </a:r>
            <a:r>
              <a:rPr lang="ar-DZ" sz="2800" dirty="0" smtClean="0">
                <a:solidFill>
                  <a:srgbClr val="FF0000"/>
                </a:solidFill>
              </a:rPr>
              <a:t> نقل النفايات:</a:t>
            </a:r>
            <a:endParaRPr lang="fr-FR" sz="2800" dirty="0" smtClean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428992" y="3429000"/>
            <a:ext cx="22860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buNone/>
            </a:pPr>
            <a:r>
              <a:rPr lang="ar-DZ" b="1" dirty="0" smtClean="0">
                <a:solidFill>
                  <a:srgbClr val="7030A0"/>
                </a:solidFill>
              </a:rPr>
              <a:t>1-الحيوان .</a:t>
            </a:r>
          </a:p>
          <a:p>
            <a:pPr algn="r" rtl="1">
              <a:buNone/>
            </a:pPr>
            <a:r>
              <a:rPr lang="ar-DZ" b="1" dirty="0" smtClean="0">
                <a:solidFill>
                  <a:srgbClr val="7030A0"/>
                </a:solidFill>
              </a:rPr>
              <a:t> 2-المقطورات الصغيرة  . 3-الجرارات الزراعية مع عربات.</a:t>
            </a:r>
          </a:p>
          <a:p>
            <a:pPr algn="r" rtl="1">
              <a:buNone/>
            </a:pPr>
            <a:r>
              <a:rPr lang="ar-DZ" b="1" dirty="0" smtClean="0">
                <a:solidFill>
                  <a:srgbClr val="7030A0"/>
                </a:solidFill>
              </a:rPr>
              <a:t>4-شاحنات مقطورة.</a:t>
            </a:r>
          </a:p>
          <a:p>
            <a:pPr algn="r" rtl="1">
              <a:buNone/>
            </a:pPr>
            <a:r>
              <a:rPr lang="ar-DZ" b="1" dirty="0" smtClean="0">
                <a:solidFill>
                  <a:srgbClr val="7030A0"/>
                </a:solidFill>
              </a:rPr>
              <a:t> 5- شاحنات الجمع الضاغطة للنفايات.</a:t>
            </a:r>
          </a:p>
          <a:p>
            <a:pPr algn="r" rtl="1">
              <a:buNone/>
            </a:pPr>
            <a:r>
              <a:rPr lang="ar-DZ" b="1" dirty="0" smtClean="0">
                <a:solidFill>
                  <a:srgbClr val="7030A0"/>
                </a:solidFill>
              </a:rPr>
              <a:t>6-شاحنات ذات تجهيز هيدروليكي.</a:t>
            </a:r>
          </a:p>
          <a:p>
            <a:pPr algn="r" rtl="1">
              <a:buNone/>
            </a:pPr>
            <a:r>
              <a:rPr lang="ar-DZ" b="1" dirty="0" smtClean="0">
                <a:solidFill>
                  <a:srgbClr val="7030A0"/>
                </a:solidFill>
              </a:rPr>
              <a:t>7-شاحنات للجمع الانتقائي.</a:t>
            </a:r>
            <a:endParaRPr lang="fr-FR" b="1" dirty="0" smtClean="0">
              <a:solidFill>
                <a:srgbClr val="7030A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00034" y="1785926"/>
            <a:ext cx="21431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buNone/>
            </a:pPr>
            <a:r>
              <a:rPr lang="ar-DZ" sz="2800" b="1" dirty="0" smtClean="0">
                <a:solidFill>
                  <a:schemeClr val="accent6">
                    <a:lumMod val="75000"/>
                  </a:schemeClr>
                </a:solidFill>
              </a:rPr>
              <a:t>العوامل المؤثرة في عملية الجمع: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57158" y="3429000"/>
            <a:ext cx="22145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buNone/>
            </a:pPr>
            <a:r>
              <a:rPr lang="ar-DZ" sz="2400" dirty="0" smtClean="0">
                <a:solidFill>
                  <a:srgbClr val="0070C0"/>
                </a:solidFill>
              </a:rPr>
              <a:t>1-الزمن.</a:t>
            </a:r>
          </a:p>
          <a:p>
            <a:pPr algn="r" rtl="1">
              <a:buNone/>
            </a:pPr>
            <a:r>
              <a:rPr lang="ar-DZ" sz="2400" dirty="0" smtClean="0">
                <a:solidFill>
                  <a:srgbClr val="0070C0"/>
                </a:solidFill>
              </a:rPr>
              <a:t>2-عدد العمال. المرافقين للشاحنة.</a:t>
            </a:r>
            <a:endParaRPr lang="fr-FR" sz="2400" dirty="0" smtClean="0">
              <a:solidFill>
                <a:srgbClr val="0070C0"/>
              </a:solidFill>
            </a:endParaRPr>
          </a:p>
          <a:p>
            <a:pPr algn="r" rtl="1">
              <a:buNone/>
            </a:pPr>
            <a:r>
              <a:rPr lang="ar-DZ" sz="2400" dirty="0" smtClean="0">
                <a:solidFill>
                  <a:srgbClr val="0070C0"/>
                </a:solidFill>
              </a:rPr>
              <a:t>3-مكان الحاويات   </a:t>
            </a:r>
            <a:r>
              <a:rPr lang="ar-DZ" sz="2400" dirty="0" err="1" smtClean="0">
                <a:solidFill>
                  <a:srgbClr val="0070C0"/>
                </a:solidFill>
              </a:rPr>
              <a:t>و</a:t>
            </a:r>
            <a:r>
              <a:rPr lang="ar-DZ" sz="2400" dirty="0" smtClean="0">
                <a:solidFill>
                  <a:srgbClr val="0070C0"/>
                </a:solidFill>
              </a:rPr>
              <a:t> موقعها.</a:t>
            </a:r>
            <a:endParaRPr lang="fr-FR" sz="2400" dirty="0" smtClean="0">
              <a:solidFill>
                <a:srgbClr val="0070C0"/>
              </a:solidFill>
            </a:endParaRPr>
          </a:p>
          <a:p>
            <a:pPr algn="r" rtl="1">
              <a:buNone/>
            </a:pPr>
            <a:r>
              <a:rPr lang="ar-DZ" sz="2400" dirty="0" smtClean="0">
                <a:solidFill>
                  <a:srgbClr val="0070C0"/>
                </a:solidFill>
              </a:rPr>
              <a:t>4-الكثافة السكانية.</a:t>
            </a:r>
            <a:endParaRPr lang="fr-FR" sz="2400" dirty="0">
              <a:solidFill>
                <a:srgbClr val="0070C0"/>
              </a:solidFill>
            </a:endParaRPr>
          </a:p>
        </p:txBody>
      </p:sp>
      <p:cxnSp>
        <p:nvCxnSpPr>
          <p:cNvPr id="23" name="Connecteur droit avec flèche 22"/>
          <p:cNvCxnSpPr/>
          <p:nvPr/>
        </p:nvCxnSpPr>
        <p:spPr>
          <a:xfrm rot="5400000">
            <a:off x="1286645" y="2999579"/>
            <a:ext cx="428630" cy="15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rot="5400000">
            <a:off x="4215603" y="2999579"/>
            <a:ext cx="428630" cy="15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rot="5400000">
            <a:off x="7287437" y="2928141"/>
            <a:ext cx="428630" cy="15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8" name="Flèche vers le bas 27"/>
          <p:cNvSpPr/>
          <p:nvPr/>
        </p:nvSpPr>
        <p:spPr>
          <a:xfrm>
            <a:off x="7215206" y="1500174"/>
            <a:ext cx="214314" cy="282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Flèche vers le bas 28"/>
          <p:cNvSpPr/>
          <p:nvPr/>
        </p:nvSpPr>
        <p:spPr>
          <a:xfrm>
            <a:off x="4429124" y="1500174"/>
            <a:ext cx="214314" cy="282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Flèche vers le bas 29"/>
          <p:cNvSpPr/>
          <p:nvPr/>
        </p:nvSpPr>
        <p:spPr>
          <a:xfrm>
            <a:off x="1500166" y="1428736"/>
            <a:ext cx="214314" cy="282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0" grpId="0" animBg="1"/>
      <p:bldP spid="12" grpId="0" animBg="1"/>
      <p:bldP spid="15" grpId="0" animBg="1"/>
      <p:bldP spid="18" grpId="0" animBg="1"/>
      <p:bldP spid="17" grpId="0" animBg="1"/>
      <p:bldP spid="28" grpId="0" animBg="1"/>
      <p:bldP spid="29" grpId="0" animBg="1"/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772400" cy="1362075"/>
          </a:xfrm>
        </p:spPr>
        <p:txBody>
          <a:bodyPr/>
          <a:lstStyle/>
          <a:p>
            <a:pPr algn="ctr"/>
            <a:r>
              <a:rPr lang="ar-DZ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0" y="2071678"/>
            <a:ext cx="7772400" cy="3929091"/>
          </a:xfrm>
        </p:spPr>
        <p:txBody>
          <a:bodyPr>
            <a:noAutofit/>
          </a:bodyPr>
          <a:lstStyle/>
          <a:p>
            <a:pPr algn="r"/>
            <a:endParaRPr lang="ar-DZ" sz="3600" dirty="0" smtClean="0">
              <a:solidFill>
                <a:srgbClr val="7030A0"/>
              </a:solidFill>
            </a:endParaRPr>
          </a:p>
          <a:p>
            <a:pPr algn="r"/>
            <a:endParaRPr lang="ar-DZ" sz="3600" dirty="0" smtClean="0">
              <a:solidFill>
                <a:srgbClr val="7030A0"/>
              </a:solidFill>
            </a:endParaRPr>
          </a:p>
          <a:p>
            <a:pPr algn="r"/>
            <a:endParaRPr lang="ar-DZ" sz="3600" dirty="0" smtClean="0">
              <a:solidFill>
                <a:srgbClr val="7030A0"/>
              </a:solidFill>
            </a:endParaRPr>
          </a:p>
          <a:p>
            <a:pPr algn="r"/>
            <a:endParaRPr lang="ar-DZ" sz="3600" dirty="0" smtClean="0">
              <a:solidFill>
                <a:srgbClr val="7030A0"/>
              </a:solidFill>
            </a:endParaRPr>
          </a:p>
          <a:p>
            <a:pPr algn="r"/>
            <a:endParaRPr lang="ar-DZ" sz="3600" dirty="0" smtClean="0">
              <a:solidFill>
                <a:srgbClr val="7030A0"/>
              </a:solidFill>
            </a:endParaRPr>
          </a:p>
          <a:p>
            <a:pPr algn="r"/>
            <a:r>
              <a:rPr lang="ar-DZ" sz="3600" dirty="0" smtClean="0">
                <a:solidFill>
                  <a:srgbClr val="002060"/>
                </a:solidFill>
              </a:rPr>
              <a:t>بعد  تطرقنا لمختلف العناصر و المفاهيم النظرية توصلنا إلى أن عملية جمع </a:t>
            </a:r>
            <a:r>
              <a:rPr lang="ar-DZ" sz="3600" dirty="0" err="1" smtClean="0">
                <a:solidFill>
                  <a:srgbClr val="002060"/>
                </a:solidFill>
              </a:rPr>
              <a:t>و</a:t>
            </a:r>
            <a:r>
              <a:rPr lang="ar-DZ" sz="3600" dirty="0" smtClean="0">
                <a:solidFill>
                  <a:srgbClr val="002060"/>
                </a:solidFill>
              </a:rPr>
              <a:t> تسيير النفايات الحضرية الصلبة هو علم قائم بذاته </a:t>
            </a:r>
            <a:r>
              <a:rPr lang="ar-DZ" sz="3600" dirty="0" err="1" smtClean="0">
                <a:solidFill>
                  <a:srgbClr val="002060"/>
                </a:solidFill>
              </a:rPr>
              <a:t>و</a:t>
            </a:r>
            <a:r>
              <a:rPr lang="ar-DZ" sz="3600" dirty="0" smtClean="0">
                <a:solidFill>
                  <a:srgbClr val="002060"/>
                </a:solidFill>
              </a:rPr>
              <a:t> يشهد اهتمام أكاديمي علمي كبير نظرا لآثاره السلبية على صحة الإنسان </a:t>
            </a:r>
            <a:r>
              <a:rPr lang="ar-DZ" sz="3600" dirty="0" err="1" smtClean="0">
                <a:solidFill>
                  <a:srgbClr val="002060"/>
                </a:solidFill>
              </a:rPr>
              <a:t>و</a:t>
            </a:r>
            <a:r>
              <a:rPr lang="ar-DZ" sz="3600" dirty="0" smtClean="0">
                <a:solidFill>
                  <a:srgbClr val="002060"/>
                </a:solidFill>
              </a:rPr>
              <a:t> بيئته، كما أولت السلطات الرسمية اهتماما بالغا </a:t>
            </a:r>
            <a:r>
              <a:rPr lang="ar-DZ" sz="3600" dirty="0" err="1" smtClean="0">
                <a:solidFill>
                  <a:srgbClr val="002060"/>
                </a:solidFill>
              </a:rPr>
              <a:t>و</a:t>
            </a:r>
            <a:r>
              <a:rPr lang="ar-DZ" sz="3600" dirty="0" smtClean="0">
                <a:solidFill>
                  <a:srgbClr val="002060"/>
                </a:solidFill>
              </a:rPr>
              <a:t> ذلك من خلال سن قوانين </a:t>
            </a:r>
            <a:r>
              <a:rPr lang="ar-DZ" sz="3600" dirty="0" err="1" smtClean="0">
                <a:solidFill>
                  <a:srgbClr val="002060"/>
                </a:solidFill>
              </a:rPr>
              <a:t>و</a:t>
            </a:r>
            <a:r>
              <a:rPr lang="ar-DZ" sz="3600" dirty="0" smtClean="0">
                <a:solidFill>
                  <a:srgbClr val="002060"/>
                </a:solidFill>
              </a:rPr>
              <a:t> توفير آليات تسيير </a:t>
            </a:r>
            <a:r>
              <a:rPr lang="ar-DZ" sz="3600" dirty="0" err="1" smtClean="0">
                <a:solidFill>
                  <a:srgbClr val="002060"/>
                </a:solidFill>
              </a:rPr>
              <a:t>و</a:t>
            </a:r>
            <a:r>
              <a:rPr lang="ar-DZ" sz="3600" dirty="0" smtClean="0">
                <a:solidFill>
                  <a:srgbClr val="002060"/>
                </a:solidFill>
              </a:rPr>
              <a:t> تثمين هذا المجال لتحويله </a:t>
            </a:r>
            <a:r>
              <a:rPr lang="ar-DZ" sz="3600" dirty="0" err="1" smtClean="0">
                <a:solidFill>
                  <a:srgbClr val="002060"/>
                </a:solidFill>
              </a:rPr>
              <a:t>و</a:t>
            </a:r>
            <a:r>
              <a:rPr lang="ar-DZ" sz="3600" dirty="0" smtClean="0">
                <a:solidFill>
                  <a:srgbClr val="002060"/>
                </a:solidFill>
              </a:rPr>
              <a:t> للحد من أثاره و جعله مورد اقتصادي جديد.</a:t>
            </a:r>
            <a:r>
              <a:rPr lang="ar-DZ" sz="3600" dirty="0" smtClean="0">
                <a:solidFill>
                  <a:schemeClr val="accent2"/>
                </a:solidFill>
              </a:rPr>
              <a:t> </a:t>
            </a:r>
            <a:endParaRPr lang="fr-FR" sz="3600" dirty="0">
              <a:solidFill>
                <a:schemeClr val="accent2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14348" y="571480"/>
            <a:ext cx="7000924" cy="65032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prstTxWarp prst="textPlain">
              <a:avLst>
                <a:gd name="adj" fmla="val 49769"/>
              </a:avLst>
            </a:prstTxWarp>
            <a:spAutoFit/>
          </a:bodyPr>
          <a:lstStyle/>
          <a:p>
            <a:pPr algn="ctr" rtl="1"/>
            <a:r>
              <a:rPr lang="ar-DZ" sz="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خلاصة الدراسة النظرية</a:t>
            </a:r>
            <a:endParaRPr lang="fr-FR" sz="5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nature-beautiful-green-grass-backgrounds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92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500034" y="571480"/>
            <a:ext cx="7572428" cy="5643602"/>
          </a:xfrm>
          <a:prstGeom prst="rect">
            <a:avLst/>
          </a:prstGeom>
        </p:spPr>
        <p:txBody>
          <a:bodyPr wrap="square">
            <a:prstTxWarp prst="textChevronInverted">
              <a:avLst/>
            </a:prstTxWarp>
            <a:spAutoFit/>
          </a:bodyPr>
          <a:lstStyle/>
          <a:p>
            <a:pPr algn="ctr" rtl="1"/>
            <a:r>
              <a:rPr lang="ar-DZ" sz="6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الفصل الثاني </a:t>
            </a:r>
          </a:p>
          <a:p>
            <a:pPr algn="ctr" rtl="1"/>
            <a:r>
              <a:rPr lang="ar-DZ" sz="6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الدراسة التحليلية</a:t>
            </a:r>
            <a:endParaRPr lang="fr-FR" sz="6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à coins arrondis 2"/>
          <p:cNvSpPr/>
          <p:nvPr/>
        </p:nvSpPr>
        <p:spPr>
          <a:xfrm>
            <a:off x="6876256" y="44624"/>
            <a:ext cx="2160240" cy="455418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الفـصـل الـثـانـي</a:t>
            </a:r>
            <a:r>
              <a:rPr lang="ar-D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214282" y="0"/>
            <a:ext cx="2125470" cy="50405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الدراسة التحليلية</a:t>
            </a:r>
            <a:endParaRPr lang="ar-D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57818" y="571480"/>
            <a:ext cx="34289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DZ" sz="2000" b="1" dirty="0" smtClean="0">
                <a:solidFill>
                  <a:srgbClr val="0070C0"/>
                </a:solidFill>
              </a:rPr>
              <a:t>1-موقع المدينة :تعتبر بلدية الياشير بوابة المدخل الغربي لمقر ولاية برج بوعريريج تبعد عنها </a:t>
            </a:r>
            <a:r>
              <a:rPr lang="ar-DZ" sz="2000" b="1" dirty="0" err="1" smtClean="0">
                <a:solidFill>
                  <a:srgbClr val="0070C0"/>
                </a:solidFill>
              </a:rPr>
              <a:t>بـ</a:t>
            </a:r>
            <a:r>
              <a:rPr lang="ar-DZ" sz="2000" b="1" dirty="0" smtClean="0">
                <a:solidFill>
                  <a:srgbClr val="0070C0"/>
                </a:solidFill>
              </a:rPr>
              <a:t> 12 كلم تقع على الطريق الوطني رقم 05 </a:t>
            </a:r>
            <a:r>
              <a:rPr lang="ar-DZ" sz="2000" b="1" dirty="0" err="1" smtClean="0">
                <a:solidFill>
                  <a:srgbClr val="0070C0"/>
                </a:solidFill>
              </a:rPr>
              <a:t>و</a:t>
            </a:r>
            <a:r>
              <a:rPr lang="ar-DZ" sz="2000" b="1" dirty="0" smtClean="0">
                <a:solidFill>
                  <a:srgbClr val="0070C0"/>
                </a:solidFill>
              </a:rPr>
              <a:t> الطريق السيار شرق غرب وهي من البلديات الفتية التي انبثقت اثر التقسيم الإداري الأخير سنة 1984 تتربع على مساحة 315.76هكتار، يقطنها حوالي 25600 نسمة سنة 2014.</a:t>
            </a:r>
            <a:br>
              <a:rPr lang="ar-DZ" sz="2000" b="1" dirty="0" smtClean="0">
                <a:solidFill>
                  <a:srgbClr val="0070C0"/>
                </a:solidFill>
              </a:rPr>
            </a:br>
            <a:endParaRPr lang="ar-DZ" sz="2000" b="1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1472" y="428625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ar-DZ" sz="2000" b="1" dirty="0" smtClean="0">
                <a:solidFill>
                  <a:srgbClr val="FF0000"/>
                </a:solidFill>
              </a:rPr>
              <a:t>أما الحدود الإدارية للمدينة فهي كالتالي :</a:t>
            </a:r>
          </a:p>
          <a:p>
            <a:pPr algn="r" rtl="1"/>
            <a:r>
              <a:rPr lang="ar-DZ" sz="2000" b="1" dirty="0" smtClean="0">
                <a:solidFill>
                  <a:srgbClr val="FF0000"/>
                </a:solidFill>
              </a:rPr>
              <a:t>شرقا : بلدية برج بوعريريج </a:t>
            </a:r>
          </a:p>
          <a:p>
            <a:pPr algn="r" rtl="1"/>
            <a:r>
              <a:rPr lang="ar-DZ" sz="2000" b="1" dirty="0" smtClean="0">
                <a:solidFill>
                  <a:srgbClr val="FF0000"/>
                </a:solidFill>
              </a:rPr>
              <a:t>شمالا: بلدية مجانة </a:t>
            </a:r>
          </a:p>
          <a:p>
            <a:pPr algn="r" rtl="1"/>
            <a:r>
              <a:rPr lang="ar-DZ" sz="2000" b="1" dirty="0" smtClean="0">
                <a:solidFill>
                  <a:srgbClr val="FF0000"/>
                </a:solidFill>
              </a:rPr>
              <a:t>غربا : بلدية المنصورة </a:t>
            </a:r>
          </a:p>
          <a:p>
            <a:pPr algn="r" rtl="1"/>
            <a:r>
              <a:rPr lang="ar-DZ" sz="2000" b="1" dirty="0" smtClean="0">
                <a:solidFill>
                  <a:srgbClr val="FF0000"/>
                </a:solidFill>
              </a:rPr>
              <a:t>جنوبا : بلدية القصور </a:t>
            </a:r>
          </a:p>
          <a:p>
            <a:pPr algn="r" rtl="1"/>
            <a:r>
              <a:rPr lang="ar-DZ" sz="2000" b="1" dirty="0" smtClean="0">
                <a:solidFill>
                  <a:srgbClr val="FF0000"/>
                </a:solidFill>
              </a:rPr>
              <a:t>أما عن مناخ المنطقة فهو المناخ القاري حار جاف</a:t>
            </a:r>
          </a:p>
          <a:p>
            <a:pPr algn="r" rtl="1"/>
            <a:r>
              <a:rPr lang="ar-DZ" sz="2000" b="1" dirty="0" smtClean="0">
                <a:solidFill>
                  <a:srgbClr val="FF0000"/>
                </a:solidFill>
              </a:rPr>
              <a:t> صيفا </a:t>
            </a:r>
            <a:r>
              <a:rPr lang="ar-DZ" sz="2000" b="1" dirty="0" err="1" smtClean="0">
                <a:solidFill>
                  <a:srgbClr val="FF0000"/>
                </a:solidFill>
              </a:rPr>
              <a:t>و</a:t>
            </a:r>
            <a:r>
              <a:rPr lang="ar-DZ" sz="2000" b="1" dirty="0" smtClean="0">
                <a:solidFill>
                  <a:srgbClr val="FF0000"/>
                </a:solidFill>
              </a:rPr>
              <a:t> شديد البرودة قليل الأمطار شتاءا .</a:t>
            </a:r>
            <a:endParaRPr lang="fr-FR" sz="2000" b="1" dirty="0">
              <a:solidFill>
                <a:srgbClr val="FF0000"/>
              </a:solidFill>
            </a:endParaRPr>
          </a:p>
        </p:txBody>
      </p:sp>
      <p:pic>
        <p:nvPicPr>
          <p:cNvPr id="7" name="Image 6" descr="Image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642919"/>
            <a:ext cx="4551203" cy="32147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du contenu 3" descr="nature-beautiful-green-grass-backgrounds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92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786314" y="928670"/>
            <a:ext cx="414340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sng" strike="noStrike" cap="none" normalizeH="0" baseline="0" dirty="0" smtClean="0">
                <a:ln>
                  <a:noFill/>
                </a:ln>
                <a:effectLst/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دراسة مخطط شغل الأرض رقم 02</a:t>
            </a:r>
            <a:r>
              <a:rPr kumimoji="0" lang="ar-DZ" sz="2800" b="1" i="0" u="sng" strike="noStrike" cap="none" normalizeH="0" baseline="0" dirty="0" smtClean="0">
                <a:ln>
                  <a:noFill/>
                </a:ln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:</a:t>
            </a:r>
            <a:endParaRPr kumimoji="0" lang="fr-FR" sz="2800" b="1" i="0" u="sng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sz="2400" b="1" i="0" u="none" strike="noStrike" cap="none" normalizeH="0" baseline="0" dirty="0" smtClean="0">
                <a:ln>
                  <a:noFill/>
                </a:ln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*</a:t>
            </a:r>
            <a:r>
              <a:rPr kumimoji="0" lang="ar-DZ" sz="2400" b="1" i="0" u="none" strike="noStrike" cap="none" normalizeH="0" baseline="0" dirty="0" smtClean="0">
                <a:ln>
                  <a:noFill/>
                </a:ln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موقع </a:t>
            </a:r>
            <a:r>
              <a:rPr kumimoji="0" lang="ar-DZ" sz="2400" b="1" i="0" u="none" strike="noStrike" cap="none" normalizeH="0" baseline="0" dirty="0" smtClean="0">
                <a:ln>
                  <a:noFill/>
                </a:ln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مخطط شغل الأراضي رقم 02:</a:t>
            </a:r>
            <a:r>
              <a:rPr kumimoji="0" lang="ar-DZ" sz="2400" b="1" i="1" u="none" strike="noStrike" cap="none" normalizeH="0" baseline="0" dirty="0" smtClean="0">
                <a:ln>
                  <a:noFill/>
                </a:ln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 </a:t>
            </a:r>
            <a:r>
              <a:rPr kumimoji="0" lang="ar-DZ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يقع هذا المخطط في الجهة الجنوبية الغربية من المخطط التوجيهي للتهيئة والتعمير (مدخل المدينة) ويتوسطه الطريق الوطني رقم (05) هذا ما يبين أهمية موقعه</a:t>
            </a:r>
            <a:r>
              <a:rPr lang="fr-FR" sz="2400" b="1" dirty="0" smtClean="0">
                <a:solidFill>
                  <a:srgbClr val="FF0000"/>
                </a:solidFill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.</a:t>
            </a:r>
            <a:endParaRPr kumimoji="0" lang="ar-DZ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6876256" y="44624"/>
            <a:ext cx="2160240" cy="455418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الفـصـل الـثـانـي</a:t>
            </a:r>
            <a:r>
              <a:rPr lang="ar-D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214282" y="0"/>
            <a:ext cx="2125470" cy="50405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الدراسة التحليلية</a:t>
            </a:r>
            <a:endParaRPr lang="ar-D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 6"/>
          <p:cNvPicPr/>
          <p:nvPr/>
        </p:nvPicPr>
        <p:blipFill>
          <a:blip r:embed="rId3"/>
          <a:srcRect l="6661" t="6949" r="30590" b="18847"/>
          <a:stretch>
            <a:fillRect/>
          </a:stretch>
        </p:blipFill>
        <p:spPr bwMode="auto">
          <a:xfrm>
            <a:off x="3929058" y="4014785"/>
            <a:ext cx="4281490" cy="2843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0" y="3714752"/>
            <a:ext cx="385762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r-FR" sz="2000" dirty="0" smtClean="0"/>
              <a:t> </a:t>
            </a:r>
            <a:r>
              <a:rPr lang="ar-DZ" sz="2000" dirty="0" smtClean="0">
                <a:solidFill>
                  <a:srgbClr val="002060"/>
                </a:solidFill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 </a:t>
            </a:r>
            <a:r>
              <a:rPr lang="ar-DZ" sz="2400" dirty="0" smtClean="0">
                <a:solidFill>
                  <a:srgbClr val="002060"/>
                </a:solidFill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يتر</a:t>
            </a:r>
            <a:r>
              <a:rPr lang="ar-DZ" sz="2400" dirty="0" smtClean="0">
                <a:solidFill>
                  <a:srgbClr val="002060"/>
                </a:solidFill>
              </a:rPr>
              <a:t>بع على مساحة 19.3هكتار، يقطنها حوالي 2998 نسمة، ويصنف من ضمن القطاعات المعمرة</a:t>
            </a:r>
            <a:r>
              <a:rPr lang="ar-DZ" sz="2400" dirty="0" smtClean="0">
                <a:solidFill>
                  <a:srgbClr val="002060"/>
                </a:solidFill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 تقريبا.</a:t>
            </a:r>
          </a:p>
          <a:p>
            <a:pPr algn="r" rtl="1"/>
            <a:r>
              <a:rPr lang="ar-DZ" sz="2400" dirty="0" smtClean="0">
                <a:solidFill>
                  <a:srgbClr val="002060"/>
                </a:solidFill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 يحتوي على اغلب </a:t>
            </a:r>
            <a:r>
              <a:rPr lang="ar-DZ" sz="2800" dirty="0" smtClean="0">
                <a:solidFill>
                  <a:srgbClr val="002060"/>
                </a:solidFill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التجهيزات... </a:t>
            </a:r>
            <a:r>
              <a:rPr lang="ar-DZ" sz="2400" dirty="0" smtClean="0">
                <a:solidFill>
                  <a:srgbClr val="002060"/>
                </a:solidFill>
              </a:rPr>
              <a:t>أما حدوده فهي موضحة في الشكل(01).</a:t>
            </a:r>
            <a:endParaRPr lang="fr-FR" sz="2000" dirty="0">
              <a:solidFill>
                <a:srgbClr val="002060"/>
              </a:solidFill>
            </a:endParaRPr>
          </a:p>
        </p:txBody>
      </p:sp>
      <p:pic>
        <p:nvPicPr>
          <p:cNvPr id="6" name="Picture 1" descr="Machine generated alternative text:POS 03POS 02POS 09POS 01حاتفملاPOS 11NPOS 03POS 01POS 02POS 09POS 11"/>
          <p:cNvPicPr/>
          <p:nvPr/>
        </p:nvPicPr>
        <p:blipFill>
          <a:blip r:embed="rId4"/>
          <a:srcRect t="27110" r="4054" b="25217"/>
          <a:stretch>
            <a:fillRect/>
          </a:stretch>
        </p:blipFill>
        <p:spPr bwMode="auto">
          <a:xfrm>
            <a:off x="214282" y="928670"/>
            <a:ext cx="471490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à coins arrondis 10"/>
          <p:cNvSpPr/>
          <p:nvPr/>
        </p:nvSpPr>
        <p:spPr>
          <a:xfrm>
            <a:off x="3428992" y="1000108"/>
            <a:ext cx="500066" cy="42862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dirty="0" smtClean="0"/>
              <a:t>01</a:t>
            </a:r>
            <a:endParaRPr lang="fr-FR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à coins arrondis 3"/>
          <p:cNvSpPr/>
          <p:nvPr/>
        </p:nvSpPr>
        <p:spPr>
          <a:xfrm>
            <a:off x="6876256" y="44624"/>
            <a:ext cx="2160240" cy="489841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الفـصـل الـثـانـي</a:t>
            </a:r>
            <a:r>
              <a:rPr lang="ar-D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395536" y="-1"/>
            <a:ext cx="1944216" cy="571481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الدراسة التحليلية</a:t>
            </a:r>
            <a:endParaRPr lang="ar-D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1868" y="357166"/>
            <a:ext cx="2101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DZ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النفايات:</a:t>
            </a:r>
            <a:endParaRPr lang="fr-FR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42918"/>
            <a:ext cx="8929718" cy="1214446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DZ" sz="2800" b="1" u="sng" dirty="0" smtClean="0">
                <a:solidFill>
                  <a:srgbClr val="C00000"/>
                </a:solidFill>
              </a:rPr>
              <a:t>دراسة النفايات في مخطط شغل الأراضي رقم(02):</a:t>
            </a:r>
            <a:endParaRPr lang="fr-FR" sz="2800" b="1" u="sng" dirty="0">
              <a:solidFill>
                <a:srgbClr val="C00000"/>
              </a:solidFill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428596" y="1785926"/>
          <a:ext cx="8286844" cy="1962912"/>
        </p:xfrm>
        <a:graphic>
          <a:graphicData uri="http://schemas.openxmlformats.org/drawingml/2006/table">
            <a:tbl>
              <a:tblPr rtl="1"/>
              <a:tblGrid>
                <a:gridCol w="1369241"/>
                <a:gridCol w="941903"/>
                <a:gridCol w="1205317"/>
                <a:gridCol w="1218107"/>
                <a:gridCol w="1184092"/>
                <a:gridCol w="1184092"/>
                <a:gridCol w="1184092"/>
              </a:tblGrid>
              <a:tr h="357929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Simplified Arabic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البلاستيك</a:t>
                      </a:r>
                      <a:endParaRPr lang="fr-FR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الورق</a:t>
                      </a:r>
                      <a:endParaRPr lang="fr-FR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المعادن</a:t>
                      </a:r>
                      <a:endParaRPr lang="fr-FR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القماش</a:t>
                      </a:r>
                      <a:endParaRPr lang="fr-FR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المواد العضوية</a:t>
                      </a:r>
                      <a:endParaRPr lang="fr-FR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مواد </a:t>
                      </a:r>
                      <a:r>
                        <a:rPr lang="ar-DZ" sz="1600" b="1" dirty="0" err="1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اخرى</a:t>
                      </a:r>
                      <a:endParaRPr lang="fr-FR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894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مخطط </a:t>
                      </a:r>
                      <a:r>
                        <a:rPr lang="ar-DZ" sz="1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شغل </a:t>
                      </a:r>
                      <a:r>
                        <a:rPr lang="ar-DZ" sz="16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     الأراضي(02</a:t>
                      </a:r>
                      <a:r>
                        <a:rPr lang="ar-DZ" sz="1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)</a:t>
                      </a:r>
                      <a:endParaRPr lang="fr-FR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2.22</a:t>
                      </a:r>
                      <a:endParaRPr lang="fr-FR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3.89</a:t>
                      </a:r>
                      <a:endParaRPr lang="fr-FR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3.05</a:t>
                      </a:r>
                      <a:endParaRPr lang="fr-FR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0.55</a:t>
                      </a:r>
                      <a:endParaRPr lang="fr-FR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73.62</a:t>
                      </a:r>
                      <a:endParaRPr lang="fr-FR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5.06</a:t>
                      </a:r>
                      <a:endParaRPr lang="fr-FR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491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النسبة</a:t>
                      </a:r>
                      <a:r>
                        <a:rPr lang="ar-KW" sz="1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%</a:t>
                      </a:r>
                      <a:endParaRPr lang="fr-FR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9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Simplified Arabic"/>
                          <a:ea typeface="Times New Roman"/>
                          <a:cs typeface="Arial"/>
                        </a:rPr>
                        <a:t>%</a:t>
                      </a:r>
                      <a:endParaRPr lang="fr-FR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15.5</a:t>
                      </a: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Simplified Arabic"/>
                          <a:ea typeface="Times New Roman"/>
                          <a:cs typeface="Arial"/>
                        </a:rPr>
                        <a:t>%</a:t>
                      </a:r>
                      <a:endParaRPr lang="fr-FR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12.2</a:t>
                      </a: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Simplified Arabic"/>
                          <a:ea typeface="Times New Roman"/>
                          <a:cs typeface="Arial"/>
                        </a:rPr>
                        <a:t>%</a:t>
                      </a:r>
                      <a:endParaRPr lang="fr-FR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2.2</a:t>
                      </a: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Simplified Arabic"/>
                          <a:ea typeface="Times New Roman"/>
                          <a:cs typeface="Arial"/>
                        </a:rPr>
                        <a:t>%</a:t>
                      </a:r>
                      <a:endParaRPr lang="fr-FR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58.57</a:t>
                      </a: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Simplified Arabic"/>
                          <a:ea typeface="Times New Roman"/>
                          <a:cs typeface="Arial"/>
                        </a:rPr>
                        <a:t>%</a:t>
                      </a:r>
                      <a:endParaRPr lang="fr-FR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Simplified Arabic"/>
                        </a:rPr>
                        <a:t>2.53</a:t>
                      </a: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Simplified Arabic"/>
                          <a:ea typeface="Times New Roman"/>
                          <a:cs typeface="Arial"/>
                        </a:rPr>
                        <a:t>%</a:t>
                      </a:r>
                      <a:endParaRPr lang="fr-FR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3412" marR="63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Image 9" descr="C:\Users\titoragazzo\Desktop\fatima mémo 2018\bbbb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929066"/>
            <a:ext cx="2533650" cy="2152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 11" descr="SAM_0695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428992" y="3857628"/>
            <a:ext cx="307183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du contenu 3" descr="nature-beautiful-green-grass-backgrounds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24"/>
            <a:ext cx="9143999" cy="692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428596" y="1500174"/>
            <a:ext cx="592935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ar-DZ" sz="2000" dirty="0" smtClean="0">
                <a:solidFill>
                  <a:srgbClr val="18381D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الكمية </a:t>
            </a:r>
            <a:r>
              <a:rPr lang="fr-FR" sz="2000" dirty="0" smtClean="0">
                <a:solidFill>
                  <a:srgbClr val="18381D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1240.27</a:t>
            </a:r>
            <a:r>
              <a:rPr lang="ar-DZ" sz="2000" dirty="0" smtClean="0">
                <a:solidFill>
                  <a:srgbClr val="18381D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طن/سنة</a:t>
            </a:r>
            <a:r>
              <a:rPr lang="ar-DZ" sz="2000" dirty="0" smtClean="0">
                <a:solidFill>
                  <a:srgbClr val="18381D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، بمعدل0.6كلغ/نسمة/يوم.</a:t>
            </a:r>
            <a:r>
              <a:rPr lang="ar-DZ" sz="2000" dirty="0" smtClean="0">
                <a:solidFill>
                  <a:srgbClr val="18381D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ar-DZ" sz="2000" dirty="0" smtClean="0">
                <a:solidFill>
                  <a:srgbClr val="18381D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النوعية 73.62</a:t>
            </a:r>
            <a:r>
              <a:rPr lang="fr-FR" sz="2000" dirty="0" smtClean="0">
                <a:solidFill>
                  <a:srgbClr val="18381D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% </a:t>
            </a:r>
            <a:r>
              <a:rPr lang="ar-DZ" sz="2000" dirty="0" smtClean="0">
                <a:solidFill>
                  <a:srgbClr val="18381D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 عضوية.</a:t>
            </a: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ar-DZ" sz="2000" dirty="0" smtClean="0">
                <a:solidFill>
                  <a:srgbClr val="18381D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الباقي عبارة عن كرتون، بلاستيك ، معادن، نسيج...</a:t>
            </a: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endParaRPr lang="ar-DZ" sz="2000" dirty="0" smtClean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endParaRPr lang="ar-DZ" sz="2000" dirty="0" smtClean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fr-FR" sz="20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endParaRPr lang="ar-DZ" sz="2000" dirty="0" smtClean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lvl="0" algn="r" rtl="1"/>
            <a:r>
              <a:rPr lang="ar-DZ" sz="2000" b="1" dirty="0" smtClean="0">
                <a:solidFill>
                  <a:srgbClr val="FF0000"/>
                </a:solidFill>
              </a:rPr>
              <a:t>تجميع أولي :</a:t>
            </a:r>
            <a:r>
              <a:rPr lang="ar-DZ" sz="2000" dirty="0" smtClean="0"/>
              <a:t>غير موجود.</a:t>
            </a:r>
            <a:endParaRPr lang="fr-FR" sz="2000" dirty="0" smtClean="0"/>
          </a:p>
          <a:p>
            <a:pPr lvl="0" algn="r" rtl="1"/>
            <a:r>
              <a:rPr lang="ar-DZ" sz="2000" b="1" dirty="0" err="1" smtClean="0">
                <a:solidFill>
                  <a:srgbClr val="FF0000"/>
                </a:solidFill>
              </a:rPr>
              <a:t>تكنيس</a:t>
            </a:r>
            <a:r>
              <a:rPr lang="ar-DZ" sz="2000" b="1" dirty="0" smtClean="0">
                <a:solidFill>
                  <a:srgbClr val="FF0000"/>
                </a:solidFill>
              </a:rPr>
              <a:t> : </a:t>
            </a:r>
            <a:r>
              <a:rPr lang="ar-DZ" sz="2000" dirty="0" smtClean="0"/>
              <a:t>محدود في </a:t>
            </a:r>
            <a:r>
              <a:rPr lang="fr-FR" sz="2000" dirty="0" smtClean="0"/>
              <a:t>POS 02</a:t>
            </a:r>
            <a:r>
              <a:rPr lang="ar-DZ" sz="2000" dirty="0" smtClean="0"/>
              <a:t>.</a:t>
            </a:r>
            <a:endParaRPr lang="fr-FR" sz="2000" dirty="0" smtClean="0"/>
          </a:p>
          <a:p>
            <a:pPr algn="r" rtl="1"/>
            <a:r>
              <a:rPr lang="ar-DZ" sz="2000" b="1" dirty="0" smtClean="0">
                <a:solidFill>
                  <a:srgbClr val="FF0000"/>
                </a:solidFill>
              </a:rPr>
              <a:t>التجميع : </a:t>
            </a:r>
            <a:r>
              <a:rPr lang="ar-DZ" sz="2000" dirty="0" smtClean="0"/>
              <a:t>مستوى متوسط</a:t>
            </a:r>
            <a:r>
              <a:rPr lang="fr-FR" sz="20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lang="ar-DZ" sz="20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.</a:t>
            </a:r>
          </a:p>
          <a:p>
            <a:pPr algn="r" rtl="1"/>
            <a:endParaRPr lang="ar-DZ" sz="2000" dirty="0" smtClean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rtl="1"/>
            <a:endParaRPr lang="ar-DZ" sz="2000" dirty="0" smtClean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rtl="1"/>
            <a:endParaRPr lang="ar-DZ" sz="2000" dirty="0" smtClean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lvl="0" algn="r" rtl="1"/>
            <a:r>
              <a:rPr lang="ar-DZ" sz="2000" b="1" dirty="0" smtClean="0">
                <a:solidFill>
                  <a:srgbClr val="FF0000"/>
                </a:solidFill>
              </a:rPr>
              <a:t>النفايات المنزلية: </a:t>
            </a:r>
            <a:r>
              <a:rPr lang="ar-DZ" sz="2000" dirty="0" smtClean="0"/>
              <a:t>مفرغة الكودية.</a:t>
            </a:r>
            <a:endParaRPr lang="fr-FR" sz="2000" dirty="0" smtClean="0"/>
          </a:p>
          <a:p>
            <a:pPr lvl="0" algn="r" rtl="1"/>
            <a:r>
              <a:rPr lang="ar-DZ" sz="2000" b="1" dirty="0" smtClean="0">
                <a:solidFill>
                  <a:srgbClr val="FF0000"/>
                </a:solidFill>
              </a:rPr>
              <a:t>النفايات السامة: </a:t>
            </a:r>
            <a:r>
              <a:rPr lang="ar-DZ" sz="2000" dirty="0" smtClean="0"/>
              <a:t>مفرغة الكودية +الحرق.</a:t>
            </a:r>
            <a:endParaRPr lang="fr-FR" sz="2000" dirty="0" smtClean="0"/>
          </a:p>
          <a:p>
            <a:pPr lvl="0" algn="r" rtl="1"/>
            <a:r>
              <a:rPr lang="ar-DZ" sz="2000" b="1" dirty="0" smtClean="0">
                <a:solidFill>
                  <a:srgbClr val="FF0000"/>
                </a:solidFill>
              </a:rPr>
              <a:t>نفايات المسالخ: </a:t>
            </a:r>
            <a:r>
              <a:rPr lang="ar-DZ" sz="2000" dirty="0" smtClean="0"/>
              <a:t>مفرغة الكودية.</a:t>
            </a:r>
            <a:endParaRPr lang="fr-FR" sz="2000" dirty="0" smtClean="0"/>
          </a:p>
          <a:p>
            <a:pPr algn="r" rtl="1"/>
            <a:r>
              <a:rPr lang="ar-DZ" sz="2000" b="1" dirty="0" smtClean="0">
                <a:solidFill>
                  <a:srgbClr val="FF0000"/>
                </a:solidFill>
              </a:rPr>
              <a:t>النفايات الهامدة: </a:t>
            </a:r>
            <a:r>
              <a:rPr lang="ar-DZ" sz="2000" dirty="0" smtClean="0"/>
              <a:t>مفرغة الكودية.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6143636" y="714356"/>
            <a:ext cx="2786082" cy="7143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ar-DZ" sz="2400" b="1" dirty="0" smtClean="0">
                <a:solidFill>
                  <a:srgbClr val="002060"/>
                </a:solidFill>
              </a:rPr>
              <a:t>كمية النفايات المطروحة:</a:t>
            </a:r>
            <a:endParaRPr lang="ar-DZ" sz="2400" b="1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6715140" y="0"/>
            <a:ext cx="2160240" cy="489841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الفـصـل الـثـانـي</a:t>
            </a:r>
            <a:r>
              <a:rPr lang="ar-D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395536" y="0"/>
            <a:ext cx="1944216" cy="50405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الدراسة التحليلية</a:t>
            </a:r>
            <a:endParaRPr lang="ar-D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6143636" y="2571744"/>
            <a:ext cx="2786082" cy="7143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 rtl="1"/>
            <a:r>
              <a:rPr lang="ar-DZ" sz="2400" b="1" dirty="0" smtClean="0">
                <a:solidFill>
                  <a:srgbClr val="002060"/>
                </a:solidFill>
              </a:rPr>
              <a:t>التكفل بأشغال التنظيف:</a:t>
            </a:r>
            <a:endParaRPr lang="fr-FR" sz="2400" dirty="0" smtClean="0">
              <a:solidFill>
                <a:srgbClr val="002060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4786314" y="4357694"/>
            <a:ext cx="4152928" cy="7143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DZ" sz="2000" b="1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كيفية التخلص من النفايات في مخطط شغل الأراضي رقم(02):</a:t>
            </a:r>
          </a:p>
        </p:txBody>
      </p:sp>
      <p:pic>
        <p:nvPicPr>
          <p:cNvPr id="9" name="Image 8" descr="2015-02-18 12.46.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3783" y="3010868"/>
            <a:ext cx="3320729" cy="2490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523991_477508205697810_955456488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0800" y="0"/>
            <a:ext cx="9347200" cy="701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0" descr="A019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00298" y="1000108"/>
            <a:ext cx="4786346" cy="3857652"/>
          </a:xfrm>
          <a:prstGeom prst="rect">
            <a:avLst/>
          </a:prstGeom>
        </p:spPr>
      </p:pic>
      <p:pic>
        <p:nvPicPr>
          <p:cNvPr id="5" name="Image 4" descr="a_rosen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5847348"/>
            <a:ext cx="5491413" cy="1010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File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81088" cy="1368425"/>
          </a:xfrm>
          <a:prstGeom prst="rect">
            <a:avLst/>
          </a:prstGeom>
          <a:noFill/>
        </p:spPr>
      </p:pic>
      <p:pic>
        <p:nvPicPr>
          <p:cNvPr id="11" name="Picture 9" descr="File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62912" y="0"/>
            <a:ext cx="1081088" cy="13684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à coins arrondis 2"/>
          <p:cNvSpPr/>
          <p:nvPr/>
        </p:nvSpPr>
        <p:spPr>
          <a:xfrm>
            <a:off x="395536" y="0"/>
            <a:ext cx="1944216" cy="50405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الدراسة التحليلية</a:t>
            </a:r>
            <a:endParaRPr lang="ar-D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6715140" y="0"/>
            <a:ext cx="2160240" cy="489841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الفـصـل الـثـانـي</a:t>
            </a:r>
            <a:r>
              <a:rPr lang="ar-D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4000496" y="1714488"/>
            <a:ext cx="457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buNone/>
            </a:pPr>
            <a:r>
              <a:rPr lang="ar-DZ" sz="2800" b="1" dirty="0" smtClean="0">
                <a:solidFill>
                  <a:srgbClr val="FF0000"/>
                </a:solidFill>
              </a:rPr>
              <a:t>العمال:</a:t>
            </a:r>
            <a:r>
              <a:rPr lang="ar-DZ" sz="2800" dirty="0" smtClean="0"/>
              <a:t> عونين</a:t>
            </a:r>
            <a:r>
              <a:rPr lang="ar-DZ" sz="2800" dirty="0" smtClean="0"/>
              <a:t>.</a:t>
            </a:r>
          </a:p>
          <a:p>
            <a:pPr lvl="0" algn="r" rtl="1">
              <a:buNone/>
            </a:pPr>
            <a:r>
              <a:rPr lang="ar-DZ" sz="2800" b="1" dirty="0" smtClean="0">
                <a:solidFill>
                  <a:srgbClr val="FF0000"/>
                </a:solidFill>
              </a:rPr>
              <a:t>الحاويات:</a:t>
            </a:r>
            <a:r>
              <a:rPr lang="ar-DZ" sz="2800" dirty="0" smtClean="0"/>
              <a:t>قمامة متحركة واحدة+حاوية.</a:t>
            </a:r>
            <a:endParaRPr lang="fr-FR" sz="2800" dirty="0" smtClean="0"/>
          </a:p>
          <a:p>
            <a:pPr lvl="0" algn="r" rtl="1">
              <a:buNone/>
            </a:pPr>
            <a:r>
              <a:rPr lang="ar-DZ" sz="2800" b="1" dirty="0" smtClean="0">
                <a:solidFill>
                  <a:srgbClr val="FF0000"/>
                </a:solidFill>
              </a:rPr>
              <a:t>الماكينات:</a:t>
            </a:r>
            <a:r>
              <a:rPr lang="ar-DZ" sz="2800" dirty="0" smtClean="0"/>
              <a:t>شاحنة ضاغطة + جرار فلاحي.</a:t>
            </a:r>
            <a:endParaRPr lang="fr-FR" sz="2800" dirty="0" smtClean="0"/>
          </a:p>
          <a:p>
            <a:pPr lvl="0" algn="r" rtl="1">
              <a:buNone/>
            </a:pPr>
            <a:r>
              <a:rPr lang="ar-DZ" sz="2800" b="1" dirty="0" smtClean="0">
                <a:solidFill>
                  <a:srgbClr val="FF0000"/>
                </a:solidFill>
              </a:rPr>
              <a:t>تكلفة التجميع:</a:t>
            </a:r>
            <a:r>
              <a:rPr lang="ar-DZ" sz="2800" dirty="0" smtClean="0"/>
              <a:t>2000 </a:t>
            </a:r>
            <a:r>
              <a:rPr lang="ar-DZ" sz="2800" dirty="0" err="1" smtClean="0"/>
              <a:t>دج</a:t>
            </a:r>
            <a:r>
              <a:rPr lang="ar-DZ" sz="2800" dirty="0" smtClean="0"/>
              <a:t> /طن .</a:t>
            </a:r>
          </a:p>
          <a:p>
            <a:pPr algn="r">
              <a:buNone/>
            </a:pPr>
            <a:endParaRPr lang="fr-FR" sz="200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6572264" y="857232"/>
            <a:ext cx="2000264" cy="7143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 rtl="1">
              <a:buNone/>
            </a:pPr>
            <a:r>
              <a:rPr lang="ar-DZ" sz="2800" b="1" dirty="0" smtClean="0">
                <a:solidFill>
                  <a:srgbClr val="002060"/>
                </a:solidFill>
              </a:rPr>
              <a:t>التنظـــــــــــيم:</a:t>
            </a:r>
            <a:endParaRPr lang="fr-FR" sz="2800" dirty="0" smtClean="0">
              <a:solidFill>
                <a:srgbClr val="002060"/>
              </a:solidFill>
            </a:endParaRPr>
          </a:p>
        </p:txBody>
      </p:sp>
      <p:pic>
        <p:nvPicPr>
          <p:cNvPr id="7" name="Image 6" descr="C:\Users\titoragazzo\Desktop\photos mr\IMG_20180314_143146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rto="http://schemas.microsoft.com/office/word/2006/arto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16729" t="19595" r="20885" b="21171"/>
          <a:stretch>
            <a:fillRect/>
          </a:stretch>
        </p:blipFill>
        <p:spPr bwMode="auto">
          <a:xfrm>
            <a:off x="2571736" y="1000108"/>
            <a:ext cx="2071702" cy="1898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 7" descr="C:\Users\titoragazzo\Desktop\nv dns\IMG_20180503_082732.jpg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rto="http://schemas.microsoft.com/office/word/2006/arto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41052" t="34727" r="21113" b="43473"/>
          <a:stretch>
            <a:fillRect/>
          </a:stretch>
        </p:blipFill>
        <p:spPr bwMode="auto">
          <a:xfrm>
            <a:off x="642910" y="2786058"/>
            <a:ext cx="2044070" cy="1895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 8" descr="C:\Users\titoragazzo\Desktop\photos mr\IMG_20180314_122301.jpg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rto="http://schemas.microsoft.com/office/word/2006/arto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6763" t="7472" r="5711" b="26931"/>
          <a:stretch>
            <a:fillRect/>
          </a:stretch>
        </p:blipFill>
        <p:spPr bwMode="auto">
          <a:xfrm>
            <a:off x="2571736" y="2714620"/>
            <a:ext cx="2064391" cy="1960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 9" descr="C:\Users\titoragazzo\Desktop\photos mr\IMG_20180314_123640.jpg"/>
          <p:cNvPicPr/>
          <p:nvPr/>
        </p:nvPicPr>
        <p:blipFill>
          <a:blip r:embed="rId6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rto="http://schemas.microsoft.com/office/word/2006/arto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42910" y="1000108"/>
            <a:ext cx="1999938" cy="1867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10"/>
          <p:cNvSpPr/>
          <p:nvPr/>
        </p:nvSpPr>
        <p:spPr>
          <a:xfrm>
            <a:off x="2285984" y="5143512"/>
            <a:ext cx="36038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002060"/>
                </a:solidFill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 </a:t>
            </a:r>
            <a:r>
              <a:rPr lang="ar-SA" sz="3200" dirty="0" smtClean="0"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نقص وسائل جمع النفايات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2928926" y="4572008"/>
            <a:ext cx="28584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DZ" sz="3600" dirty="0" smtClean="0"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ت</a:t>
            </a:r>
            <a:r>
              <a:rPr lang="ar-SA" sz="3600" dirty="0" smtClean="0"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ردي وسائل النقل.</a:t>
            </a:r>
            <a:endParaRPr lang="fr-FR" sz="3600" dirty="0" smtClean="0">
              <a:latin typeface="Simplified Arabic" pitchFamily="18" charset="-78"/>
              <a:ea typeface="Times New Roman" pitchFamily="18" charset="0"/>
              <a:cs typeface="Simplified Arabic" pitchFamily="18" charset="-78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du contenu 3" descr="nature-beautiful-green-grass-backgrounds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92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à coins arrondis 2"/>
          <p:cNvSpPr/>
          <p:nvPr/>
        </p:nvSpPr>
        <p:spPr>
          <a:xfrm>
            <a:off x="395536" y="0"/>
            <a:ext cx="1944216" cy="50405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الدراسة التحليلية</a:t>
            </a:r>
            <a:endParaRPr lang="ar-D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6715140" y="0"/>
            <a:ext cx="2160240" cy="489841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الفـصـل الـثـانـي</a:t>
            </a:r>
            <a:r>
              <a:rPr lang="ar-D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1214423"/>
            <a:ext cx="871540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DZ" sz="2800" b="1" dirty="0" smtClean="0"/>
              <a:t>طريقة جمع النفايات الحضرية الصلبة في مخطط شغل الأراضي رقم(02):</a:t>
            </a:r>
            <a:r>
              <a:rPr lang="ar-DZ" sz="2000" dirty="0" smtClean="0"/>
              <a:t> </a:t>
            </a:r>
            <a:r>
              <a:rPr lang="ar-DZ" sz="2800" dirty="0" smtClean="0">
                <a:solidFill>
                  <a:srgbClr val="FF0000"/>
                </a:solidFill>
              </a:rPr>
              <a:t>يعتمد  مخطط شغل الأراضي رقم(02)على الجمع المختلط للنفايات، أما عن الأدوات فهي كالتالي :</a:t>
            </a:r>
            <a:r>
              <a:rPr lang="ar-DZ" sz="2000" dirty="0" smtClean="0">
                <a:solidFill>
                  <a:srgbClr val="FF0000"/>
                </a:solidFill>
              </a:rPr>
              <a:t/>
            </a:r>
            <a:br>
              <a:rPr lang="ar-DZ" sz="2000" dirty="0" smtClean="0">
                <a:solidFill>
                  <a:srgbClr val="FF0000"/>
                </a:solidFill>
              </a:rPr>
            </a:br>
            <a:endParaRPr lang="ar-DZ" dirty="0">
              <a:solidFill>
                <a:srgbClr val="FF0000"/>
              </a:solidFill>
            </a:endParaRPr>
          </a:p>
        </p:txBody>
      </p:sp>
      <p:pic>
        <p:nvPicPr>
          <p:cNvPr id="8" name="Image 7" descr="C:\Users\titoragazzo\Desktop\photos mr\IMG_20180314_143146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rto="http://schemas.microsoft.com/office/word/2006/arto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16729" t="19595" r="20885" b="21171"/>
          <a:stretch>
            <a:fillRect/>
          </a:stretch>
        </p:blipFill>
        <p:spPr bwMode="auto">
          <a:xfrm>
            <a:off x="857224" y="2714620"/>
            <a:ext cx="3786214" cy="2557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 8" descr="C:\Users\titoragazzo\Desktop\nv dns\IMG_20180503_082732.jpg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rto="http://schemas.microsoft.com/office/word/2006/arto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41052" t="34727" r="21113" b="43473"/>
          <a:stretch>
            <a:fillRect/>
          </a:stretch>
        </p:blipFill>
        <p:spPr bwMode="auto">
          <a:xfrm>
            <a:off x="4500562" y="2714620"/>
            <a:ext cx="3571900" cy="2577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4" y="5000636"/>
            <a:ext cx="3571900" cy="857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224" y="5072074"/>
            <a:ext cx="3764225" cy="857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nature-beautiful-green-grass-backgrounds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71462"/>
            <a:ext cx="9143999" cy="692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à coins arrondis 5"/>
          <p:cNvSpPr/>
          <p:nvPr/>
        </p:nvSpPr>
        <p:spPr>
          <a:xfrm>
            <a:off x="395536" y="0"/>
            <a:ext cx="1944216" cy="50405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الدراسة التحليلية</a:t>
            </a:r>
            <a:endParaRPr lang="ar-D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6715140" y="0"/>
            <a:ext cx="2160240" cy="489841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الفـصـل الـثـانـي</a:t>
            </a:r>
            <a:r>
              <a:rPr lang="ar-D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571472" y="714356"/>
            <a:ext cx="757242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مشاكل النفايات بمخطط شغل الأراضي(02):</a:t>
            </a:r>
            <a:endParaRPr lang="fr-FR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  <p:sp>
        <p:nvSpPr>
          <p:cNvPr id="17409" name="AutoShape 1"/>
          <p:cNvSpPr>
            <a:spLocks noChangeArrowheads="1"/>
          </p:cNvSpPr>
          <p:nvPr/>
        </p:nvSpPr>
        <p:spPr bwMode="auto">
          <a:xfrm>
            <a:off x="0" y="3357562"/>
            <a:ext cx="2357422" cy="357190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DZ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غياب الحاويات</a:t>
            </a: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 descr="SAM_0695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86578" y="1500174"/>
            <a:ext cx="2357422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6857984" y="3357562"/>
            <a:ext cx="2286016" cy="400050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DZ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تشوه المنظر الطبيعي</a:t>
            </a: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kumimoji="0" lang="fr-FR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Image 14" descr="C:\Users\titoragazzo\Desktop\fatima mémo 2018\Capture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08" y="4000504"/>
            <a:ext cx="2428892" cy="18049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Image 15" descr="C:\Users\titoragazzo\Desktop\fatima mémo 2018\bbbb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500174"/>
            <a:ext cx="2428860" cy="17954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0826" y="5786454"/>
            <a:ext cx="2428892" cy="603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Image 19" descr="DSC01404.JP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3929066"/>
            <a:ext cx="2466975" cy="17824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643578"/>
            <a:ext cx="2214546" cy="603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AutoShape 2"/>
          <p:cNvSpPr>
            <a:spLocks noChangeArrowheads="1"/>
          </p:cNvSpPr>
          <p:nvPr/>
        </p:nvSpPr>
        <p:spPr bwMode="auto">
          <a:xfrm>
            <a:off x="6572264" y="5786454"/>
            <a:ext cx="2286016" cy="400050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AutoShape 2"/>
          <p:cNvSpPr>
            <a:spLocks noChangeArrowheads="1"/>
          </p:cNvSpPr>
          <p:nvPr/>
        </p:nvSpPr>
        <p:spPr bwMode="auto">
          <a:xfrm>
            <a:off x="0" y="5786454"/>
            <a:ext cx="2286016" cy="400050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571736" y="4143380"/>
            <a:ext cx="3929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ar-SA" sz="2400" dirty="0" smtClean="0">
                <a:solidFill>
                  <a:srgbClr val="0070C0"/>
                </a:solidFill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عدم الانضباط بالأوقات المخصصة للجمع من طرف المؤسسة المخصصة والرمي العشوائي من طرف السكان</a:t>
            </a:r>
            <a:r>
              <a:rPr lang="ar-DZ" sz="2400" dirty="0" smtClean="0">
                <a:solidFill>
                  <a:srgbClr val="0070C0"/>
                </a:solidFill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.</a:t>
            </a:r>
            <a:endParaRPr lang="fr-FR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071670" y="1500174"/>
            <a:ext cx="46434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ar-SA" sz="2800" dirty="0" smtClean="0">
                <a:solidFill>
                  <a:srgbClr val="FF0000"/>
                </a:solidFill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انبعاث الروائح الكريهة خاصة بعد تخمر المواد العضوية وعفن الحيوانات.</a:t>
            </a:r>
            <a:endParaRPr lang="fr-FR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ar-SA" sz="2800" dirty="0" smtClean="0"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اشتعال الحرائق الذاتية مع انبعاث دخان وغازات تسبب تلوث الهواء.</a:t>
            </a: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ar-SA" sz="2800" dirty="0" smtClean="0">
                <a:latin typeface="Simplified Arabic" pitchFamily="18" charset="-78"/>
                <a:ea typeface="Times New Roman" pitchFamily="18" charset="0"/>
                <a:cs typeface="Simplified Arabic" pitchFamily="18" charset="-78"/>
              </a:rPr>
              <a:t>انتشار الحشرات والقوارض الناقلة للأمراض والطفيليات.</a:t>
            </a:r>
            <a:endParaRPr lang="fr-FR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2428860" y="714356"/>
            <a:ext cx="4303485" cy="178595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ar-DZ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الفصل الثالث</a:t>
            </a:r>
            <a:endParaRPr lang="fr-FR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1472" y="2714620"/>
            <a:ext cx="7858179" cy="392909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ar-DZ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المشروع التنفيذي</a:t>
            </a:r>
            <a:endParaRPr lang="fr-FR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à coins arrondis 2"/>
          <p:cNvSpPr/>
          <p:nvPr/>
        </p:nvSpPr>
        <p:spPr>
          <a:xfrm>
            <a:off x="395536" y="0"/>
            <a:ext cx="2176200" cy="50405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المشروع التنفيذي</a:t>
            </a:r>
            <a:endParaRPr lang="ar-D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6715140" y="0"/>
            <a:ext cx="2160240" cy="489841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الفـصـل الـثالث</a:t>
            </a:r>
            <a:r>
              <a:rPr lang="ar-D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571480"/>
            <a:ext cx="87868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ar-DZ" b="1" dirty="0" smtClean="0">
                <a:latin typeface="Arial Rounded MT Bold" panose="020F0704030504030204" pitchFamily="34" charset="0"/>
              </a:rPr>
              <a:t>بالنظر إلى الوضعية الراهنة لمخطط شغل الأراضي (02) في مجال تسيير النفايات </a:t>
            </a:r>
            <a:r>
              <a:rPr lang="ar-DZ" b="1" dirty="0" err="1" smtClean="0">
                <a:latin typeface="Arial Rounded MT Bold" panose="020F0704030504030204" pitchFamily="34" charset="0"/>
              </a:rPr>
              <a:t>و</a:t>
            </a:r>
            <a:r>
              <a:rPr lang="ar-DZ" b="1" dirty="0" smtClean="0">
                <a:latin typeface="Arial Rounded MT Bold" panose="020F0704030504030204" pitchFamily="34" charset="0"/>
              </a:rPr>
              <a:t> ما آل إليه من تدهور لمحيطه الحضري نتيجة تشويهه بالنفايات  وجب علينا وضع اقتراحات وحلول بصفتنا باحثين في الميدان ، هذه الحلول من شأنها أن تنقص المشاكل الموجودة في هذا المجال . هذه الاقتراحات كالتالي :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2357430"/>
            <a:ext cx="3078976" cy="64013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cxnSp>
        <p:nvCxnSpPr>
          <p:cNvPr id="11" name="Connecteur droit avec flèche 10"/>
          <p:cNvCxnSpPr/>
          <p:nvPr/>
        </p:nvCxnSpPr>
        <p:spPr>
          <a:xfrm rot="16200000" flipH="1">
            <a:off x="6076473" y="3004647"/>
            <a:ext cx="646362" cy="6309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10" idx="1"/>
          </p:cNvCxnSpPr>
          <p:nvPr/>
        </p:nvCxnSpPr>
        <p:spPr>
          <a:xfrm rot="10800000" flipV="1">
            <a:off x="1357290" y="2677498"/>
            <a:ext cx="1714512" cy="9658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rot="16200000" flipH="1">
            <a:off x="4714876" y="3286124"/>
            <a:ext cx="789238" cy="2108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rot="5400000">
            <a:off x="3214678" y="3214686"/>
            <a:ext cx="785818" cy="3571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6072198" y="3714752"/>
            <a:ext cx="2571768" cy="112371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2000" b="1" dirty="0" smtClean="0">
                <a:solidFill>
                  <a:srgbClr val="FFFF00"/>
                </a:solidFill>
              </a:rPr>
              <a:t> تقسيم النسيج الحضري للمخطط إلى قطاعات جمع جديدة.</a:t>
            </a:r>
            <a:endParaRPr lang="fr-FR" sz="2000" b="1" dirty="0">
              <a:solidFill>
                <a:srgbClr val="FFFF0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429124" y="3857628"/>
            <a:ext cx="1571636" cy="783193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2000" b="1" dirty="0" smtClean="0">
                <a:solidFill>
                  <a:schemeClr val="tx1"/>
                </a:solidFill>
              </a:rPr>
              <a:t> توزيع أوعية الجمع.</a:t>
            </a:r>
            <a:endParaRPr lang="fr-FR" sz="2000" b="1" dirty="0">
              <a:solidFill>
                <a:schemeClr val="tx1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2214546" y="3786190"/>
            <a:ext cx="2143140" cy="112371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2000" b="1" dirty="0" smtClean="0">
                <a:solidFill>
                  <a:srgbClr val="002060"/>
                </a:solidFill>
              </a:rPr>
              <a:t> توفير الوسائل البشرية </a:t>
            </a:r>
            <a:r>
              <a:rPr lang="ar-DZ" sz="2000" b="1" dirty="0" err="1" smtClean="0">
                <a:solidFill>
                  <a:srgbClr val="002060"/>
                </a:solidFill>
              </a:rPr>
              <a:t>و</a:t>
            </a:r>
            <a:r>
              <a:rPr lang="ar-DZ" sz="2000" b="1" dirty="0" smtClean="0">
                <a:solidFill>
                  <a:srgbClr val="002060"/>
                </a:solidFill>
              </a:rPr>
              <a:t> عتاد جمع  </a:t>
            </a:r>
            <a:r>
              <a:rPr lang="ar-DZ" sz="2000" b="1" dirty="0" err="1" smtClean="0">
                <a:solidFill>
                  <a:srgbClr val="002060"/>
                </a:solidFill>
              </a:rPr>
              <a:t>و</a:t>
            </a:r>
            <a:r>
              <a:rPr lang="ar-DZ" sz="2000" b="1" dirty="0" smtClean="0">
                <a:solidFill>
                  <a:srgbClr val="002060"/>
                </a:solidFill>
              </a:rPr>
              <a:t> نقل النفايات .</a:t>
            </a:r>
            <a:endParaRPr lang="fr-FR" sz="2000" b="1" dirty="0">
              <a:solidFill>
                <a:srgbClr val="00206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14348" y="3786190"/>
            <a:ext cx="1357322" cy="112371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2000" b="1" dirty="0" smtClean="0">
                <a:solidFill>
                  <a:srgbClr val="FFFF00"/>
                </a:solidFill>
              </a:rPr>
              <a:t> </a:t>
            </a:r>
            <a:r>
              <a:rPr lang="ar-DZ" sz="2000" b="1" dirty="0" smtClean="0">
                <a:solidFill>
                  <a:srgbClr val="FF0000"/>
                </a:solidFill>
              </a:rPr>
              <a:t>مخطط جديد لتسيير هذه النفايات.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928662" y="5072074"/>
            <a:ext cx="55007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2800" dirty="0" smtClean="0">
                <a:solidFill>
                  <a:srgbClr val="002060"/>
                </a:solidFill>
              </a:rPr>
              <a:t>حيث توصلنا إلى وضع قطاعين (02) بالاظافة إلى محور الطريق الوطني رقم(05).</a:t>
            </a:r>
            <a:endParaRPr lang="fr-FR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0" grpId="0" animBg="1"/>
      <p:bldP spid="21" grpId="0" animBg="1"/>
      <p:bldP spid="22" grpId="0" animBg="1"/>
      <p:bldP spid="23" grpId="0" animBg="1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3" descr="nature-beautiful-green-grass-backgrounds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71462"/>
            <a:ext cx="9143999" cy="692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3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arto="http://schemas.microsoft.com/office/word/2006/arto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714356"/>
            <a:ext cx="9144000" cy="6143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à coins arrondis 4"/>
          <p:cNvSpPr/>
          <p:nvPr/>
        </p:nvSpPr>
        <p:spPr>
          <a:xfrm>
            <a:off x="395536" y="0"/>
            <a:ext cx="2176200" cy="50405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المشروع التنفيذي</a:t>
            </a:r>
            <a:endParaRPr lang="ar-D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6715140" y="0"/>
            <a:ext cx="2160240" cy="489841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الفـصـل الـثالث</a:t>
            </a:r>
            <a:r>
              <a:rPr lang="ar-D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000364" y="785794"/>
            <a:ext cx="3357586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DZ" sz="2800" b="1" dirty="0" smtClean="0">
                <a:solidFill>
                  <a:srgbClr val="FF0000"/>
                </a:solidFill>
              </a:rPr>
              <a:t>تقسيم القطاعات المقترح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3643306" y="2928934"/>
            <a:ext cx="2652326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b="1" dirty="0" smtClean="0">
                <a:solidFill>
                  <a:srgbClr val="FF0000"/>
                </a:solidFill>
              </a:rPr>
              <a:t>القطاع 01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2714612" y="5286388"/>
            <a:ext cx="2728894" cy="86409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b="1" dirty="0" smtClean="0">
                <a:solidFill>
                  <a:srgbClr val="00B0F0"/>
                </a:solidFill>
              </a:rPr>
              <a:t>القطاع 02</a:t>
            </a:r>
            <a:endParaRPr lang="fr-FR" b="1" dirty="0">
              <a:solidFill>
                <a:srgbClr val="00B0F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 rot="371845">
            <a:off x="1654956" y="4284370"/>
            <a:ext cx="5286412" cy="50690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b="1" dirty="0" smtClean="0">
                <a:solidFill>
                  <a:srgbClr val="002060"/>
                </a:solidFill>
              </a:rPr>
              <a:t>محور الطريق الوطني05</a:t>
            </a:r>
            <a:endParaRPr lang="fr-FR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du contenu 3" descr="nature-beautiful-green-grass-backgrounds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71462"/>
            <a:ext cx="9143999" cy="692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à coins arrondis 2"/>
          <p:cNvSpPr/>
          <p:nvPr/>
        </p:nvSpPr>
        <p:spPr>
          <a:xfrm>
            <a:off x="395536" y="0"/>
            <a:ext cx="2176200" cy="50405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المشروع التنفيذي</a:t>
            </a:r>
            <a:endParaRPr lang="ar-D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6715140" y="0"/>
            <a:ext cx="2160240" cy="489841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الفـصـل الـثالث</a:t>
            </a:r>
            <a:r>
              <a:rPr lang="ar-D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5" name="Image 4" descr="C:\Users\titoragazzo\Desktop\New folder\1111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857232"/>
            <a:ext cx="8715436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ZoneTexte 6"/>
          <p:cNvSpPr txBox="1"/>
          <p:nvPr/>
        </p:nvSpPr>
        <p:spPr>
          <a:xfrm>
            <a:off x="2571736" y="428604"/>
            <a:ext cx="3500462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2800" b="1" dirty="0" smtClean="0">
                <a:solidFill>
                  <a:srgbClr val="002060"/>
                </a:solidFill>
              </a:rPr>
              <a:t>القطـــــــــاع   الأول</a:t>
            </a:r>
            <a:endParaRPr lang="fr-FR" sz="2800" b="1" dirty="0">
              <a:solidFill>
                <a:srgbClr val="002060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1500166" y="2071678"/>
            <a:ext cx="2652326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b="1" dirty="0" smtClean="0">
                <a:solidFill>
                  <a:srgbClr val="FF0000"/>
                </a:solidFill>
              </a:rPr>
              <a:t>القطاع 01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du contenu 3" descr="nature-beautiful-green-grass-backgrounds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71462"/>
            <a:ext cx="9143999" cy="692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Espace réservé du contenu 3" descr="nature-beautiful-green-grass-backgrounds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71462"/>
            <a:ext cx="9143999" cy="692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à coins arrondis 3"/>
          <p:cNvSpPr/>
          <p:nvPr/>
        </p:nvSpPr>
        <p:spPr>
          <a:xfrm>
            <a:off x="395536" y="0"/>
            <a:ext cx="2176200" cy="50405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المشروع التنفيذي</a:t>
            </a:r>
            <a:endParaRPr lang="ar-D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6715140" y="0"/>
            <a:ext cx="2160240" cy="489841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الفـصـل الـثالث</a:t>
            </a:r>
            <a:r>
              <a:rPr lang="ar-D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6" name="Image 5" descr="C:\Users\titoragazzo\Desktop\New folder\Capture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857232"/>
            <a:ext cx="8358246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ZoneTexte 6"/>
          <p:cNvSpPr txBox="1"/>
          <p:nvPr/>
        </p:nvSpPr>
        <p:spPr>
          <a:xfrm>
            <a:off x="2714612" y="642918"/>
            <a:ext cx="3500462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2800" b="1" dirty="0" smtClean="0">
                <a:solidFill>
                  <a:srgbClr val="002060"/>
                </a:solidFill>
              </a:rPr>
              <a:t>القطـــــــــاع   الثاني</a:t>
            </a:r>
            <a:endParaRPr lang="fr-FR" sz="2800" b="1" dirty="0">
              <a:solidFill>
                <a:srgbClr val="002060"/>
              </a:solidFill>
            </a:endParaRPr>
          </a:p>
        </p:txBody>
      </p:sp>
      <p:pic>
        <p:nvPicPr>
          <p:cNvPr id="10241" name="Picture 1" descr="C:\Users\titoragazzo\Desktop\bbbb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2672078"/>
            <a:ext cx="1285884" cy="260066"/>
          </a:xfrm>
          <a:prstGeom prst="rect">
            <a:avLst/>
          </a:prstGeom>
          <a:noFill/>
        </p:spPr>
      </p:pic>
      <p:cxnSp>
        <p:nvCxnSpPr>
          <p:cNvPr id="12" name="Connecteur droit 11"/>
          <p:cNvCxnSpPr/>
          <p:nvPr/>
        </p:nvCxnSpPr>
        <p:spPr>
          <a:xfrm flipV="1">
            <a:off x="8001024" y="2714620"/>
            <a:ext cx="214314" cy="14287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8215338" y="2714620"/>
            <a:ext cx="214314" cy="14287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>
          <a:xfrm>
            <a:off x="3143240" y="2428868"/>
            <a:ext cx="2728894" cy="86409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b="1" dirty="0" smtClean="0">
                <a:solidFill>
                  <a:srgbClr val="00B0F0"/>
                </a:solidFill>
              </a:rPr>
              <a:t>القطاع 02</a:t>
            </a:r>
            <a:endParaRPr lang="fr-FR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à coins arrondis 2"/>
          <p:cNvSpPr/>
          <p:nvPr/>
        </p:nvSpPr>
        <p:spPr>
          <a:xfrm>
            <a:off x="395536" y="0"/>
            <a:ext cx="2176200" cy="50405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المشروع التنفيذي</a:t>
            </a:r>
            <a:endParaRPr lang="ar-D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6715140" y="0"/>
            <a:ext cx="2160240" cy="489841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الفـصـل الـثالث</a:t>
            </a:r>
            <a:r>
              <a:rPr lang="ar-D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928662" y="857232"/>
            <a:ext cx="7286676" cy="52322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جاء تقسيم النسيج الحضري للمخطط </a:t>
            </a:r>
            <a:r>
              <a:rPr lang="ar-DZ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الى</a:t>
            </a:r>
            <a:r>
              <a:rPr lang="ar-DZ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قطاعات جمع  جديدة </a:t>
            </a:r>
            <a:endParaRPr lang="fr-FR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 rot="5400000">
            <a:off x="1500166" y="1571612"/>
            <a:ext cx="428628" cy="15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rot="16200000" flipH="1">
            <a:off x="3409233" y="1591371"/>
            <a:ext cx="490376" cy="222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rot="5400000">
            <a:off x="5285586" y="1571612"/>
            <a:ext cx="429422" cy="7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rot="16200000" flipH="1">
            <a:off x="7179487" y="1607332"/>
            <a:ext cx="500068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6500826" y="1857364"/>
            <a:ext cx="1772082" cy="193899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DZ" sz="2000" b="1" dirty="0" smtClean="0">
                <a:solidFill>
                  <a:schemeClr val="accent2"/>
                </a:solidFill>
              </a:rPr>
              <a:t>منظمة الصحة العالمية التي تنص على أن</a:t>
            </a:r>
            <a:r>
              <a:rPr lang="fr-FR" sz="2000" b="1" dirty="0" smtClean="0">
                <a:solidFill>
                  <a:schemeClr val="accent2"/>
                </a:solidFill>
              </a:rPr>
              <a:t> </a:t>
            </a:r>
            <a:r>
              <a:rPr lang="ar-DZ" sz="2000" b="1" dirty="0" smtClean="0">
                <a:solidFill>
                  <a:schemeClr val="accent2"/>
                </a:solidFill>
              </a:rPr>
              <a:t> كل قطاع جمع يضم 10000ساكن على الأكثر. </a:t>
            </a:r>
            <a:endParaRPr lang="fr-FR" sz="2000" b="1" dirty="0">
              <a:solidFill>
                <a:schemeClr val="accent2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928926" y="1857364"/>
            <a:ext cx="1800794" cy="101566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DZ" sz="2000" b="1" dirty="0" smtClean="0">
                <a:solidFill>
                  <a:srgbClr val="FFC000"/>
                </a:solidFill>
              </a:rPr>
              <a:t>التقسيم العمراني السابق لمجال الدراسة </a:t>
            </a:r>
            <a:endParaRPr lang="fr-FR" sz="2000" b="1" dirty="0">
              <a:solidFill>
                <a:srgbClr val="FFC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071538" y="1857364"/>
            <a:ext cx="1643074" cy="22159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DZ" sz="2000" b="1" dirty="0" smtClean="0">
                <a:solidFill>
                  <a:srgbClr val="FF0000"/>
                </a:solidFill>
              </a:rPr>
              <a:t>عدد السكان وبالتالي معرفة كمية النفايات الناتجة و هذا لتوفير العتاد اللازم و الوسائل </a:t>
            </a:r>
            <a:r>
              <a:rPr lang="ar-DZ" dirty="0" smtClean="0">
                <a:solidFill>
                  <a:srgbClr val="FF0000"/>
                </a:solidFill>
              </a:rPr>
              <a:t>,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857752" y="1857364"/>
            <a:ext cx="1428760" cy="193899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2000" b="1" dirty="0" smtClean="0">
                <a:solidFill>
                  <a:schemeClr val="tx1"/>
                </a:solidFill>
              </a:rPr>
              <a:t>الكثافة السكانية ونوع السكنات </a:t>
            </a:r>
            <a:r>
              <a:rPr lang="ar-DZ" sz="2000" b="1" dirty="0" err="1" smtClean="0">
                <a:solidFill>
                  <a:schemeClr val="tx1"/>
                </a:solidFill>
              </a:rPr>
              <a:t>و</a:t>
            </a:r>
            <a:r>
              <a:rPr lang="ar-DZ" sz="2000" b="1" dirty="0" smtClean="0">
                <a:solidFill>
                  <a:schemeClr val="tx1"/>
                </a:solidFill>
              </a:rPr>
              <a:t> الإمكانيات المادية و البشرية</a:t>
            </a:r>
            <a:endParaRPr lang="fr-FR" sz="2000" b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29058" y="1428736"/>
            <a:ext cx="1428760" cy="35719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000" b="1" dirty="0" smtClean="0">
                <a:solidFill>
                  <a:srgbClr val="002060"/>
                </a:solidFill>
              </a:rPr>
              <a:t>حسب</a:t>
            </a:r>
            <a:endParaRPr lang="fr-FR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12" grpId="0" animBg="1"/>
      <p:bldP spid="13" grpId="0" animBg="1"/>
      <p:bldP spid="14" grpId="0" animBg="1"/>
      <p:bldP spid="2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785918" y="714356"/>
            <a:ext cx="6143668" cy="58477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توزيـــــــــــــع أوعيـة الجمــــــــــــع </a:t>
            </a:r>
            <a:endParaRPr lang="fr-FR" sz="32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7" name="Espace réservé du contenu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ZoneTexte 7"/>
          <p:cNvSpPr txBox="1"/>
          <p:nvPr/>
        </p:nvSpPr>
        <p:spPr>
          <a:xfrm>
            <a:off x="1357290" y="3071810"/>
            <a:ext cx="6143668" cy="44267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2000" b="1" dirty="0" smtClean="0">
                <a:solidFill>
                  <a:schemeClr val="tx1"/>
                </a:solidFill>
              </a:rPr>
              <a:t>توزيـــــــــــــع أوعيـة الجمــــــــــــع </a:t>
            </a:r>
            <a:endParaRPr lang="fr-FR" sz="2000" b="1" dirty="0">
              <a:solidFill>
                <a:schemeClr val="tx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000628" y="3786190"/>
            <a:ext cx="3929090" cy="408623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b="1" dirty="0" smtClean="0">
                <a:solidFill>
                  <a:srgbClr val="002060"/>
                </a:solidFill>
              </a:rPr>
              <a:t>السكنات الفردية </a:t>
            </a:r>
            <a:r>
              <a:rPr lang="ar-DZ" b="1" dirty="0" err="1" smtClean="0">
                <a:solidFill>
                  <a:srgbClr val="002060"/>
                </a:solidFill>
              </a:rPr>
              <a:t>و</a:t>
            </a:r>
            <a:r>
              <a:rPr lang="ar-DZ" b="1" dirty="0" smtClean="0">
                <a:solidFill>
                  <a:srgbClr val="002060"/>
                </a:solidFill>
              </a:rPr>
              <a:t> الجماعية </a:t>
            </a:r>
            <a:r>
              <a:rPr lang="ar-DZ" b="1" dirty="0" err="1" smtClean="0">
                <a:solidFill>
                  <a:srgbClr val="002060"/>
                </a:solidFill>
              </a:rPr>
              <a:t>و</a:t>
            </a:r>
            <a:r>
              <a:rPr lang="ar-DZ" b="1" dirty="0" smtClean="0">
                <a:solidFill>
                  <a:srgbClr val="002060"/>
                </a:solidFill>
              </a:rPr>
              <a:t> التجمعات الثانوية.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0" y="3714752"/>
            <a:ext cx="3530704" cy="408623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b="1" dirty="0" smtClean="0">
                <a:solidFill>
                  <a:srgbClr val="002060"/>
                </a:solidFill>
              </a:rPr>
              <a:t>محور الطريق رقم(05)</a:t>
            </a:r>
            <a:r>
              <a:rPr lang="ar-DZ" b="1" dirty="0">
                <a:solidFill>
                  <a:srgbClr val="002060"/>
                </a:solidFill>
              </a:rPr>
              <a:t>.</a:t>
            </a:r>
            <a:endParaRPr lang="ar-DZ" b="1" dirty="0" smtClean="0">
              <a:solidFill>
                <a:srgbClr val="00206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715008" y="4214818"/>
            <a:ext cx="27072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DZ" sz="2000" b="1" dirty="0" smtClean="0">
                <a:solidFill>
                  <a:srgbClr val="0070C0"/>
                </a:solidFill>
              </a:rPr>
              <a:t>أوعية جمع صغيرة  </a:t>
            </a:r>
            <a:endParaRPr lang="fr-FR" sz="2000" b="1" dirty="0">
              <a:solidFill>
                <a:srgbClr val="0070C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28596" y="4214818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DZ" sz="2000" b="1" i="1" dirty="0" smtClean="0">
                <a:solidFill>
                  <a:srgbClr val="0070C0"/>
                </a:solidFill>
              </a:rPr>
              <a:t>حاويات تحت الأرض</a:t>
            </a:r>
            <a:endParaRPr lang="fr-FR" sz="2000" b="1" i="1" dirty="0">
              <a:solidFill>
                <a:srgbClr val="0070C0"/>
              </a:solidFill>
            </a:endParaRPr>
          </a:p>
        </p:txBody>
      </p:sp>
      <p:pic>
        <p:nvPicPr>
          <p:cNvPr id="15" name="Picture 1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643446"/>
            <a:ext cx="3428992" cy="1697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Image 15" descr="2-15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57818" y="4643446"/>
            <a:ext cx="3429024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1" name="Rectangle à coins arrondis 20"/>
          <p:cNvSpPr/>
          <p:nvPr/>
        </p:nvSpPr>
        <p:spPr>
          <a:xfrm>
            <a:off x="285720" y="0"/>
            <a:ext cx="2176200" cy="50405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المشروع التنفيذي</a:t>
            </a:r>
            <a:endParaRPr lang="ar-D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6605324" y="0"/>
            <a:ext cx="2160240" cy="489841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الفـصـل الـثالث</a:t>
            </a:r>
            <a:r>
              <a:rPr lang="ar-D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3" name="ZoneTexte 22"/>
          <p:cNvSpPr txBox="1"/>
          <p:nvPr/>
        </p:nvSpPr>
        <p:spPr>
          <a:xfrm rot="10800000" flipV="1">
            <a:off x="5572132" y="6286520"/>
            <a:ext cx="3024336" cy="400110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2000" b="1" dirty="0" smtClean="0">
                <a:solidFill>
                  <a:srgbClr val="002060"/>
                </a:solidFill>
              </a:rPr>
              <a:t>ذات سعة 660 </a:t>
            </a:r>
            <a:r>
              <a:rPr lang="ar-DZ" sz="2000" b="1" dirty="0" err="1" smtClean="0">
                <a:solidFill>
                  <a:srgbClr val="002060"/>
                </a:solidFill>
              </a:rPr>
              <a:t>ل</a:t>
            </a:r>
            <a:r>
              <a:rPr lang="ar-DZ" sz="2000" b="1" dirty="0" smtClean="0">
                <a:solidFill>
                  <a:srgbClr val="002060"/>
                </a:solidFill>
              </a:rPr>
              <a:t> </a:t>
            </a:r>
            <a:endParaRPr lang="fr-FR" sz="2000" b="1" dirty="0">
              <a:solidFill>
                <a:srgbClr val="00206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 rot="10800000" flipV="1">
            <a:off x="0" y="6457890"/>
            <a:ext cx="3024336" cy="400110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2000" b="1" dirty="0" smtClean="0">
                <a:solidFill>
                  <a:srgbClr val="002060"/>
                </a:solidFill>
              </a:rPr>
              <a:t>ذات سعة 2640 </a:t>
            </a:r>
            <a:r>
              <a:rPr lang="ar-DZ" sz="2000" b="1" dirty="0" err="1" smtClean="0">
                <a:solidFill>
                  <a:srgbClr val="002060"/>
                </a:solidFill>
              </a:rPr>
              <a:t>ل</a:t>
            </a:r>
            <a:r>
              <a:rPr lang="ar-DZ" sz="2000" b="1" dirty="0" smtClean="0">
                <a:solidFill>
                  <a:srgbClr val="002060"/>
                </a:solidFill>
              </a:rPr>
              <a:t> </a:t>
            </a:r>
            <a:endParaRPr lang="fr-FR" sz="2000" b="1" dirty="0">
              <a:solidFill>
                <a:srgbClr val="002060"/>
              </a:solidFill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0" y="928670"/>
            <a:ext cx="8786842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 rtl="1" eaLnBrk="0" hangingPunct="0">
              <a:tabLst>
                <a:tab pos="457200" algn="l"/>
              </a:tabLst>
            </a:pPr>
            <a:endParaRPr lang="ar-DZ" sz="2000" b="1" dirty="0" smtClean="0">
              <a:solidFill>
                <a:srgbClr val="FF0000"/>
              </a:solidFill>
              <a:ea typeface="Times New Roman" pitchFamily="18" charset="0"/>
              <a:cs typeface="Arabic Transparent" pitchFamily="2" charset="0"/>
            </a:endParaRPr>
          </a:p>
          <a:p>
            <a:pPr algn="just" rtl="1" eaLnBrk="0" hangingPunct="0">
              <a:tabLst>
                <a:tab pos="457200" algn="l"/>
              </a:tabLst>
            </a:pPr>
            <a:r>
              <a:rPr lang="ar-SA" sz="2400" dirty="0">
                <a:ea typeface="Times New Roman" pitchFamily="18" charset="0"/>
                <a:cs typeface="Arabic Transparent" pitchFamily="2" charset="0"/>
              </a:rPr>
              <a:t>	</a:t>
            </a:r>
            <a:r>
              <a:rPr lang="ar-SA" sz="2800" dirty="0">
                <a:ea typeface="Times New Roman" pitchFamily="18" charset="0"/>
                <a:cs typeface="Arabic Transparent" pitchFamily="2" charset="0"/>
              </a:rPr>
              <a:t>جاء توزيع الإمكانيات المادية </a:t>
            </a:r>
            <a:r>
              <a:rPr lang="ar-SA" sz="2800" dirty="0" err="1">
                <a:ea typeface="Times New Roman" pitchFamily="18" charset="0"/>
                <a:cs typeface="Arabic Transparent" pitchFamily="2" charset="0"/>
              </a:rPr>
              <a:t>و</a:t>
            </a:r>
            <a:r>
              <a:rPr lang="ar-SA" sz="2800" dirty="0">
                <a:ea typeface="Times New Roman" pitchFamily="18" charset="0"/>
                <a:cs typeface="Arabic Transparent" pitchFamily="2" charset="0"/>
              </a:rPr>
              <a:t> البشرية للقطاعات حسب مصلحة الوقاية والنظافة حسب هدفين هما :</a:t>
            </a:r>
            <a:endParaRPr lang="fr-FR" sz="2800" dirty="0"/>
          </a:p>
          <a:p>
            <a:pPr algn="just" rtl="1" eaLnBrk="0" hangingPunct="0">
              <a:buFont typeface="Times New Roman" pitchFamily="18" charset="0"/>
              <a:buChar char="-"/>
              <a:tabLst>
                <a:tab pos="457200" algn="l"/>
              </a:tabLst>
            </a:pPr>
            <a:r>
              <a:rPr lang="ar-SA" sz="2800" dirty="0">
                <a:cs typeface="Arabic Transparent" pitchFamily="2" charset="0"/>
              </a:rPr>
              <a:t>ضمان النظافة </a:t>
            </a:r>
            <a:r>
              <a:rPr lang="ar-DZ" sz="2800" dirty="0" smtClean="0">
                <a:cs typeface="Arabic Transparent" pitchFamily="2" charset="0"/>
              </a:rPr>
              <a:t>ل</a:t>
            </a:r>
            <a:r>
              <a:rPr lang="ar-SA" sz="2800" dirty="0" smtClean="0">
                <a:cs typeface="Arabic Transparent" pitchFamily="2" charset="0"/>
              </a:rPr>
              <a:t>وسط </a:t>
            </a:r>
            <a:r>
              <a:rPr lang="ar-SA" sz="2800" dirty="0">
                <a:cs typeface="Arabic Transparent" pitchFamily="2" charset="0"/>
              </a:rPr>
              <a:t>المدينة </a:t>
            </a:r>
            <a:r>
              <a:rPr lang="ar-SA" sz="2800" dirty="0" err="1">
                <a:cs typeface="Arabic Transparent" pitchFamily="2" charset="0"/>
              </a:rPr>
              <a:t>و</a:t>
            </a:r>
            <a:r>
              <a:rPr lang="ar-SA" sz="2800" dirty="0">
                <a:cs typeface="Arabic Transparent" pitchFamily="2" charset="0"/>
              </a:rPr>
              <a:t> الطرق الرئيسية (الأولوية).</a:t>
            </a:r>
            <a:endParaRPr lang="fr-FR" sz="2800" dirty="0"/>
          </a:p>
          <a:p>
            <a:pPr algn="just" rtl="1" eaLnBrk="0" hangingPunct="0">
              <a:buFont typeface="Times New Roman" pitchFamily="18" charset="0"/>
              <a:buChar char="-"/>
              <a:tabLst>
                <a:tab pos="457200" algn="l"/>
              </a:tabLst>
            </a:pPr>
            <a:r>
              <a:rPr lang="ar-SA" sz="2800" dirty="0">
                <a:cs typeface="Arabic Transparent" pitchFamily="2" charset="0"/>
              </a:rPr>
              <a:t> تصريف النفايات المترتبة حسب الإمكانيات المتاحة عبر مختلف القطاعات .</a:t>
            </a:r>
            <a:endParaRPr lang="fr-FR" sz="2800" dirty="0"/>
          </a:p>
          <a:p>
            <a:pPr algn="just" rtl="1" eaLnBrk="0" hangingPunct="0">
              <a:tabLst>
                <a:tab pos="457200" algn="l"/>
              </a:tabLst>
            </a:pPr>
            <a:endParaRPr lang="fr-FR" sz="1800" dirty="0">
              <a:solidFill>
                <a:srgbClr val="66FF99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643042" y="571480"/>
            <a:ext cx="5616624" cy="5107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2400" b="1" dirty="0" smtClean="0">
                <a:solidFill>
                  <a:srgbClr val="FF0000"/>
                </a:solidFill>
              </a:rPr>
              <a:t>الوسائل البشرية و عتاد الجمع و النقل 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25" name="Flèche gauche 24"/>
          <p:cNvSpPr/>
          <p:nvPr/>
        </p:nvSpPr>
        <p:spPr>
          <a:xfrm rot="16200000">
            <a:off x="6899482" y="3530410"/>
            <a:ext cx="345696" cy="285752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 gauche 25"/>
          <p:cNvSpPr/>
          <p:nvPr/>
        </p:nvSpPr>
        <p:spPr>
          <a:xfrm rot="16200000">
            <a:off x="1541632" y="3458972"/>
            <a:ext cx="345696" cy="285752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5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11" grpId="0" animBg="1"/>
      <p:bldP spid="12" grpId="0" animBg="1"/>
      <p:bldP spid="13" grpId="0"/>
      <p:bldP spid="14" grpId="0"/>
      <p:bldP spid="21" grpId="0" animBg="1"/>
      <p:bldP spid="22" grpId="0" animBg="1"/>
      <p:bldP spid="23" grpId="0"/>
      <p:bldP spid="24" grpId="0"/>
      <p:bldP spid="20" grpId="0"/>
      <p:bldP spid="18" grpId="0" animBg="1"/>
      <p:bldP spid="25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3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8000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2071670" y="0"/>
            <a:ext cx="55007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وزارة التعليم العالي والبحث العلمي</a:t>
            </a:r>
          </a:p>
          <a:p>
            <a:pPr algn="ctr" rtl="1"/>
            <a:r>
              <a:rPr lang="ar-D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    جامعة المسيلة</a:t>
            </a:r>
          </a:p>
          <a:p>
            <a:pPr algn="ctr" rtl="1"/>
            <a:r>
              <a:rPr lang="ar-D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     معهد تسيير التقنيات الحضرية                                                                                                              </a:t>
            </a:r>
          </a:p>
          <a:p>
            <a:pPr algn="ctr" rtl="1"/>
            <a:r>
              <a:rPr lang="ar-D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      مذكرة تخرج لنيل شهادة</a:t>
            </a:r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 </a:t>
            </a:r>
            <a:r>
              <a:rPr lang="ar-D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ليسانس </a:t>
            </a:r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LDM</a:t>
            </a:r>
            <a:endParaRPr lang="ar-DZ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  <a:p>
            <a:pPr algn="ctr" rtl="1"/>
            <a:r>
              <a:rPr lang="ar-D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    تخصص: هندسة حضرية.</a:t>
            </a:r>
          </a:p>
          <a:p>
            <a:pPr algn="ctr" rtl="1"/>
            <a:endParaRPr lang="ar-D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928802"/>
            <a:ext cx="8643998" cy="178595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prstTxWarp prst="textChevron">
              <a:avLst/>
            </a:prstTxWarp>
          </a:bodyPr>
          <a:lstStyle/>
          <a:p>
            <a:pPr algn="ctr"/>
            <a:r>
              <a:rPr lang="ar-DZ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إعادة تهيئة تسيير مخطط النفايات الحضرية الصلبة في مخطط شغل الأراضي رقم 02-الياشير.</a:t>
            </a:r>
            <a:endParaRPr lang="fr-FR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7072330" y="3857628"/>
            <a:ext cx="1857356" cy="571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prstTxWarp prst="textChevron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من إعداد الطلبة:</a:t>
            </a:r>
            <a:endParaRPr lang="fr-F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428596" y="3857628"/>
            <a:ext cx="2143140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prstTxWarp prst="textChevronInverted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تحت إشراف:</a:t>
            </a:r>
            <a:endParaRPr lang="fr-FR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429388" y="4429132"/>
            <a:ext cx="240322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ar-DZ" sz="2400" dirty="0" smtClean="0">
                <a:latin typeface="Arial" pitchFamily="34" charset="0"/>
                <a:cs typeface="Arial" pitchFamily="34" charset="0"/>
              </a:rPr>
              <a:t>بتومي فطيمة.</a:t>
            </a:r>
          </a:p>
          <a:p>
            <a:pPr algn="r" rtl="1">
              <a:buFont typeface="Wingdings" pitchFamily="2" charset="2"/>
              <a:buChar char="v"/>
            </a:pPr>
            <a:r>
              <a:rPr lang="ar-DZ" sz="2400" dirty="0" smtClean="0">
                <a:latin typeface="Arial" pitchFamily="34" charset="0"/>
                <a:cs typeface="Arial" pitchFamily="34" charset="0"/>
              </a:rPr>
              <a:t>خلف الله ياسين.</a:t>
            </a:r>
          </a:p>
          <a:p>
            <a:pPr algn="r" rtl="1">
              <a:buFont typeface="Wingdings" pitchFamily="2" charset="2"/>
              <a:buChar char="v"/>
            </a:pPr>
            <a:r>
              <a:rPr lang="ar-DZ" sz="2400" dirty="0" smtClean="0">
                <a:latin typeface="Arial" pitchFamily="34" charset="0"/>
                <a:cs typeface="Arial" pitchFamily="34" charset="0"/>
              </a:rPr>
              <a:t>ماي نصر الدين.</a:t>
            </a:r>
          </a:p>
          <a:p>
            <a:pPr algn="r" rtl="1">
              <a:buFont typeface="Wingdings" pitchFamily="2" charset="2"/>
              <a:buChar char="v"/>
            </a:pPr>
            <a:r>
              <a:rPr lang="ar-DZ" sz="2400" dirty="0" smtClean="0">
                <a:latin typeface="Arial" pitchFamily="34" charset="0"/>
                <a:cs typeface="Arial" pitchFamily="34" charset="0"/>
              </a:rPr>
              <a:t>حابيتوش حسان.</a:t>
            </a:r>
          </a:p>
          <a:p>
            <a:pPr algn="r" rtl="1">
              <a:buFont typeface="Wingdings" pitchFamily="2" charset="2"/>
              <a:buChar char="v"/>
            </a:pPr>
            <a:r>
              <a:rPr lang="ar-DZ" sz="2400" dirty="0" smtClean="0">
                <a:latin typeface="Arial" pitchFamily="34" charset="0"/>
                <a:cs typeface="Arial" pitchFamily="34" charset="0"/>
              </a:rPr>
              <a:t>كويسي عبد الرزاق.</a:t>
            </a:r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pPr algn="r" rtl="1">
              <a:buFont typeface="Wingdings" pitchFamily="2" charset="2"/>
              <a:buChar char="v"/>
            </a:pPr>
            <a:endParaRPr lang="ar-DZ" sz="2400" dirty="0" smtClean="0">
              <a:latin typeface="Arial" pitchFamily="34" charset="0"/>
              <a:cs typeface="Arial" pitchFamily="34" charset="0"/>
            </a:endParaRPr>
          </a:p>
          <a:p>
            <a:pPr algn="r" rtl="1">
              <a:buFont typeface="Wingdings" pitchFamily="2" charset="2"/>
              <a:buChar char="v"/>
            </a:pPr>
            <a:endParaRPr lang="ar-DZ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19615" y="4357694"/>
            <a:ext cx="19768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>
              <a:buFont typeface="Wingdings" pitchFamily="2" charset="2"/>
              <a:buChar char="v"/>
            </a:pPr>
            <a:r>
              <a:rPr lang="ar-D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صوشي سليمة.</a:t>
            </a:r>
          </a:p>
          <a:p>
            <a:pPr algn="r" rtl="1">
              <a:buFont typeface="Wingdings" pitchFamily="2" charset="2"/>
              <a:buChar char="v"/>
            </a:pPr>
            <a:r>
              <a:rPr lang="ar-D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رقيق لحسن.</a:t>
            </a:r>
          </a:p>
        </p:txBody>
      </p:sp>
      <p:pic>
        <p:nvPicPr>
          <p:cNvPr id="13" name="Picture 9" descr="File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1081088" cy="1368425"/>
          </a:xfrm>
          <a:prstGeom prst="rect">
            <a:avLst/>
          </a:prstGeom>
          <a:noFill/>
        </p:spPr>
      </p:pic>
      <p:pic>
        <p:nvPicPr>
          <p:cNvPr id="14" name="Picture 9" descr="File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214290"/>
            <a:ext cx="1081088" cy="1368425"/>
          </a:xfrm>
          <a:prstGeom prst="rect">
            <a:avLst/>
          </a:prstGeom>
          <a:noFill/>
        </p:spPr>
      </p:pic>
      <p:sp>
        <p:nvSpPr>
          <p:cNvPr id="15" name="Parchemin horizontal 14"/>
          <p:cNvSpPr/>
          <p:nvPr/>
        </p:nvSpPr>
        <p:spPr>
          <a:xfrm>
            <a:off x="3000364" y="5715016"/>
            <a:ext cx="3297548" cy="1142984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prstTxWarp prst="textStop">
              <a:avLst/>
            </a:prstTxWarp>
          </a:bodyPr>
          <a:lstStyle/>
          <a:p>
            <a:pPr algn="ctr" rtl="1"/>
            <a:r>
              <a:rPr lang="ar-DZ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دفعة جوان </a:t>
            </a:r>
            <a:r>
              <a:rPr lang="fr-F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2018</a:t>
            </a:r>
            <a:endParaRPr lang="fr-F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à coins arrondis 2"/>
          <p:cNvSpPr/>
          <p:nvPr/>
        </p:nvSpPr>
        <p:spPr>
          <a:xfrm>
            <a:off x="285720" y="0"/>
            <a:ext cx="2176200" cy="50405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المشروع التنفيذي</a:t>
            </a:r>
            <a:endParaRPr lang="ar-D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6605324" y="0"/>
            <a:ext cx="2160240" cy="489841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الفـصـل الـثالث</a:t>
            </a:r>
            <a:r>
              <a:rPr lang="ar-D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214414" y="857232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DZ" sz="2800" b="1" dirty="0" smtClean="0">
                <a:solidFill>
                  <a:srgbClr val="002060"/>
                </a:solidFill>
              </a:rPr>
              <a:t>اقترحنا وسائل النقل التالية  حسب كل قطاع :</a:t>
            </a:r>
            <a:endParaRPr lang="fr-FR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1357290" y="1571612"/>
          <a:ext cx="6572295" cy="1779575"/>
        </p:xfrm>
        <a:graphic>
          <a:graphicData uri="http://schemas.openxmlformats.org/drawingml/2006/table">
            <a:tbl>
              <a:tblPr rtl="1">
                <a:tableStyleId>{284E427A-3D55-4303-BF80-6455036E1DE7}</a:tableStyleId>
              </a:tblPr>
              <a:tblGrid>
                <a:gridCol w="2278433"/>
                <a:gridCol w="2887677"/>
                <a:gridCol w="1406185"/>
              </a:tblGrid>
              <a:tr h="486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0" algn="l"/>
                        </a:tabLst>
                      </a:pPr>
                      <a:r>
                        <a:rPr lang="ar-DZ" sz="2000" b="1" dirty="0">
                          <a:solidFill>
                            <a:srgbClr val="002060"/>
                          </a:solidFill>
                        </a:rPr>
                        <a:t>رقم القطاع</a:t>
                      </a:r>
                      <a:endParaRPr lang="fr-FR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0" algn="l"/>
                        </a:tabLst>
                      </a:pPr>
                      <a:r>
                        <a:rPr lang="ar-DZ" sz="2000" b="1">
                          <a:solidFill>
                            <a:srgbClr val="002060"/>
                          </a:solidFill>
                        </a:rPr>
                        <a:t>نوع الشاحنة</a:t>
                      </a:r>
                      <a:endParaRPr lang="fr-FR" sz="20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0" algn="l"/>
                        </a:tabLst>
                      </a:pPr>
                      <a:r>
                        <a:rPr lang="ar-DZ" sz="2000" b="1" dirty="0" smtClean="0">
                          <a:solidFill>
                            <a:srgbClr val="002060"/>
                          </a:solidFill>
                        </a:rPr>
                        <a:t>السعة</a:t>
                      </a:r>
                      <a:endParaRPr lang="fr-FR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675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0" algn="l"/>
                        </a:tabLst>
                      </a:pPr>
                      <a:r>
                        <a:rPr lang="ar-DZ" sz="2000" b="1" dirty="0">
                          <a:solidFill>
                            <a:srgbClr val="002060"/>
                          </a:solidFill>
                        </a:rPr>
                        <a:t>محور</a:t>
                      </a:r>
                      <a:r>
                        <a:rPr lang="fr-FR" sz="2000" b="1" dirty="0">
                          <a:solidFill>
                            <a:srgbClr val="002060"/>
                          </a:solidFill>
                        </a:rPr>
                        <a:t>RN05</a:t>
                      </a:r>
                      <a:endParaRPr lang="fr-FR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0" algn="l"/>
                        </a:tabLst>
                      </a:pPr>
                      <a:endParaRPr lang="fr-FR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0" algn="l"/>
                        </a:tabLst>
                      </a:pPr>
                      <a:endParaRPr lang="fr-FR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0" algn="l"/>
                        </a:tabLst>
                      </a:pPr>
                      <a:r>
                        <a:rPr lang="ar-DZ" sz="2000" b="1" dirty="0" smtClean="0">
                          <a:solidFill>
                            <a:srgbClr val="002060"/>
                          </a:solidFill>
                        </a:rPr>
                        <a:t>شاحنة </a:t>
                      </a:r>
                      <a:r>
                        <a:rPr lang="ar-DZ" sz="2000" b="1" dirty="0">
                          <a:solidFill>
                            <a:srgbClr val="002060"/>
                          </a:solidFill>
                        </a:rPr>
                        <a:t>ضاغطة نوع </a:t>
                      </a:r>
                      <a:r>
                        <a:rPr lang="fr-FR" sz="2000" b="1" dirty="0">
                          <a:solidFill>
                            <a:srgbClr val="002060"/>
                          </a:solidFill>
                        </a:rPr>
                        <a:t>k66</a:t>
                      </a:r>
                      <a:endParaRPr lang="fr-FR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0" algn="l"/>
                        </a:tabLst>
                      </a:pPr>
                      <a:r>
                        <a:rPr lang="ar-DZ" sz="2000" b="1" dirty="0" smtClean="0">
                          <a:solidFill>
                            <a:srgbClr val="002060"/>
                          </a:solidFill>
                        </a:rPr>
                        <a:t>10 طن</a:t>
                      </a:r>
                      <a:endParaRPr lang="fr-FR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867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0" algn="l"/>
                        </a:tabLst>
                      </a:pPr>
                      <a:r>
                        <a:rPr lang="ar-DZ" sz="2000" b="1" dirty="0">
                          <a:solidFill>
                            <a:srgbClr val="002060"/>
                          </a:solidFill>
                        </a:rPr>
                        <a:t>القطاع رقم 01</a:t>
                      </a:r>
                      <a:endParaRPr lang="fr-FR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0" algn="l"/>
                        </a:tabLst>
                      </a:pPr>
                      <a:r>
                        <a:rPr lang="ar-DZ" sz="2000" b="1" dirty="0" smtClean="0">
                          <a:solidFill>
                            <a:srgbClr val="002060"/>
                          </a:solidFill>
                        </a:rPr>
                        <a:t>2.5</a:t>
                      </a:r>
                      <a:r>
                        <a:rPr lang="ar-DZ" sz="2000" b="1" baseline="0" dirty="0" smtClean="0">
                          <a:solidFill>
                            <a:srgbClr val="002060"/>
                          </a:solidFill>
                        </a:rPr>
                        <a:t> طن</a:t>
                      </a:r>
                      <a:endParaRPr lang="fr-FR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617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0" algn="l"/>
                        </a:tabLst>
                      </a:pPr>
                      <a:r>
                        <a:rPr lang="ar-DZ" sz="2000" b="1" dirty="0">
                          <a:solidFill>
                            <a:srgbClr val="002060"/>
                          </a:solidFill>
                        </a:rPr>
                        <a:t>القطاع رقم 02</a:t>
                      </a:r>
                      <a:endParaRPr lang="fr-FR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0" algn="l"/>
                        </a:tabLst>
                      </a:pPr>
                      <a:r>
                        <a:rPr lang="ar-DZ" sz="2000" b="1" dirty="0" smtClean="0">
                          <a:solidFill>
                            <a:srgbClr val="002060"/>
                          </a:solidFill>
                        </a:rPr>
                        <a:t>06 طن</a:t>
                      </a:r>
                      <a:endParaRPr lang="fr-FR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2428860" y="3643314"/>
            <a:ext cx="4286280" cy="57888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DZ" sz="2800" b="1" dirty="0" smtClean="0">
                <a:solidFill>
                  <a:srgbClr val="002060"/>
                </a:solidFill>
              </a:rPr>
              <a:t>نـــــوع الشاحنـــات المقتـــــرح</a:t>
            </a:r>
            <a:r>
              <a:rPr lang="ar-DZ" sz="2400" b="1" dirty="0" smtClean="0">
                <a:solidFill>
                  <a:srgbClr val="FF0000"/>
                </a:solidFill>
              </a:rPr>
              <a:t> </a:t>
            </a:r>
            <a:endParaRPr lang="fr-FR" sz="2400" b="1" dirty="0">
              <a:solidFill>
                <a:srgbClr val="FF0000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4500570"/>
            <a:ext cx="3143272" cy="2331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4500570"/>
            <a:ext cx="3500462" cy="2404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Flèche gauche 11"/>
          <p:cNvSpPr/>
          <p:nvPr/>
        </p:nvSpPr>
        <p:spPr>
          <a:xfrm rot="16200000">
            <a:off x="3113268" y="4316228"/>
            <a:ext cx="345696" cy="285752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gauche 12"/>
          <p:cNvSpPr/>
          <p:nvPr/>
        </p:nvSpPr>
        <p:spPr>
          <a:xfrm rot="16200000">
            <a:off x="6042226" y="4316228"/>
            <a:ext cx="345696" cy="285752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 animBg="1"/>
      <p:bldP spid="12" grpId="0" animBg="1"/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 2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à coins arrondis 3"/>
          <p:cNvSpPr/>
          <p:nvPr/>
        </p:nvSpPr>
        <p:spPr>
          <a:xfrm>
            <a:off x="285720" y="0"/>
            <a:ext cx="2176200" cy="50405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المشروع التنفيذي</a:t>
            </a:r>
            <a:endParaRPr lang="ar-D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6605324" y="0"/>
            <a:ext cx="2160240" cy="489841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الفـصـل الـثالث</a:t>
            </a:r>
            <a:r>
              <a:rPr lang="ar-D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643042" y="928670"/>
            <a:ext cx="6120680" cy="44267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DZ" b="1" dirty="0" smtClean="0">
                <a:solidFill>
                  <a:srgbClr val="FFFF00"/>
                </a:solidFill>
              </a:rPr>
              <a:t>ا</a:t>
            </a:r>
            <a:r>
              <a:rPr lang="ar-DZ" sz="2000" b="1" dirty="0" smtClean="0">
                <a:solidFill>
                  <a:srgbClr val="FFFF00"/>
                </a:solidFill>
              </a:rPr>
              <a:t>لوسائل البشرية ( توزيع العمال) و المادية المقترحة لعملية الكنس</a:t>
            </a:r>
            <a:r>
              <a:rPr lang="ar-DZ" sz="2000" b="1" dirty="0" smtClean="0"/>
              <a:t> </a:t>
            </a:r>
            <a:endParaRPr lang="fr-FR" sz="2000" b="1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77374981"/>
              </p:ext>
            </p:extLst>
          </p:nvPr>
        </p:nvGraphicFramePr>
        <p:xfrm>
          <a:off x="1285852" y="1500174"/>
          <a:ext cx="6864425" cy="288586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372885"/>
                <a:gridCol w="1372885"/>
                <a:gridCol w="1372885"/>
                <a:gridCol w="1372885"/>
                <a:gridCol w="1372885"/>
              </a:tblGrid>
              <a:tr h="571504">
                <a:tc>
                  <a:txBody>
                    <a:bodyPr/>
                    <a:lstStyle/>
                    <a:p>
                      <a:pPr algn="r"/>
                      <a:r>
                        <a:rPr lang="ar-DZ" sz="1800" dirty="0" smtClean="0"/>
                        <a:t>مسافة الكنس </a:t>
                      </a:r>
                      <a:endParaRPr lang="fr-FR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DZ" sz="1800" dirty="0" smtClean="0"/>
                        <a:t>أنواع الشاحنات</a:t>
                      </a:r>
                      <a:endParaRPr lang="fr-FR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DZ" sz="1800" dirty="0" smtClean="0"/>
                        <a:t>مواد الجمع </a:t>
                      </a:r>
                      <a:endParaRPr lang="fr-FR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DZ" sz="1800" dirty="0" smtClean="0"/>
                        <a:t>الوسائل البشرية</a:t>
                      </a:r>
                      <a:endParaRPr lang="fr-FR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DZ" sz="1800" dirty="0" smtClean="0"/>
                        <a:t>قطاع الكنس </a:t>
                      </a:r>
                      <a:endParaRPr lang="fr-FR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75836">
                <a:tc>
                  <a:txBody>
                    <a:bodyPr/>
                    <a:lstStyle/>
                    <a:p>
                      <a:pPr algn="ctr"/>
                      <a:r>
                        <a:rPr lang="ar-DZ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04</a:t>
                      </a:r>
                      <a:endParaRPr lang="ar-DZ" sz="18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DZ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شاحنة ضاغطة نوع</a:t>
                      </a:r>
                      <a:r>
                        <a:rPr lang="ar-DZ" sz="18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ك66 </a:t>
                      </a:r>
                      <a:endParaRPr lang="fr-FR" sz="1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DZ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مكنسة / كناس </a:t>
                      </a:r>
                      <a:endParaRPr lang="fr-FR" sz="1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DZ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سائق +05أعوان </a:t>
                      </a:r>
                      <a:endParaRPr lang="fr-FR" sz="1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DZ" sz="1800" b="1" dirty="0" smtClean="0"/>
                        <a:t>محور الطريق رقم 05</a:t>
                      </a:r>
                      <a:endParaRPr lang="fr-FR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75836">
                <a:tc>
                  <a:txBody>
                    <a:bodyPr/>
                    <a:lstStyle/>
                    <a:p>
                      <a:pPr algn="ctr"/>
                      <a:r>
                        <a:rPr lang="ar-DZ" sz="180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1.5</a:t>
                      </a:r>
                      <a:endParaRPr lang="fr-FR" sz="1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DZ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شاحنة ضاغطة نوع</a:t>
                      </a:r>
                      <a:r>
                        <a:rPr lang="ar-DZ" sz="18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ك66</a:t>
                      </a:r>
                      <a:endParaRPr lang="fr-FR" sz="1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DZ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مكنسة / كناس </a:t>
                      </a:r>
                      <a:endParaRPr lang="fr-FR" sz="1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DZ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سائق </a:t>
                      </a:r>
                    </a:p>
                    <a:p>
                      <a:pPr algn="r"/>
                      <a:r>
                        <a:rPr lang="ar-DZ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02عون </a:t>
                      </a:r>
                      <a:endParaRPr lang="fr-FR" sz="1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DZ" sz="1800" b="1" dirty="0" smtClean="0"/>
                        <a:t>قطاع رقم 01</a:t>
                      </a:r>
                      <a:endParaRPr lang="fr-FR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962689">
                <a:tc>
                  <a:txBody>
                    <a:bodyPr/>
                    <a:lstStyle/>
                    <a:p>
                      <a:pPr algn="ctr"/>
                      <a:r>
                        <a:rPr lang="ar-DZ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02</a:t>
                      </a:r>
                      <a:endParaRPr lang="fr-FR" sz="1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DZ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شاحنة ضاغطة نوع</a:t>
                      </a:r>
                      <a:r>
                        <a:rPr lang="ar-DZ" sz="18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ك66</a:t>
                      </a:r>
                      <a:r>
                        <a:rPr lang="ar-DZ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fr-FR" sz="1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DZ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مكنسة / كناس </a:t>
                      </a:r>
                      <a:endParaRPr lang="fr-FR" sz="1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DZ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سائق </a:t>
                      </a:r>
                    </a:p>
                    <a:p>
                      <a:pPr algn="r"/>
                      <a:r>
                        <a:rPr lang="ar-DZ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03 أعوان </a:t>
                      </a:r>
                      <a:endParaRPr lang="fr-FR" sz="1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DZ" sz="1800" b="1" dirty="0" smtClean="0"/>
                        <a:t>قطاع رقم 02</a:t>
                      </a:r>
                      <a:endParaRPr lang="fr-FR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à coins arrondis 2"/>
          <p:cNvSpPr/>
          <p:nvPr/>
        </p:nvSpPr>
        <p:spPr>
          <a:xfrm>
            <a:off x="285720" y="0"/>
            <a:ext cx="2176200" cy="50405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المشروع التنفيذي</a:t>
            </a:r>
            <a:endParaRPr lang="ar-D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6605324" y="0"/>
            <a:ext cx="2160240" cy="489841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الفـصـل الـثالث</a:t>
            </a:r>
            <a:r>
              <a:rPr lang="ar-D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42910" y="714356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DZ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أما لتسيير امثل لهذه النفايات الحضرية الصلبة بمخطط شغل الأراضي رقم (05) اقترحنا :</a:t>
            </a:r>
            <a:endParaRPr lang="fr-FR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714348" y="1785926"/>
            <a:ext cx="7429552" cy="7143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85786" y="1857364"/>
            <a:ext cx="7143800" cy="86177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DZ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مخطط جديد لتسيير هذه النفايات</a:t>
            </a:r>
            <a:r>
              <a:rPr lang="ar-DZ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</a:t>
            </a:r>
          </a:p>
          <a:p>
            <a:pPr algn="ctr"/>
            <a:r>
              <a:rPr lang="ar-DZ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endParaRPr lang="fr-FR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-2286048" y="4180344"/>
            <a:ext cx="7358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endParaRPr lang="fr-FR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Flèche vers le bas 10"/>
          <p:cNvSpPr/>
          <p:nvPr/>
        </p:nvSpPr>
        <p:spPr>
          <a:xfrm>
            <a:off x="7358082" y="2500306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6786578" y="2928934"/>
            <a:ext cx="1785950" cy="2107763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DZ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1-تقسيم مخطط شغل الأراضي رقم(02) إلى قطاعي جمع جديدة بالاظافة إلى محور</a:t>
            </a:r>
            <a:r>
              <a:rPr lang="fr-FR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RN05</a:t>
            </a:r>
            <a:r>
              <a:rPr lang="ar-DZ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fr-FR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Flèche vers le bas 13"/>
          <p:cNvSpPr/>
          <p:nvPr/>
        </p:nvSpPr>
        <p:spPr>
          <a:xfrm>
            <a:off x="1214414" y="2500306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vers le bas 14"/>
          <p:cNvSpPr/>
          <p:nvPr/>
        </p:nvSpPr>
        <p:spPr>
          <a:xfrm>
            <a:off x="2786050" y="2500306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e bas 15"/>
          <p:cNvSpPr/>
          <p:nvPr/>
        </p:nvSpPr>
        <p:spPr>
          <a:xfrm>
            <a:off x="5072066" y="2500306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571472" y="3000372"/>
            <a:ext cx="1357322" cy="112371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fr-FR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r>
              <a:rPr lang="ar-DZ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-تخصيص شاحنة رفع لكل قطاع.</a:t>
            </a:r>
            <a:endParaRPr lang="fr-FR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214546" y="2928934"/>
            <a:ext cx="1357322" cy="783193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fr-FR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r>
              <a:rPr lang="ar-DZ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-زيادة في عدد العمال.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786182" y="2928934"/>
            <a:ext cx="2786082" cy="214526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fr-FR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-2</a:t>
            </a:r>
            <a:r>
              <a:rPr lang="ar-DZ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زيادة في عدد الحاويات العادية الخاصة بالتجمعات السكنية واقتراح أخرى تحت الأرض خاصة بمحور </a:t>
            </a:r>
            <a:r>
              <a:rPr lang="fr-FR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RN05</a:t>
            </a:r>
            <a:r>
              <a:rPr lang="ar-DZ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ctr" rtl="1"/>
            <a:r>
              <a:rPr lang="ar-DZ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fr-FR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9" grpId="0"/>
      <p:bldP spid="10" grpId="0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DZ" dirty="0" smtClean="0"/>
              <a:t>المخطط</a:t>
            </a:r>
            <a:endParaRPr lang="fr-FR" dirty="0"/>
          </a:p>
        </p:txBody>
      </p:sp>
    </p:spTree>
  </p:cSld>
  <p:clrMapOvr>
    <a:masterClrMapping/>
  </p:clrMapOvr>
  <p:transition spd="slow">
    <p:wedg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ZoneTexte 6"/>
          <p:cNvSpPr txBox="1"/>
          <p:nvPr/>
        </p:nvSpPr>
        <p:spPr>
          <a:xfrm>
            <a:off x="2714612" y="0"/>
            <a:ext cx="3571900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DZ" sz="3600" b="1" dirty="0" smtClean="0">
                <a:solidFill>
                  <a:srgbClr val="FFC000"/>
                </a:solidFill>
              </a:rPr>
              <a:t>ملخص دفتر الشروط</a:t>
            </a:r>
            <a:r>
              <a:rPr lang="ar-DZ" sz="3600" dirty="0" smtClean="0"/>
              <a:t> </a:t>
            </a:r>
            <a:endParaRPr lang="fr-FR" sz="3600" dirty="0"/>
          </a:p>
        </p:txBody>
      </p:sp>
      <p:sp>
        <p:nvSpPr>
          <p:cNvPr id="9" name="ZoneTexte 8"/>
          <p:cNvSpPr txBox="1"/>
          <p:nvPr/>
        </p:nvSpPr>
        <p:spPr>
          <a:xfrm>
            <a:off x="3143240" y="928670"/>
            <a:ext cx="2786082" cy="5711071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DZ" sz="2800" b="1" dirty="0" smtClean="0">
                <a:solidFill>
                  <a:srgbClr val="C00000"/>
                </a:solidFill>
              </a:rPr>
              <a:t>الجانب ألتسييري:</a:t>
            </a:r>
          </a:p>
          <a:p>
            <a:pPr algn="r" rtl="1">
              <a:buFont typeface="Wingdings" pitchFamily="2" charset="2"/>
              <a:buChar char="q"/>
            </a:pPr>
            <a:r>
              <a:rPr lang="ar-DZ" sz="2000" b="1" dirty="0" smtClean="0">
                <a:solidFill>
                  <a:schemeClr val="tx1"/>
                </a:solidFill>
              </a:rPr>
              <a:t>ضرورة الالتزام بحدود القطاعات المبرمجة </a:t>
            </a:r>
            <a:r>
              <a:rPr lang="ar-DZ" sz="2000" b="1" dirty="0" err="1" smtClean="0">
                <a:solidFill>
                  <a:schemeClr val="tx1"/>
                </a:solidFill>
              </a:rPr>
              <a:t>و</a:t>
            </a:r>
            <a:r>
              <a:rPr lang="ar-DZ" sz="2000" b="1" dirty="0" smtClean="0">
                <a:solidFill>
                  <a:schemeClr val="tx1"/>
                </a:solidFill>
              </a:rPr>
              <a:t> كذا توعية القائمين على عملية الجمع من عمال ومسئولين.</a:t>
            </a:r>
          </a:p>
          <a:p>
            <a:pPr lvl="0" algn="r" rtl="1">
              <a:buFont typeface="Wingdings" pitchFamily="2" charset="2"/>
              <a:buChar char="q"/>
            </a:pPr>
            <a:r>
              <a:rPr lang="ar-SA" sz="2000" b="1" dirty="0" smtClean="0">
                <a:solidFill>
                  <a:schemeClr val="tx1"/>
                </a:solidFill>
              </a:rPr>
              <a:t>تعيين عمال ومسئولين واعين بالمهمة المنوطة إليهم  ومن ذوي الخبرة وخاصة المسؤول .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lvl="0" algn="r" rtl="1">
              <a:buFont typeface="Wingdings" pitchFamily="2" charset="2"/>
              <a:buChar char="q"/>
            </a:pPr>
            <a:r>
              <a:rPr lang="ar-SA" sz="2000" b="1" dirty="0" smtClean="0">
                <a:solidFill>
                  <a:schemeClr val="tx1"/>
                </a:solidFill>
              </a:rPr>
              <a:t>ضبط التوقيت المناسب للسائقين والقائمين على عملية الجمع وكذا عمال مركز الردم التقني.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lvl="0" algn="r" rtl="1">
              <a:buFont typeface="Wingdings" pitchFamily="2" charset="2"/>
              <a:buChar char="q"/>
            </a:pPr>
            <a:r>
              <a:rPr lang="ar-SA" sz="2000" b="1" dirty="0" smtClean="0">
                <a:solidFill>
                  <a:schemeClr val="tx1"/>
                </a:solidFill>
              </a:rPr>
              <a:t>الصيانة الدورية للعتاد سواء المجموعة المكلة بالنقل أو الخاصة بمركز الردم التقني.</a:t>
            </a:r>
            <a:endParaRPr lang="fr-FR" sz="2000" b="1" dirty="0" smtClean="0">
              <a:solidFill>
                <a:schemeClr val="tx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14282" y="857232"/>
            <a:ext cx="2786082" cy="506575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DZ" sz="2800" b="1" dirty="0" smtClean="0">
                <a:solidFill>
                  <a:srgbClr val="C00000"/>
                </a:solidFill>
              </a:rPr>
              <a:t>الجانب الاقتصادي:</a:t>
            </a:r>
          </a:p>
          <a:p>
            <a:pPr algn="r" rtl="1">
              <a:buFont typeface="Wingdings" pitchFamily="2" charset="2"/>
              <a:buChar char="q"/>
            </a:pPr>
            <a:r>
              <a:rPr lang="ar-DZ" sz="2000" b="1" dirty="0" smtClean="0">
                <a:solidFill>
                  <a:schemeClr val="tx1"/>
                </a:solidFill>
              </a:rPr>
              <a:t>إتباع نظام الجمع الانتقائي.</a:t>
            </a:r>
          </a:p>
          <a:p>
            <a:pPr algn="r" rtl="1">
              <a:buFont typeface="Wingdings" pitchFamily="2" charset="2"/>
              <a:buChar char="q"/>
            </a:pPr>
            <a:r>
              <a:rPr lang="ar-DZ" sz="2000" b="1" dirty="0" smtClean="0">
                <a:solidFill>
                  <a:schemeClr val="tx1"/>
                </a:solidFill>
              </a:rPr>
              <a:t> إدخال القطاع الخاص في مجال تسيير النفايات.</a:t>
            </a:r>
          </a:p>
          <a:p>
            <a:pPr algn="r" rtl="1">
              <a:buFont typeface="Wingdings" pitchFamily="2" charset="2"/>
              <a:buChar char="q"/>
            </a:pPr>
            <a:r>
              <a:rPr lang="ar-DZ" sz="2000" b="1" dirty="0" smtClean="0">
                <a:solidFill>
                  <a:schemeClr val="tx1"/>
                </a:solidFill>
              </a:rPr>
              <a:t>الاستثمار في مصانع الاسترجاع </a:t>
            </a:r>
            <a:r>
              <a:rPr lang="ar-DZ" sz="2000" b="1" dirty="0" err="1" smtClean="0">
                <a:solidFill>
                  <a:schemeClr val="tx1"/>
                </a:solidFill>
              </a:rPr>
              <a:t>و</a:t>
            </a:r>
            <a:r>
              <a:rPr lang="ar-DZ" sz="2000" b="1" dirty="0" smtClean="0">
                <a:solidFill>
                  <a:schemeClr val="tx1"/>
                </a:solidFill>
              </a:rPr>
              <a:t> التسميد </a:t>
            </a:r>
            <a:r>
              <a:rPr lang="ar-DZ" sz="2000" b="1" dirty="0" err="1" smtClean="0">
                <a:solidFill>
                  <a:schemeClr val="tx1"/>
                </a:solidFill>
              </a:rPr>
              <a:t>و</a:t>
            </a:r>
            <a:r>
              <a:rPr lang="ar-DZ" sz="2000" b="1" dirty="0" smtClean="0">
                <a:solidFill>
                  <a:schemeClr val="tx1"/>
                </a:solidFill>
              </a:rPr>
              <a:t> الحرق.</a:t>
            </a:r>
          </a:p>
          <a:p>
            <a:pPr lvl="0" algn="r" rtl="1">
              <a:buFont typeface="Wingdings" pitchFamily="2" charset="2"/>
              <a:buChar char="q"/>
            </a:pPr>
            <a:r>
              <a:rPr lang="ar-DZ" sz="2000" b="1" dirty="0" smtClean="0">
                <a:solidFill>
                  <a:schemeClr val="tx1"/>
                </a:solidFill>
              </a:rPr>
              <a:t>جمع النفايات الحضرية </a:t>
            </a:r>
            <a:r>
              <a:rPr lang="ar-DZ" sz="2000" b="1" dirty="0" err="1" smtClean="0">
                <a:solidFill>
                  <a:schemeClr val="tx1"/>
                </a:solidFill>
              </a:rPr>
              <a:t>و</a:t>
            </a:r>
            <a:r>
              <a:rPr lang="ar-DZ" sz="2000" b="1" dirty="0" smtClean="0">
                <a:solidFill>
                  <a:schemeClr val="tx1"/>
                </a:solidFill>
              </a:rPr>
              <a:t> نقلها .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lvl="0" algn="r" rtl="1">
              <a:buFont typeface="Wingdings" pitchFamily="2" charset="2"/>
              <a:buChar char="q"/>
            </a:pPr>
            <a:r>
              <a:rPr lang="ar-DZ" sz="2000" b="1" dirty="0" smtClean="0">
                <a:solidFill>
                  <a:schemeClr val="tx1"/>
                </a:solidFill>
              </a:rPr>
              <a:t>استغلال المفارغ العمومية . 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algn="r" rtl="1">
              <a:buFont typeface="Wingdings" pitchFamily="2" charset="2"/>
              <a:buChar char="q"/>
            </a:pPr>
            <a:r>
              <a:rPr lang="ar-DZ" sz="2000" b="1" dirty="0" smtClean="0">
                <a:solidFill>
                  <a:schemeClr val="tx1"/>
                </a:solidFill>
              </a:rPr>
              <a:t>الاستثمار في أماكن حفظ النفايات .</a:t>
            </a:r>
          </a:p>
          <a:p>
            <a:pPr algn="r" rtl="1">
              <a:buFont typeface="Wingdings" pitchFamily="2" charset="2"/>
              <a:buChar char="q"/>
            </a:pPr>
            <a:endParaRPr lang="ar-DZ" sz="2000" b="1" dirty="0" smtClean="0">
              <a:solidFill>
                <a:schemeClr val="tx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000760" y="1000108"/>
            <a:ext cx="2857520" cy="5452943"/>
          </a:xfrm>
          <a:prstGeom prst="roundRect">
            <a:avLst>
              <a:gd name="adj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r" rtl="1"/>
            <a:r>
              <a:rPr lang="ar-DZ" sz="2800" b="1" dirty="0" smtClean="0">
                <a:solidFill>
                  <a:srgbClr val="C00000"/>
                </a:solidFill>
              </a:rPr>
              <a:t>الجانب القانوني:</a:t>
            </a:r>
          </a:p>
          <a:p>
            <a:pPr lvl="0" algn="r" rtl="1">
              <a:buFont typeface="Wingdings" pitchFamily="2" charset="2"/>
              <a:buChar char="q"/>
            </a:pPr>
            <a:r>
              <a:rPr lang="ar-DZ" sz="2000" b="1" dirty="0" smtClean="0">
                <a:solidFill>
                  <a:schemeClr val="tx1"/>
                </a:solidFill>
              </a:rPr>
              <a:t>مركز الردم التقني لا ترمى فيه النفايات الهامدة ولا النفايات ذات الاستعمال الصحي. </a:t>
            </a:r>
          </a:p>
          <a:p>
            <a:pPr lvl="0" algn="r" rtl="1">
              <a:buFont typeface="Wingdings" pitchFamily="2" charset="2"/>
              <a:buChar char="q"/>
            </a:pPr>
            <a:r>
              <a:rPr lang="ar-DZ" sz="2000" b="1" dirty="0" smtClean="0">
                <a:solidFill>
                  <a:schemeClr val="tx1"/>
                </a:solidFill>
              </a:rPr>
              <a:t>مصالح البلدية ومصالح البيئة وكذا شرطة العمران مجبرون على التطبيق الصارم لكل القوانين المعمول بها في مجال حماية البيئة والمحافظة عليها.</a:t>
            </a:r>
          </a:p>
          <a:p>
            <a:pPr lvl="0" algn="r" rtl="1"/>
            <a:endParaRPr lang="fr-FR" sz="2000" dirty="0" smtClean="0"/>
          </a:p>
          <a:p>
            <a:pPr algn="r" rtl="1"/>
            <a:endParaRPr lang="ar-DZ" sz="2800" b="1" dirty="0" smtClean="0">
              <a:solidFill>
                <a:srgbClr val="C00000"/>
              </a:solidFill>
            </a:endParaRPr>
          </a:p>
          <a:p>
            <a:pPr algn="r" rtl="1"/>
            <a:endParaRPr lang="ar-DZ" sz="2800" b="1" dirty="0" smtClean="0">
              <a:solidFill>
                <a:srgbClr val="C00000"/>
              </a:solidFill>
            </a:endParaRPr>
          </a:p>
          <a:p>
            <a:pPr algn="r" rtl="1"/>
            <a:endParaRPr lang="ar-DZ" sz="2800" b="1" dirty="0" smtClean="0">
              <a:solidFill>
                <a:srgbClr val="C00000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 rot="10800000" flipV="1">
            <a:off x="2071670" y="500042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6286512" y="500042"/>
            <a:ext cx="714380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rot="5400000">
            <a:off x="4464843" y="82151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0" y="642918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3200" dirty="0">
                <a:solidFill>
                  <a:srgbClr val="002060"/>
                </a:solidFill>
                <a:latin typeface="Andalus" pitchFamily="18" charset="-78"/>
              </a:rPr>
              <a:t>إن تسيير النفايات الحضرية الصلبة هدفه البحث عن نظافة المدن</a:t>
            </a:r>
            <a:r>
              <a:rPr lang="ar-DZ" sz="3200" dirty="0" smtClean="0">
                <a:solidFill>
                  <a:srgbClr val="002060"/>
                </a:solidFill>
                <a:latin typeface="Andalus" pitchFamily="18" charset="-78"/>
              </a:rPr>
              <a:t>، زيادة </a:t>
            </a:r>
            <a:r>
              <a:rPr lang="ar-DZ" sz="3200" dirty="0">
                <a:solidFill>
                  <a:srgbClr val="002060"/>
                </a:solidFill>
                <a:latin typeface="Andalus" pitchFamily="18" charset="-78"/>
              </a:rPr>
              <a:t>على ذلك الاستفادة من هذه النفايات</a:t>
            </a:r>
            <a:r>
              <a:rPr lang="ar-DZ" sz="3200" dirty="0" smtClean="0">
                <a:solidFill>
                  <a:srgbClr val="002060"/>
                </a:solidFill>
                <a:latin typeface="Andalus" pitchFamily="18" charset="-78"/>
              </a:rPr>
              <a:t>، من </a:t>
            </a:r>
            <a:r>
              <a:rPr lang="ar-DZ" sz="3200" dirty="0">
                <a:solidFill>
                  <a:srgbClr val="002060"/>
                </a:solidFill>
                <a:latin typeface="Andalus" pitchFamily="18" charset="-78"/>
              </a:rPr>
              <a:t>خلال حسن تسييرها لأن مشكلة النفايات تعد من أهم مشكلات العصر،و قد تزايدت في العشرية الأخيرة بنسبة كبيرة و ذلك ناتج عن تطور عدد السكان و تحسين الظروف المعيشية للمواطنين،و نذكر أيضا التنوع الذي تعرفه الأسواق في مجال السلع،كل هذا أدى إلى تراكم هذه النفايات في الوسط الحضري مما يستلزم علينا أخذ التدابير اللازمة.</a:t>
            </a:r>
          </a:p>
          <a:p>
            <a:pPr algn="ctr" rtl="1"/>
            <a:r>
              <a:rPr lang="ar-DZ" sz="3200" dirty="0">
                <a:solidFill>
                  <a:srgbClr val="FF0000"/>
                </a:solidFill>
                <a:latin typeface="Andalus" pitchFamily="18" charset="-78"/>
              </a:rPr>
              <a:t> </a:t>
            </a:r>
            <a:r>
              <a:rPr lang="ar-DZ" sz="3200" dirty="0">
                <a:latin typeface="Andalus" pitchFamily="18" charset="-78"/>
              </a:rPr>
              <a:t>و قد حاولنا في هذه الدراسة الاحاطة بالموضوع لمعرفة أهم الأسباب التي أدت إلى تفاقم هذه المشكلة،وصولا إلى وضع اقتراحات بسيطة في مضمونها،تؤدي إلى تحقيق نتائج معتبرة في حالة </a:t>
            </a:r>
            <a:r>
              <a:rPr lang="ar-DZ" sz="3200" dirty="0" err="1" smtClean="0">
                <a:latin typeface="Andalus" pitchFamily="18" charset="-78"/>
              </a:rPr>
              <a:t>اتباعها</a:t>
            </a:r>
            <a:r>
              <a:rPr lang="ar-DZ" sz="3200" dirty="0" smtClean="0">
                <a:latin typeface="Andalus" pitchFamily="18" charset="-78"/>
              </a:rPr>
              <a:t>،و </a:t>
            </a:r>
            <a:r>
              <a:rPr lang="ar-DZ" sz="3200" dirty="0">
                <a:latin typeface="Andalus" pitchFamily="18" charset="-78"/>
              </a:rPr>
              <a:t>العمل بها للخروج من هذه الوضعية المتبعة من أجل تحسين و تسيير أفضل للنفايات الحضرية الصلبة </a:t>
            </a:r>
            <a:r>
              <a:rPr lang="ar-DZ" sz="3200" dirty="0" smtClean="0">
                <a:latin typeface="Andalus" pitchFamily="18" charset="-78"/>
              </a:rPr>
              <a:t>بمخطط شغل الأراضي رقم 02.</a:t>
            </a:r>
            <a:endParaRPr lang="ar-DZ" sz="3200" dirty="0">
              <a:latin typeface="Andalus" pitchFamily="18" charset="-78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143240" y="0"/>
            <a:ext cx="3240360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DZ" sz="3600" dirty="0" smtClean="0"/>
              <a:t>خلاصة عامة</a:t>
            </a:r>
            <a:endParaRPr lang="fr-FR" sz="36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613860_1385836941727022_5681600635279576878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SAHED boot (34)"/>
          <p:cNvPicPr>
            <a:picLocks noChangeAspect="1" noChangeArrowheads="1" noCrop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/>
          </a:blip>
          <a:srcRect/>
          <a:stretch>
            <a:fillRect/>
          </a:stretch>
        </p:blipFill>
        <p:spPr bwMode="auto">
          <a:xfrm>
            <a:off x="1857357" y="764704"/>
            <a:ext cx="5786478" cy="418355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4" name="Picture 4" descr="a_rosen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147" y="5281613"/>
            <a:ext cx="8569325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60dad6fe44fba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0" y="6027003"/>
            <a:ext cx="9144000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1"/>
            <a:r>
              <a:rPr lang="ar-DZ" sz="2400" b="1" dirty="0" smtClean="0">
                <a:solidFill>
                  <a:srgbClr val="7030A0"/>
                </a:solidFill>
              </a:rPr>
              <a:t>من اعداد:</a:t>
            </a:r>
            <a:r>
              <a:rPr lang="ar-DZ" sz="2400" b="1" dirty="0" smtClean="0">
                <a:solidFill>
                  <a:srgbClr val="002060"/>
                </a:solidFill>
              </a:rPr>
              <a:t> بتومي فطيمة-خلف الله ياسين-ماي نصر الدين-</a:t>
            </a:r>
            <a:r>
              <a:rPr lang="ar-DZ" sz="2400" b="1" dirty="0" err="1" smtClean="0">
                <a:solidFill>
                  <a:srgbClr val="002060"/>
                </a:solidFill>
              </a:rPr>
              <a:t>حبيتوش</a:t>
            </a:r>
            <a:r>
              <a:rPr lang="ar-DZ" sz="2400" b="1" dirty="0" smtClean="0">
                <a:solidFill>
                  <a:srgbClr val="002060"/>
                </a:solidFill>
              </a:rPr>
              <a:t> حسان-كويسي عبد الرزاق</a:t>
            </a:r>
            <a:r>
              <a:rPr lang="ar-DZ" sz="2400" b="1" dirty="0">
                <a:solidFill>
                  <a:srgbClr val="002060"/>
                </a:solidFill>
              </a:rPr>
              <a:t>.</a:t>
            </a:r>
            <a:endParaRPr lang="ar-DZ" sz="2400" b="1" dirty="0" smtClean="0">
              <a:solidFill>
                <a:srgbClr val="00206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1071546"/>
            <a:ext cx="2797965" cy="2658067"/>
          </a:xfrm>
          <a:prstGeom prst="rect">
            <a:avLst/>
          </a:prstGeom>
        </p:spPr>
      </p:pic>
      <p:pic>
        <p:nvPicPr>
          <p:cNvPr id="5" name="Espace réservé pour une image  5" descr="diplome.gif"/>
          <p:cNvPicPr>
            <a:picLocks noChangeAspect="1"/>
          </p:cNvPicPr>
          <p:nvPr/>
        </p:nvPicPr>
        <p:blipFill>
          <a:blip r:embed="rId4"/>
          <a:srcRect l="6287" r="6287"/>
          <a:stretch>
            <a:fillRect/>
          </a:stretch>
        </p:blipFill>
        <p:spPr>
          <a:xfrm>
            <a:off x="0" y="0"/>
            <a:ext cx="2010363" cy="1429415"/>
          </a:xfrm>
          <a:prstGeom prst="rect">
            <a:avLst/>
          </a:prstGeom>
          <a:noFill/>
          <a:ln/>
        </p:spPr>
      </p:pic>
      <p:pic>
        <p:nvPicPr>
          <p:cNvPr id="6" name="Espace réservé pour une image  5" descr="diplome.gif"/>
          <p:cNvPicPr>
            <a:picLocks noChangeAspect="1"/>
          </p:cNvPicPr>
          <p:nvPr/>
        </p:nvPicPr>
        <p:blipFill>
          <a:blip r:embed="rId4"/>
          <a:srcRect l="6287" r="6287"/>
          <a:stretch>
            <a:fillRect/>
          </a:stretch>
        </p:blipFill>
        <p:spPr>
          <a:xfrm>
            <a:off x="7133637" y="0"/>
            <a:ext cx="2010363" cy="1429415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du contenu 3" descr="nature-beautiful-green-grass-backgrounds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92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0" y="0"/>
            <a:ext cx="8929718" cy="664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80000"/>
              </a:lnSpc>
            </a:pPr>
            <a:r>
              <a:rPr lang="ar-DZ" sz="2800" b="1" i="1" u="sng" dirty="0" smtClean="0">
                <a:solidFill>
                  <a:srgbClr val="18381D"/>
                </a:solidFill>
              </a:rPr>
              <a:t>مقدمة </a:t>
            </a:r>
            <a:r>
              <a:rPr lang="ar-DZ" sz="2800" b="1" i="1" u="sng" dirty="0" smtClean="0">
                <a:solidFill>
                  <a:srgbClr val="1838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عــــــــــــــــــامة</a:t>
            </a:r>
            <a:r>
              <a:rPr lang="ar-DZ" sz="2800" b="1" i="1" u="sng" dirty="0" smtClean="0">
                <a:solidFill>
                  <a:srgbClr val="18381D"/>
                </a:solidFill>
              </a:rPr>
              <a:t> :</a:t>
            </a:r>
            <a:r>
              <a:rPr lang="ar-DZ" sz="2800" b="1" i="1" u="sng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algn="just" rtl="1">
              <a:lnSpc>
                <a:spcPct val="80000"/>
              </a:lnSpc>
            </a:pPr>
            <a:endParaRPr lang="ar-DZ" sz="2800" i="1" dirty="0" smtClean="0">
              <a:latin typeface="Arial" pitchFamily="34" charset="0"/>
              <a:cs typeface="Arial" pitchFamily="34" charset="0"/>
            </a:endParaRPr>
          </a:p>
          <a:p>
            <a:pPr algn="r" rtl="1">
              <a:lnSpc>
                <a:spcPct val="80000"/>
              </a:lnSpc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لقد أضحى موضوع النفايات</a:t>
            </a:r>
            <a:r>
              <a:rPr lang="ar-DZ" sz="2800" dirty="0" smtClean="0">
                <a:latin typeface="Arial" pitchFamily="34" charset="0"/>
                <a:cs typeface="Arial" pitchFamily="34" charset="0"/>
              </a:rPr>
              <a:t> الحضرية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 الصلبة أحد المشكلات البيئية الجسيمة التي تعاني منها كثير من الدول النامية ،  ليس فقط لآثارها الضارة على الصحة العامة وتعريضها القيم الجمالية والحضرية للتشويه ، بل كذلك لآثارها الاقتصادية والاجتماعية . ولكل من هذه الآثار ثمنه الباهظ الذي نتكبده</a:t>
            </a:r>
            <a:r>
              <a:rPr lang="ar-DZ" sz="2800" dirty="0" smtClean="0">
                <a:latin typeface="Arial" pitchFamily="34" charset="0"/>
                <a:cs typeface="Arial" pitchFamily="34" charset="0"/>
              </a:rPr>
              <a:t>،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 إنفاقاً كان في وسعنا أن نوفره ،  أو فاقداً كان في مقدورنا أن نتجنبه .</a:t>
            </a:r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pPr algn="r" rtl="1">
              <a:lnSpc>
                <a:spcPct val="80000"/>
              </a:lnSpc>
            </a:pPr>
            <a:endParaRPr lang="ar-DZ" sz="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r" rtl="1">
              <a:lnSpc>
                <a:spcPct val="80000"/>
              </a:lnSpc>
            </a:pPr>
            <a:r>
              <a:rPr lang="ar-DZ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ar-SA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و تظهر الجزائر في هذا المجال كدولة من دول العالم الثالث التي تعاني من المشاكل الناجمة من هذه الظاهرة ، فقد جاء الاهتمام بها جد متأخر مما تسبب في عدم التحكم في قطاع النفايات الصلبة ،سواء من ناحية الجمع </a:t>
            </a:r>
            <a:r>
              <a:rPr lang="ar-DZ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أو </a:t>
            </a:r>
            <a:r>
              <a:rPr lang="ar-SA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التثمين</a:t>
            </a:r>
            <a:r>
              <a:rPr lang="ar-DZ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...</a:t>
            </a:r>
            <a:r>
              <a:rPr lang="ar-SA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، </a:t>
            </a:r>
            <a:r>
              <a:rPr lang="ar-SA" sz="28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و</a:t>
            </a:r>
            <a:r>
              <a:rPr lang="ar-SA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التي مازلنا نعاني منها إلى حد اليوم .</a:t>
            </a:r>
            <a:endParaRPr lang="ar-DZ" sz="28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r" rtl="1">
              <a:lnSpc>
                <a:spcPct val="80000"/>
              </a:lnSpc>
            </a:pPr>
            <a:r>
              <a:rPr lang="ar-DZ" sz="2800" dirty="0" smtClean="0">
                <a:latin typeface="Arial" pitchFamily="34" charset="0"/>
                <a:cs typeface="Arial" pitchFamily="34" charset="0"/>
              </a:rPr>
              <a:t>       </a:t>
            </a:r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pPr algn="r" rtl="1">
              <a:lnSpc>
                <a:spcPct val="80000"/>
              </a:lnSpc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DZ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ar-SA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مدينة </a:t>
            </a:r>
            <a:r>
              <a:rPr lang="ar-DZ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الياشير </a:t>
            </a:r>
            <a:r>
              <a:rPr lang="ar-DZ" sz="2800" dirty="0" err="1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و</a:t>
            </a:r>
            <a:r>
              <a:rPr lang="ar-DZ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بالتحديد مخطط شغل الأراضي رقم 02</a:t>
            </a:r>
            <a:r>
              <a:rPr lang="ar-SA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محل دراستنا ،بخصوصيات</a:t>
            </a:r>
            <a:r>
              <a:rPr lang="ar-DZ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ه </a:t>
            </a:r>
            <a:r>
              <a:rPr lang="ar-SA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المختلفة </a:t>
            </a:r>
            <a:r>
              <a:rPr lang="ar-SA" sz="2800" dirty="0" err="1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و</a:t>
            </a:r>
            <a:r>
              <a:rPr lang="ar-SA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تركيب</a:t>
            </a:r>
            <a:r>
              <a:rPr lang="ar-DZ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ه </a:t>
            </a:r>
            <a:r>
              <a:rPr lang="ar-SA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ووضعه</a:t>
            </a:r>
            <a:r>
              <a:rPr lang="ar-DZ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الإداري ،</a:t>
            </a:r>
            <a:r>
              <a:rPr lang="ar-DZ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ي</a:t>
            </a:r>
            <a:r>
              <a:rPr lang="ar-SA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بدو ذات أهمية محلية </a:t>
            </a:r>
            <a:r>
              <a:rPr lang="ar-SA" sz="2800" dirty="0" err="1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و</a:t>
            </a:r>
            <a:r>
              <a:rPr lang="ar-SA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وطنية على مستوى المجال الفيزيائي الجزائري ، لموقعه</a:t>
            </a:r>
            <a:r>
              <a:rPr lang="ar-DZ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الجغرافي بشرق الجزائر ،فقد شهد</a:t>
            </a:r>
            <a:r>
              <a:rPr lang="ar-DZ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نمو </a:t>
            </a:r>
            <a:r>
              <a:rPr lang="ar-SA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و تطور عمراني ،و ازداد عدد السكان </a:t>
            </a:r>
            <a:r>
              <a:rPr lang="ar-SA" sz="2800" dirty="0" err="1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به</a:t>
            </a:r>
            <a:r>
              <a:rPr lang="ar-SA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بشكل كبير نظرا لأسباب عديدة يعود أهمها إلى</a:t>
            </a:r>
            <a:r>
              <a:rPr lang="ar-DZ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توفر أهم متطلبات الحياة</a:t>
            </a:r>
            <a:r>
              <a:rPr lang="ar-DZ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الموجودة </a:t>
            </a:r>
            <a:r>
              <a:rPr lang="ar-DZ" sz="2800" dirty="0" err="1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به</a:t>
            </a:r>
            <a:r>
              <a:rPr lang="ar-DZ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، </a:t>
            </a:r>
            <a:r>
              <a:rPr lang="ar-DZ" sz="2800" dirty="0" err="1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و</a:t>
            </a:r>
            <a:r>
              <a:rPr lang="ar-DZ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كذلك النشاط الممارس فيه، </a:t>
            </a:r>
            <a:r>
              <a:rPr lang="ar-DZ" sz="2800" dirty="0" err="1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و</a:t>
            </a:r>
            <a:r>
              <a:rPr lang="ar-DZ" sz="280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اهمية </a:t>
            </a:r>
            <a:r>
              <a:rPr lang="ar-DZ" sz="2800" dirty="0" err="1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موقه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5929322" y="0"/>
            <a:ext cx="3000396" cy="64291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à coins arrondis 4"/>
          <p:cNvSpPr/>
          <p:nvPr/>
        </p:nvSpPr>
        <p:spPr>
          <a:xfrm>
            <a:off x="4786314" y="714356"/>
            <a:ext cx="4357686" cy="6000792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</a:rPr>
              <a:t> </a:t>
            </a:r>
            <a:r>
              <a:rPr lang="ar-DZ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</a:rPr>
              <a:t>بالرغم من محاولة الدول في إيجاد حلول للتحكم في النفايات الحضرية الصلبة </a:t>
            </a:r>
            <a:r>
              <a:rPr lang="ar-DZ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</a:rPr>
              <a:t> </a:t>
            </a:r>
            <a:r>
              <a:rPr lang="ar-DZ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</a:rPr>
              <a:t>و</a:t>
            </a:r>
            <a:r>
              <a:rPr lang="ar-DZ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</a:rPr>
              <a:t> التخلص منها، إلا أن هذه المشكلة لازالت قائمة</a:t>
            </a:r>
            <a:r>
              <a:rPr lang="fr-F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</a:rPr>
              <a:t> </a:t>
            </a:r>
            <a:r>
              <a:rPr lang="ar-DZ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</a:rPr>
              <a:t> إلى حد اليوم. و مدينة  الياشير إحدى المدن الجزائرية التي تعرف انتشارا </a:t>
            </a:r>
            <a:r>
              <a:rPr lang="fr-F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</a:rPr>
              <a:t> </a:t>
            </a:r>
            <a:r>
              <a:rPr lang="ar-DZ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</a:rPr>
              <a:t>واسعا للنفايات الحضرية الصلبة هذه الأخيرة شوهت صورة المدينة خاصة وأنها مدينة تجارية بحكم موقعها </a:t>
            </a:r>
            <a:r>
              <a:rPr lang="ar-DZ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</a:rPr>
              <a:t>و</a:t>
            </a:r>
            <a:r>
              <a:rPr lang="ar-DZ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</a:rPr>
              <a:t> نشاطها.</a:t>
            </a:r>
            <a:endParaRPr lang="fr-FR" sz="2800" b="1" dirty="0">
              <a:solidFill>
                <a:srgbClr val="FF0000"/>
              </a:solidFill>
              <a:latin typeface="Angsana New" pitchFamily="18" charset="-34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5857884" y="700645"/>
            <a:ext cx="2350520" cy="576064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الإشكاليــــــــــة: 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143240" y="0"/>
            <a:ext cx="2643206" cy="5760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الفصل التمهيدي: </a:t>
            </a:r>
            <a:endParaRPr lang="fr-FR" sz="2800" dirty="0">
              <a:solidFill>
                <a:srgbClr val="00B0F0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0" y="1214422"/>
            <a:ext cx="4032448" cy="122413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DZ" sz="2000" b="1" dirty="0" smtClean="0">
                <a:solidFill>
                  <a:srgbClr val="C00000"/>
                </a:solidFill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1-</a:t>
            </a:r>
            <a:r>
              <a:rPr lang="ar-SA" sz="2000" b="1" dirty="0" smtClean="0">
                <a:solidFill>
                  <a:srgbClr val="C00000"/>
                </a:solidFill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ما هي المعايير اللازمة لأعداد مخطط لتسيير النفايات الحضرية الصلبة ؟</a:t>
            </a:r>
            <a:endParaRPr lang="ar-SA" sz="2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0" y="4929198"/>
            <a:ext cx="4032448" cy="122413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1"/>
            <a:r>
              <a:rPr lang="ar-DZ" sz="2000" b="1" dirty="0" smtClean="0">
                <a:solidFill>
                  <a:srgbClr val="FFFF00"/>
                </a:solidFill>
              </a:rPr>
              <a:t>3-</a:t>
            </a:r>
            <a:r>
              <a:rPr lang="ar-SA" sz="2000" b="1" dirty="0" smtClean="0">
                <a:solidFill>
                  <a:srgbClr val="FFFF00"/>
                </a:solidFill>
              </a:rPr>
              <a:t>ما هي أساليب تثمين هذه النفايات الحضرية الصلبة ؟</a:t>
            </a:r>
            <a:endParaRPr lang="fr-FR" sz="2000" b="1" dirty="0">
              <a:solidFill>
                <a:srgbClr val="FFFF00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0" y="3071810"/>
            <a:ext cx="4071934" cy="122413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1"/>
            <a:r>
              <a:rPr lang="ar-DZ" sz="2000" b="1" dirty="0" smtClean="0">
                <a:solidFill>
                  <a:srgbClr val="002060"/>
                </a:solidFill>
              </a:rPr>
              <a:t>2-</a:t>
            </a:r>
            <a:r>
              <a:rPr lang="ar-SA" sz="2000" b="1" dirty="0" smtClean="0">
                <a:solidFill>
                  <a:srgbClr val="002060"/>
                </a:solidFill>
              </a:rPr>
              <a:t>ما هي الحلول الممكنة للتخلص من هذه المشكلة؟ </a:t>
            </a:r>
            <a:endParaRPr lang="fr-FR" sz="2000" b="1" dirty="0">
              <a:solidFill>
                <a:srgbClr val="002060"/>
              </a:solidFill>
            </a:endParaRPr>
          </a:p>
        </p:txBody>
      </p:sp>
      <p:sp>
        <p:nvSpPr>
          <p:cNvPr id="11" name="Flèche gauche 10"/>
          <p:cNvSpPr/>
          <p:nvPr/>
        </p:nvSpPr>
        <p:spPr>
          <a:xfrm>
            <a:off x="4071934" y="1714488"/>
            <a:ext cx="571504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fr-FR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Flèche gauche 11"/>
          <p:cNvSpPr/>
          <p:nvPr/>
        </p:nvSpPr>
        <p:spPr>
          <a:xfrm>
            <a:off x="4071934" y="5429264"/>
            <a:ext cx="571504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gauche 12"/>
          <p:cNvSpPr/>
          <p:nvPr/>
        </p:nvSpPr>
        <p:spPr>
          <a:xfrm>
            <a:off x="4071934" y="3500438"/>
            <a:ext cx="571504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à coins arrondis 3"/>
          <p:cNvSpPr/>
          <p:nvPr/>
        </p:nvSpPr>
        <p:spPr>
          <a:xfrm>
            <a:off x="5652120" y="714356"/>
            <a:ext cx="3358188" cy="1357322"/>
          </a:xfrm>
          <a:prstGeom prst="wedgeRoundRectCallout">
            <a:avLst>
              <a:gd name="adj1" fmla="val -51118"/>
              <a:gd name="adj2" fmla="val 110482"/>
              <a:gd name="adj3" fmla="val 16667"/>
            </a:avLst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algn="r" rt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ar-SA" sz="2800" dirty="0" smtClean="0">
                <a:solidFill>
                  <a:srgbClr val="FFC000"/>
                </a:solidFill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المحافظة على البيئة والمحيط العمراني.</a:t>
            </a:r>
            <a:endParaRPr lang="ar-SA" sz="36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179512" y="714356"/>
            <a:ext cx="3929090" cy="1571636"/>
          </a:xfrm>
          <a:prstGeom prst="wedgeRoundRectCallout">
            <a:avLst>
              <a:gd name="adj1" fmla="val 33996"/>
              <a:gd name="adj2" fmla="val 84451"/>
              <a:gd name="adj3" fmla="val 16667"/>
            </a:avLst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algn="ctr" rtl="1"/>
            <a:r>
              <a:rPr lang="ar-SA" sz="2800" dirty="0" smtClean="0">
                <a:solidFill>
                  <a:srgbClr val="002060"/>
                </a:solidFill>
              </a:rPr>
              <a:t>التخلص من الطرق التي تضر البيئة والإنسان.</a:t>
            </a:r>
            <a:endParaRPr lang="fr-FR" sz="2800" b="1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85918" y="5085184"/>
            <a:ext cx="4730298" cy="1512168"/>
          </a:xfrm>
          <a:prstGeom prst="wedgeRectCallout">
            <a:avLst>
              <a:gd name="adj1" fmla="val -12541"/>
              <a:gd name="adj2" fmla="val -122044"/>
            </a:avLst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1" fontAlgn="base">
              <a:spcBef>
                <a:spcPct val="0"/>
              </a:spcBef>
              <a:spcAft>
                <a:spcPct val="0"/>
              </a:spcAft>
            </a:pPr>
            <a:r>
              <a:rPr lang="ar-SA" sz="3200" dirty="0" smtClean="0">
                <a:solidFill>
                  <a:srgbClr val="C00000"/>
                </a:solidFill>
              </a:rPr>
              <a:t>تثمين النفايات الحضرية وجعلها مادة اقتصادية.</a:t>
            </a:r>
            <a:endParaRPr lang="ar-DZ" sz="3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2843808" y="2708920"/>
            <a:ext cx="3414730" cy="1414466"/>
          </a:xfrm>
          <a:prstGeom prst="ellipse">
            <a:avLst/>
          </a:prstGeom>
          <a:scene3d>
            <a:camera prst="perspectiveHeroicExtreme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DZ" sz="6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ndalus" pitchFamily="2" charset="-78"/>
              </a:rPr>
              <a:t>الأهــداف</a:t>
            </a:r>
            <a:endParaRPr lang="fr-FR" sz="6000" b="1" dirty="0">
              <a:ln w="50800"/>
              <a:solidFill>
                <a:schemeClr val="bg1">
                  <a:shade val="50000"/>
                </a:schemeClr>
              </a:solidFill>
              <a:cs typeface="Andalus" pitchFamily="2" charset="-78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143240" y="0"/>
            <a:ext cx="2643206" cy="5760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الفصل التمهيدي: </a:t>
            </a:r>
            <a:endParaRPr lang="fr-FR" sz="2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0"/>
            <a:ext cx="1920406" cy="682811"/>
          </a:xfrm>
          <a:prstGeom prst="rect">
            <a:avLst/>
          </a:prstGeom>
        </p:spPr>
      </p:pic>
      <p:sp>
        <p:nvSpPr>
          <p:cNvPr id="4" name="Rectangle à coins arrondis 3"/>
          <p:cNvSpPr/>
          <p:nvPr/>
        </p:nvSpPr>
        <p:spPr>
          <a:xfrm>
            <a:off x="5500694" y="571480"/>
            <a:ext cx="3358188" cy="1357322"/>
          </a:xfrm>
          <a:prstGeom prst="wedgeRoundRectCallout">
            <a:avLst>
              <a:gd name="adj1" fmla="val -68407"/>
              <a:gd name="adj2" fmla="val 64613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algn="ctr" rtl="1"/>
            <a:r>
              <a:rPr lang="ar-DZ" sz="2800" b="1" dirty="0" smtClean="0">
                <a:solidFill>
                  <a:srgbClr val="002060"/>
                </a:solidFill>
              </a:rPr>
              <a:t>أسباب اختيار الموضوع:</a:t>
            </a:r>
            <a:endParaRPr lang="ar-DZ" sz="2800" b="1" dirty="0">
              <a:solidFill>
                <a:srgbClr val="002060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1071538" y="3571876"/>
            <a:ext cx="4429124" cy="142876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 smtClean="0">
                <a:solidFill>
                  <a:srgbClr val="002060"/>
                </a:solidFill>
                <a:latin typeface="Angsana New" pitchFamily="18" charset="-34"/>
                <a:ea typeface="Dotum" pitchFamily="34" charset="-127"/>
              </a:rPr>
              <a:t>الاهتمام البالغ بالموضوع على المستوى العالمي والمحلي وأهميته الكبرى بالنسبة للإنسان والبيئة، بحكم </a:t>
            </a:r>
            <a:r>
              <a:rPr lang="fr-FR" sz="2000" b="1" dirty="0" smtClean="0">
                <a:solidFill>
                  <a:srgbClr val="002060"/>
                </a:solidFill>
                <a:latin typeface="Angsana New" pitchFamily="18" charset="-34"/>
                <a:ea typeface="Dotum" pitchFamily="34" charset="-127"/>
              </a:rPr>
              <a:t>..</a:t>
            </a:r>
            <a:r>
              <a:rPr lang="ar-DZ" sz="2000" b="1" dirty="0" smtClean="0">
                <a:solidFill>
                  <a:srgbClr val="002060"/>
                </a:solidFill>
                <a:latin typeface="Angsana New" pitchFamily="18" charset="-34"/>
                <a:ea typeface="Dotum" pitchFamily="34" charset="-127"/>
              </a:rPr>
              <a:t>اختصاصنا العلمي</a:t>
            </a:r>
            <a:endParaRPr lang="fr-FR" sz="2000" b="1" dirty="0">
              <a:solidFill>
                <a:srgbClr val="00206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1643042" y="5429240"/>
            <a:ext cx="4500562" cy="142876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rgbClr val="FFFF00"/>
                </a:solidFill>
                <a:latin typeface="Angsana New" pitchFamily="18" charset="-34"/>
                <a:ea typeface="Dotum" pitchFamily="34" charset="-127"/>
              </a:rPr>
              <a:t>الفوائد الاقتصادية التي يمكن الحصول عليها من هذه النفايات الحضرية الصلبة</a:t>
            </a:r>
            <a:r>
              <a:rPr lang="fr-FR" sz="2400" b="1" dirty="0" smtClean="0">
                <a:solidFill>
                  <a:srgbClr val="FFFF00"/>
                </a:solidFill>
                <a:latin typeface="Angsana New" pitchFamily="18" charset="-34"/>
                <a:ea typeface="Dotum" pitchFamily="34" charset="-127"/>
              </a:rPr>
              <a:t>.</a:t>
            </a:r>
            <a:r>
              <a:rPr lang="ar-DZ" sz="2400" b="1" dirty="0" smtClean="0">
                <a:solidFill>
                  <a:srgbClr val="FFFF00"/>
                </a:solidFill>
                <a:latin typeface="Angsana New" pitchFamily="18" charset="-34"/>
                <a:ea typeface="Dotum" pitchFamily="34" charset="-127"/>
              </a:rPr>
              <a:t> .</a:t>
            </a:r>
            <a:endParaRPr lang="fr-FR" sz="2400" b="1" dirty="0">
              <a:solidFill>
                <a:srgbClr val="FFFF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0" y="1785926"/>
            <a:ext cx="4572000" cy="150988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DZ" sz="2400" b="1" dirty="0" smtClean="0">
                <a:solidFill>
                  <a:srgbClr val="C00000"/>
                </a:solidFill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خطورة النفايات الحضرية الصلبة  على البيئة والإنسان.</a:t>
            </a:r>
            <a:endParaRPr lang="ar-DZ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du contenu 3" descr="nature-beautiful-green-grass-backgrounds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462"/>
            <a:ext cx="9143999" cy="692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ZoneTexte 2"/>
          <p:cNvSpPr txBox="1"/>
          <p:nvPr/>
        </p:nvSpPr>
        <p:spPr>
          <a:xfrm>
            <a:off x="1714480" y="1214422"/>
            <a:ext cx="5643602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DZ" sz="3200" b="1" dirty="0" smtClean="0">
                <a:solidFill>
                  <a:srgbClr val="002060"/>
                </a:solidFill>
              </a:rPr>
              <a:t>الــــــمنــــــهج المــــــــتبــــــع </a:t>
            </a:r>
            <a:endParaRPr lang="fr-FR" sz="3200" b="1" dirty="0">
              <a:solidFill>
                <a:srgbClr val="00206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143504" y="2786058"/>
            <a:ext cx="2714644" cy="1384995"/>
          </a:xfrm>
          <a:prstGeom prst="rect">
            <a:avLst/>
          </a:prstGeom>
          <a:scene3d>
            <a:camera prst="perspectiveHeroicExtreme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DZ" sz="2800" b="1" dirty="0" smtClean="0">
                <a:solidFill>
                  <a:srgbClr val="002060"/>
                </a:solidFill>
              </a:rPr>
              <a:t>اعتمدنا على المنهج الوصفي لتحليل الظاهرة </a:t>
            </a:r>
            <a:endParaRPr lang="fr-FR" sz="2800" b="1" dirty="0">
              <a:solidFill>
                <a:srgbClr val="00206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71472" y="2857496"/>
            <a:ext cx="3000396" cy="1384995"/>
          </a:xfrm>
          <a:prstGeom prst="rect">
            <a:avLst/>
          </a:prstGeom>
          <a:scene3d>
            <a:camera prst="perspectiveContrasting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DZ" sz="2800" b="1" dirty="0" smtClean="0">
                <a:solidFill>
                  <a:srgbClr val="002060"/>
                </a:solidFill>
              </a:rPr>
              <a:t>كما اعتمدنا على بعض المراجع النظرية للوصول الى النتائج</a:t>
            </a:r>
            <a:r>
              <a:rPr lang="ar-DZ" sz="2800" b="1" dirty="0" smtClean="0"/>
              <a:t> </a:t>
            </a:r>
            <a:endParaRPr lang="fr-FR" sz="2800" b="1" dirty="0"/>
          </a:p>
        </p:txBody>
      </p:sp>
      <p:sp>
        <p:nvSpPr>
          <p:cNvPr id="7" name="Flèche angle droit à deux pointes 6"/>
          <p:cNvSpPr/>
          <p:nvPr/>
        </p:nvSpPr>
        <p:spPr>
          <a:xfrm rot="12669926">
            <a:off x="3340018" y="1937580"/>
            <a:ext cx="1821022" cy="1268325"/>
          </a:xfrm>
          <a:prstGeom prst="leftUpArrow">
            <a:avLst>
              <a:gd name="adj1" fmla="val 8959"/>
              <a:gd name="adj2" fmla="val 25000"/>
              <a:gd name="adj3" fmla="val 25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714612" y="0"/>
            <a:ext cx="3429024" cy="8572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dirty="0" smtClean="0"/>
              <a:t>ا</a:t>
            </a:r>
            <a:r>
              <a:rPr lang="ar-DZ" sz="2800" b="1" dirty="0" smtClean="0">
                <a:solidFill>
                  <a:srgbClr val="0070C0"/>
                </a:solidFill>
              </a:rPr>
              <a:t>لفصل التمهيدي</a:t>
            </a:r>
            <a:endParaRPr lang="fr-FR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23" name="AutoShape 13"/>
          <p:cNvSpPr>
            <a:spLocks noChangeArrowheads="1"/>
          </p:cNvSpPr>
          <p:nvPr/>
        </p:nvSpPr>
        <p:spPr bwMode="auto">
          <a:xfrm>
            <a:off x="3857620" y="1643050"/>
            <a:ext cx="1571636" cy="4508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D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مــقـــــــدمة</a:t>
            </a: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8" name="Oval 39"/>
          <p:cNvSpPr>
            <a:spLocks noChangeArrowheads="1"/>
          </p:cNvSpPr>
          <p:nvPr/>
        </p:nvSpPr>
        <p:spPr bwMode="auto">
          <a:xfrm>
            <a:off x="4000496" y="6105523"/>
            <a:ext cx="1685928" cy="752477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D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الخـــــــاتمة</a:t>
            </a:r>
            <a:endParaRPr kumimoji="0" lang="fr-FR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428992" y="0"/>
            <a:ext cx="2268158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ar-DZ" sz="2800" dirty="0" smtClean="0">
                <a:solidFill>
                  <a:srgbClr val="C00000"/>
                </a:solidFill>
              </a:rPr>
              <a:t>هيكلة البحث</a:t>
            </a:r>
            <a:endParaRPr lang="fr-FR" dirty="0">
              <a:solidFill>
                <a:srgbClr val="C00000"/>
              </a:solidFill>
            </a:endParaRPr>
          </a:p>
        </p:txBody>
      </p:sp>
      <p:cxnSp>
        <p:nvCxnSpPr>
          <p:cNvPr id="19" name="Connecteur droit 18"/>
          <p:cNvCxnSpPr/>
          <p:nvPr/>
        </p:nvCxnSpPr>
        <p:spPr>
          <a:xfrm rot="10800000">
            <a:off x="1357290" y="2071678"/>
            <a:ext cx="6858048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Flèche vers le bas 22"/>
          <p:cNvSpPr/>
          <p:nvPr/>
        </p:nvSpPr>
        <p:spPr>
          <a:xfrm>
            <a:off x="1285852" y="2071678"/>
            <a:ext cx="214314" cy="357190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lèche vers le bas 23"/>
          <p:cNvSpPr/>
          <p:nvPr/>
        </p:nvSpPr>
        <p:spPr>
          <a:xfrm>
            <a:off x="3571868" y="2143116"/>
            <a:ext cx="214314" cy="357190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Flèche vers le bas 24"/>
          <p:cNvSpPr/>
          <p:nvPr/>
        </p:nvSpPr>
        <p:spPr>
          <a:xfrm>
            <a:off x="5857884" y="2071678"/>
            <a:ext cx="214314" cy="357190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6" name="Connecteur droit avec flèche 35"/>
          <p:cNvCxnSpPr/>
          <p:nvPr/>
        </p:nvCxnSpPr>
        <p:spPr>
          <a:xfrm>
            <a:off x="1071538" y="6143644"/>
            <a:ext cx="3000396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>
            <a:off x="3001952" y="5929330"/>
            <a:ext cx="1141420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>
            <a:endCxn id="30728" idx="6"/>
          </p:cNvCxnSpPr>
          <p:nvPr/>
        </p:nvCxnSpPr>
        <p:spPr>
          <a:xfrm rot="10800000" flipV="1">
            <a:off x="5686424" y="6072206"/>
            <a:ext cx="2305862" cy="4095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Rectangle à coins arrondis 19"/>
          <p:cNvSpPr/>
          <p:nvPr/>
        </p:nvSpPr>
        <p:spPr>
          <a:xfrm>
            <a:off x="142844" y="2428868"/>
            <a:ext cx="2214578" cy="364333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ar-D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fr-FR" sz="36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2643182"/>
            <a:ext cx="2357486" cy="3303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ar-DZ" sz="1600" b="1" dirty="0" smtClean="0"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الفصل الثالث: المشروع التنفيذي</a:t>
            </a:r>
            <a:endParaRPr lang="en-US" sz="1600" b="1" dirty="0" smtClean="0"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ar-DZ" sz="1600" b="1" dirty="0" smtClean="0">
                <a:latin typeface="Arial" pitchFamily="34" charset="0"/>
                <a:ea typeface="Arial" pitchFamily="34" charset="0"/>
                <a:cs typeface="Arial" pitchFamily="34" charset="0"/>
              </a:rPr>
              <a:t>تمهيد</a:t>
            </a:r>
            <a:r>
              <a:rPr lang="fr-FR" sz="1600" b="1" dirty="0" smtClean="0"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endParaRPr lang="en-US" sz="1600" b="1" dirty="0" smtClean="0"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R="571500"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DZ" sz="1600" b="1" dirty="0" smtClean="0">
                <a:solidFill>
                  <a:srgbClr val="000000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1-مبادئ تقسيم النسيج الحضري لمخطط شغل الأراضي رقم 02 إلى قطاعات جمع  جديدة. </a:t>
            </a:r>
          </a:p>
          <a:p>
            <a:pPr marR="571500"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DZ" sz="1600" b="1" dirty="0" smtClean="0"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2-توزيع حاويات الجمع </a:t>
            </a:r>
            <a:r>
              <a:rPr lang="ar-DZ" sz="1600" b="1" dirty="0" err="1" smtClean="0"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و</a:t>
            </a:r>
            <a:r>
              <a:rPr lang="ar-DZ" sz="1600" b="1" dirty="0" smtClean="0"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 ما شابهها.</a:t>
            </a:r>
          </a:p>
          <a:p>
            <a:pPr marR="571500"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DZ" sz="1600" b="1" dirty="0" smtClean="0">
                <a:solidFill>
                  <a:srgbClr val="000000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3-مخطط تسيير النفايات المقترح.</a:t>
            </a:r>
          </a:p>
          <a:p>
            <a:pPr marR="571500"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DZ" sz="1600" b="1" dirty="0" smtClean="0">
                <a:solidFill>
                  <a:srgbClr val="000000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4-دفتر الشروط.</a:t>
            </a: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ar-DZ" sz="1600" b="1" dirty="0" smtClean="0">
                <a:solidFill>
                  <a:srgbClr val="000000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خلاصة الفصل</a:t>
            </a:r>
            <a:r>
              <a:rPr lang="fr-FR" sz="1600" b="1" dirty="0" smtClean="0">
                <a:solidFill>
                  <a:srgbClr val="000000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lang="en-US" sz="1600" b="1" dirty="0" smtClean="0">
              <a:solidFill>
                <a:srgbClr val="000000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2500298" y="2500306"/>
            <a:ext cx="2500330" cy="35719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fr-FR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r>
              <a:rPr lang="ar-DZ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 الفصل الثاني: الدراسة التحليلية</a:t>
            </a:r>
            <a:r>
              <a:rPr lang="fr-FR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:</a:t>
            </a:r>
            <a:endParaRPr lang="en-US" sz="1600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ar-DZ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تمهيد</a:t>
            </a:r>
            <a:r>
              <a:rPr lang="fr-FR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lang="en-US" sz="1600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en-US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1-</a:t>
            </a:r>
            <a:r>
              <a:rPr lang="ar-DZ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تقديم مدينة الياشير</a:t>
            </a:r>
            <a:r>
              <a:rPr lang="fr-FR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lang="en-US" sz="1600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en-US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2-</a:t>
            </a:r>
            <a:r>
              <a:rPr lang="ar-DZ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الدراسة الطبيعية</a:t>
            </a:r>
            <a:endParaRPr lang="en-US" sz="1600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en-US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3-</a:t>
            </a:r>
            <a:r>
              <a:rPr lang="ar-DZ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الدراسة السكانية والاقتصادية</a:t>
            </a:r>
            <a:r>
              <a:rPr lang="fr-FR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lang="en-US" sz="1600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en-US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4-</a:t>
            </a:r>
            <a:r>
              <a:rPr lang="ar-DZ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الدراسة العمرانية</a:t>
            </a:r>
            <a:r>
              <a:rPr lang="fr-FR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lang="en-US" sz="1600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en-US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5-</a:t>
            </a:r>
            <a:r>
              <a:rPr lang="ar-DZ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دراسة النفايات في مخطط شغل  الأراضي رقم 02</a:t>
            </a:r>
            <a:r>
              <a:rPr lang="fr-FR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 </a:t>
            </a:r>
            <a:endParaRPr lang="en-US" sz="1600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ar-DZ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خلاصة الفصل</a:t>
            </a:r>
            <a:r>
              <a:rPr lang="fr-FR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 .</a:t>
            </a:r>
            <a:endParaRPr lang="fr-FR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5072066" y="2571744"/>
            <a:ext cx="2071702" cy="35719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ar-DZ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الفصل الأول:مفاهيم عامة</a:t>
            </a:r>
            <a:endParaRPr lang="en-US" sz="1600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ar-DZ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تمهيد</a:t>
            </a:r>
            <a:r>
              <a:rPr lang="fr-FR" sz="1600" b="1" dirty="0" smtClean="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endParaRPr lang="en-US" sz="1600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en-US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1-</a:t>
            </a:r>
            <a:r>
              <a:rPr lang="ar-DZ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مفاهيم عامة حول النفايات</a:t>
            </a:r>
            <a:r>
              <a:rPr lang="fr-FR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lang="en-US" sz="1600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en-US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2-</a:t>
            </a:r>
            <a:r>
              <a:rPr lang="ar-DZ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تصنيف النفايات</a:t>
            </a:r>
            <a:r>
              <a:rPr lang="fr-FR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lang="en-US" sz="1600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en-US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3-</a:t>
            </a:r>
            <a:r>
              <a:rPr lang="ar-DZ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كمية النفايات</a:t>
            </a:r>
            <a:r>
              <a:rPr lang="fr-FR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lang="en-US" sz="1600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en-US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4-</a:t>
            </a:r>
            <a:r>
              <a:rPr lang="ar-DZ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مكونات النفايات</a:t>
            </a:r>
            <a:r>
              <a:rPr lang="fr-FR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lang="en-US" sz="1600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en-US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5-</a:t>
            </a:r>
            <a:r>
              <a:rPr lang="ar-DZ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جمع ونقل النفايات</a:t>
            </a:r>
            <a:r>
              <a:rPr lang="fr-FR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lang="en-US" sz="1600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ar-DZ" sz="1600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خلاصة الفصل</a:t>
            </a:r>
            <a:r>
              <a:rPr lang="fr-FR" sz="1600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ea typeface="Arial" pitchFamily="34" charset="0"/>
              <a:cs typeface="Arial" pitchFamily="34" charset="0"/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7143736" y="2500306"/>
            <a:ext cx="2000264" cy="35719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ar-DZ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الفصل التمهيدي: مدخل عام</a:t>
            </a:r>
            <a:r>
              <a:rPr lang="fr-FR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lang="en-US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1-</a:t>
            </a:r>
            <a:r>
              <a:rPr lang="ar-DZ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الإشكالية</a:t>
            </a:r>
            <a:r>
              <a:rPr lang="fr-FR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lang="en-US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2-</a:t>
            </a:r>
            <a:r>
              <a:rPr lang="ar-DZ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الهدف من الدراسة</a:t>
            </a:r>
            <a:r>
              <a:rPr lang="fr-FR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lang="en-US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3-</a:t>
            </a:r>
            <a:r>
              <a:rPr lang="ar-DZ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أسباب اختيار الموضوع</a:t>
            </a:r>
            <a:r>
              <a:rPr lang="fr-FR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lang="en-US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r" rtl="1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4-</a:t>
            </a:r>
            <a:r>
              <a:rPr lang="ar-DZ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المنهجية والوسائل المستعملة</a:t>
            </a:r>
            <a:r>
              <a:rPr lang="fr-FR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.</a:t>
            </a:r>
            <a:endParaRPr lang="fr-FR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Connecteur droit avec flèche 32"/>
          <p:cNvCxnSpPr>
            <a:endCxn id="30728" idx="7"/>
          </p:cNvCxnSpPr>
          <p:nvPr/>
        </p:nvCxnSpPr>
        <p:spPr>
          <a:xfrm rot="10800000" flipV="1">
            <a:off x="5439526" y="6072205"/>
            <a:ext cx="489797" cy="14351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0" name="Flèche vers le bas 39"/>
          <p:cNvSpPr/>
          <p:nvPr/>
        </p:nvSpPr>
        <p:spPr>
          <a:xfrm>
            <a:off x="8143900" y="2071678"/>
            <a:ext cx="214314" cy="428628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ZoneTexte 41"/>
          <p:cNvSpPr txBox="1"/>
          <p:nvPr/>
        </p:nvSpPr>
        <p:spPr>
          <a:xfrm>
            <a:off x="1785918" y="714356"/>
            <a:ext cx="5643602" cy="774571"/>
          </a:xfrm>
          <a:prstGeom prst="rect">
            <a:avLst/>
          </a:prstGeom>
          <a:ln>
            <a:prstDash val="sysDot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ar-DZ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إعداد مخـــطط لتســـــيير امــثل للـــنفــــــايات الحــــــــضرية</a:t>
            </a:r>
            <a:r>
              <a:rPr lang="ar-DZ" b="1" dirty="0" smtClean="0"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 </a:t>
            </a:r>
            <a:r>
              <a:rPr lang="ar-DZ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الصلبة</a:t>
            </a:r>
            <a:endParaRPr lang="en-US" b="1" dirty="0" smtClean="0">
              <a:solidFill>
                <a:schemeClr val="tx1"/>
              </a:solidFill>
              <a:latin typeface="Simplified Arabic" pitchFamily="18" charset="-78"/>
              <a:ea typeface="Arial" pitchFamily="34" charset="0"/>
              <a:cs typeface="Simplified Arabic" pitchFamily="18" charset="-78"/>
            </a:endParaRPr>
          </a:p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-</a:t>
            </a:r>
            <a:r>
              <a:rPr lang="ar-DZ" b="1" dirty="0" smtClean="0">
                <a:solidFill>
                  <a:schemeClr val="tx1"/>
                </a:solidFill>
                <a:latin typeface="Simplified Arabic" pitchFamily="18" charset="-78"/>
                <a:ea typeface="Arial" pitchFamily="34" charset="0"/>
                <a:cs typeface="Simplified Arabic" pitchFamily="18" charset="-78"/>
              </a:rPr>
              <a:t>دراسة حالة مخطط شغل الأراضي 02 -مدينة الياشير</a:t>
            </a:r>
            <a:endParaRPr lang="fr-FR" b="1" dirty="0">
              <a:solidFill>
                <a:srgbClr val="002060"/>
              </a:solidFill>
            </a:endParaRPr>
          </a:p>
        </p:txBody>
      </p:sp>
      <p:cxnSp>
        <p:nvCxnSpPr>
          <p:cNvPr id="44" name="Connecteur droit avec flèche 43"/>
          <p:cNvCxnSpPr/>
          <p:nvPr/>
        </p:nvCxnSpPr>
        <p:spPr>
          <a:xfrm rot="5400000">
            <a:off x="4429918" y="642124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/>
          <p:nvPr/>
        </p:nvCxnSpPr>
        <p:spPr>
          <a:xfrm rot="5400000">
            <a:off x="4501356" y="149938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  <p:bldP spid="22" grpId="0" animBg="1"/>
      <p:bldP spid="26" grpId="0" animBg="1"/>
      <p:bldP spid="27" grpId="0" animBg="1"/>
      <p:bldP spid="4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1410</TotalTime>
  <Words>2001</Words>
  <Application>Microsoft Office PowerPoint</Application>
  <PresentationFormat>Affichage à l'écran (4:3)</PresentationFormat>
  <Paragraphs>353</Paragraphs>
  <Slides>37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38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 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المخطط</vt:lpstr>
      <vt:lpstr>Diapositive 34</vt:lpstr>
      <vt:lpstr>Diapositive 35</vt:lpstr>
      <vt:lpstr>Diapositive 36</vt:lpstr>
      <vt:lpstr>Diapositive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titoragazzo</dc:creator>
  <cp:lastModifiedBy>titoragazzo</cp:lastModifiedBy>
  <cp:revision>142</cp:revision>
  <dcterms:created xsi:type="dcterms:W3CDTF">2018-06-07T22:11:07Z</dcterms:created>
  <dcterms:modified xsi:type="dcterms:W3CDTF">2018-06-20T22:04:35Z</dcterms:modified>
</cp:coreProperties>
</file>